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94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57" r:id="rId38"/>
    <p:sldId id="258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7.png"/><Relationship Id="rId5" Type="http://schemas.openxmlformats.org/officeDocument/2006/relationships/image" Target="../media/image11.wmf"/><Relationship Id="rId4" Type="http://schemas.openxmlformats.org/officeDocument/2006/relationships/image" Target="../media/image36.png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11.wmf"/><Relationship Id="rId2" Type="http://schemas.openxmlformats.org/officeDocument/2006/relationships/image" Target="../media/image41.png"/><Relationship Id="rId1" Type="http://schemas.openxmlformats.org/officeDocument/2006/relationships/image" Target="../media/image40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11.wmf"/><Relationship Id="rId2" Type="http://schemas.openxmlformats.org/officeDocument/2006/relationships/image" Target="../media/image48.png"/><Relationship Id="rId1" Type="http://schemas.openxmlformats.org/officeDocument/2006/relationships/image" Target="../media/image47.png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3.wmf"/><Relationship Id="rId1" Type="http://schemas.openxmlformats.org/officeDocument/2006/relationships/image" Target="../media/image8.png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3.wmf"/><Relationship Id="rId1" Type="http://schemas.openxmlformats.org/officeDocument/2006/relationships/image" Target="../media/image8.png"/><Relationship Id="rId4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wmf"/><Relationship Id="rId1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6" Type="http://schemas.openxmlformats.org/officeDocument/2006/relationships/image" Target="../media/image30.png"/><Relationship Id="rId5" Type="http://schemas.openxmlformats.org/officeDocument/2006/relationships/image" Target="../media/image11.wmf"/><Relationship Id="rId4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05D6E-4550-4C9E-99C2-FD64EA770341}" type="datetimeFigureOut">
              <a:rPr lang="en-US" smtClean="0"/>
              <a:t>12/20/2013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D69CF-AA1C-4DEB-A85B-0CC22093C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68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slide" Target="slide7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11" Type="http://schemas.openxmlformats.org/officeDocument/2006/relationships/slide" Target="slide7.xml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14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3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11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19.png"/><Relationship Id="rId1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png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10" Type="http://schemas.openxmlformats.org/officeDocument/2006/relationships/image" Target="../media/image18.png"/><Relationship Id="rId19" Type="http://schemas.openxmlformats.org/officeDocument/2006/relationships/slide" Target="slide7.xml"/><Relationship Id="rId4" Type="http://schemas.openxmlformats.org/officeDocument/2006/relationships/image" Target="../media/image15.png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7.xml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oleObject" Target="../embeddings/oleObject4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oleObject" Target="../embeddings/oleObject55.bin"/><Relationship Id="rId18" Type="http://schemas.openxmlformats.org/officeDocument/2006/relationships/image" Target="../media/image32.png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png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29.png"/><Relationship Id="rId19" Type="http://schemas.openxmlformats.org/officeDocument/2006/relationships/slide" Target="slide7.xml"/><Relationship Id="rId4" Type="http://schemas.openxmlformats.org/officeDocument/2006/relationships/image" Target="../media/image26.png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oleObject" Target="../embeddings/oleObject63.bin"/><Relationship Id="rId18" Type="http://schemas.openxmlformats.org/officeDocument/2006/relationships/image" Target="../media/image39.png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png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png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10" Type="http://schemas.openxmlformats.org/officeDocument/2006/relationships/image" Target="../media/image36.png"/><Relationship Id="rId19" Type="http://schemas.openxmlformats.org/officeDocument/2006/relationships/slide" Target="slide7.xml"/><Relationship Id="rId4" Type="http://schemas.openxmlformats.org/officeDocument/2006/relationships/image" Target="../media/image33.png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oleObject" Target="../embeddings/oleObject71.bin"/><Relationship Id="rId18" Type="http://schemas.openxmlformats.org/officeDocument/2006/relationships/image" Target="../media/image46.png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44.png"/><Relationship Id="rId17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1.png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2.bin"/><Relationship Id="rId10" Type="http://schemas.openxmlformats.org/officeDocument/2006/relationships/image" Target="../media/image43.png"/><Relationship Id="rId19" Type="http://schemas.openxmlformats.org/officeDocument/2006/relationships/slide" Target="slide7.xml"/><Relationship Id="rId4" Type="http://schemas.openxmlformats.org/officeDocument/2006/relationships/image" Target="../media/image40.png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image" Target="../media/image51.png"/><Relationship Id="rId18" Type="http://schemas.openxmlformats.org/officeDocument/2006/relationships/oleObject" Target="../embeddings/oleObject8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8.png"/><Relationship Id="rId12" Type="http://schemas.openxmlformats.org/officeDocument/2006/relationships/oleObject" Target="../embeddings/oleObject78.bin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0.bin"/><Relationship Id="rId20" Type="http://schemas.openxmlformats.org/officeDocument/2006/relationships/slide" Target="slide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50.png"/><Relationship Id="rId5" Type="http://schemas.openxmlformats.org/officeDocument/2006/relationships/image" Target="../media/image47.png"/><Relationship Id="rId15" Type="http://schemas.openxmlformats.org/officeDocument/2006/relationships/image" Target="../media/image52.png"/><Relationship Id="rId10" Type="http://schemas.openxmlformats.org/officeDocument/2006/relationships/oleObject" Target="../embeddings/oleObject77.bin"/><Relationship Id="rId19" Type="http://schemas.openxmlformats.org/officeDocument/2006/relationships/image" Target="../media/image53.png"/><Relationship Id="rId4" Type="http://schemas.openxmlformats.org/officeDocument/2006/relationships/oleObject" Target="../embeddings/oleObject74.bin"/><Relationship Id="rId9" Type="http://schemas.openxmlformats.org/officeDocument/2006/relationships/image" Target="../media/image49.png"/><Relationship Id="rId14" Type="http://schemas.openxmlformats.org/officeDocument/2006/relationships/oleObject" Target="../embeddings/oleObject7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oleObject" Target="../embeddings/oleObject87.bin"/><Relationship Id="rId18" Type="http://schemas.openxmlformats.org/officeDocument/2006/relationships/image" Target="../media/image11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58.png"/><Relationship Id="rId17" Type="http://schemas.openxmlformats.org/officeDocument/2006/relationships/oleObject" Target="../embeddings/oleObject8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0.png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5.png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5" Type="http://schemas.openxmlformats.org/officeDocument/2006/relationships/oleObject" Target="../embeddings/oleObject88.bin"/><Relationship Id="rId10" Type="http://schemas.openxmlformats.org/officeDocument/2006/relationships/image" Target="../media/image57.png"/><Relationship Id="rId19" Type="http://schemas.openxmlformats.org/officeDocument/2006/relationships/slide" Target="slide7.xml"/><Relationship Id="rId4" Type="http://schemas.openxmlformats.org/officeDocument/2006/relationships/image" Target="../media/image54.png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slide" Target="slide7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slide" Target="slide7.xml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slide" Target="slide7.xml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slide" Target="slide7.xml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65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18" Type="http://schemas.openxmlformats.org/officeDocument/2006/relationships/slide" Target="slide6.xm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hyperlink" Target="PicView.exe" TargetMode="External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slide" Target="slide6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11" Type="http://schemas.openxmlformats.org/officeDocument/2006/relationships/slide" Target="slide6.xml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14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2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531225" cy="606425"/>
          </a:xfrm>
        </p:spPr>
        <p:txBody>
          <a:bodyPr>
            <a:noAutofit/>
          </a:bodyPr>
          <a:lstStyle/>
          <a:p>
            <a:pPr eaLnBrk="1" hangingPunct="1"/>
            <a:r>
              <a:rPr lang="en-US" sz="6000" dirty="0" smtClean="0"/>
              <a:t>Orthographic Projection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381000" y="3048000"/>
            <a:ext cx="3584575" cy="3005138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Prepared by</a:t>
            </a:r>
          </a:p>
          <a:p>
            <a:pPr marL="0" indent="0">
              <a:buNone/>
              <a:defRPr/>
            </a:pPr>
            <a:r>
              <a:rPr lang="en-US" dirty="0" err="1" smtClean="0"/>
              <a:t>Kundariya</a:t>
            </a:r>
            <a:r>
              <a:rPr lang="en-US" dirty="0" smtClean="0"/>
              <a:t> </a:t>
            </a:r>
            <a:r>
              <a:rPr lang="en-US" dirty="0" err="1" smtClean="0"/>
              <a:t>Uttamkumar</a:t>
            </a:r>
            <a:r>
              <a:rPr lang="en-US" dirty="0"/>
              <a:t> (</a:t>
            </a:r>
            <a:r>
              <a:rPr lang="en-US" dirty="0" smtClean="0"/>
              <a:t>130540106063)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en-US" dirty="0" err="1" smtClean="0"/>
              <a:t>Padsumbiya</a:t>
            </a:r>
            <a:r>
              <a:rPr lang="en-US" dirty="0" smtClean="0"/>
              <a:t> </a:t>
            </a:r>
            <a:r>
              <a:rPr lang="en-US" dirty="0"/>
              <a:t>Harsh (130540106076)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en-US" dirty="0" err="1" smtClean="0"/>
              <a:t>Maniyar</a:t>
            </a:r>
            <a:r>
              <a:rPr lang="en-US" dirty="0" smtClean="0"/>
              <a:t> </a:t>
            </a:r>
            <a:r>
              <a:rPr lang="en-US" dirty="0" err="1" smtClean="0"/>
              <a:t>Dharmi</a:t>
            </a:r>
            <a:r>
              <a:rPr lang="en-US" dirty="0"/>
              <a:t> (130540106071)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en-US" dirty="0" err="1" smtClean="0"/>
              <a:t>Jani</a:t>
            </a:r>
            <a:r>
              <a:rPr lang="en-US" dirty="0" smtClean="0"/>
              <a:t> </a:t>
            </a:r>
            <a:r>
              <a:rPr lang="en-US" dirty="0" err="1" smtClean="0"/>
              <a:t>Gaurang</a:t>
            </a:r>
            <a:r>
              <a:rPr lang="en-US" dirty="0"/>
              <a:t> (</a:t>
            </a:r>
            <a:r>
              <a:rPr lang="en-US" dirty="0" smtClean="0"/>
              <a:t>130540106045)</a:t>
            </a: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3048000"/>
            <a:ext cx="4038600" cy="3005138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Guided By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Prof. </a:t>
            </a:r>
            <a:r>
              <a:rPr lang="en-US" dirty="0" err="1" smtClean="0"/>
              <a:t>Piyush</a:t>
            </a:r>
            <a:r>
              <a:rPr lang="en-US" dirty="0" smtClean="0"/>
              <a:t> B. Patel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Mechanical </a:t>
            </a:r>
            <a:r>
              <a:rPr lang="en-US" dirty="0" err="1" smtClean="0"/>
              <a:t>Engg</a:t>
            </a:r>
            <a:r>
              <a:rPr lang="en-US" dirty="0" smtClean="0"/>
              <a:t>. Dept.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Darshan Institute of </a:t>
            </a:r>
            <a:r>
              <a:rPr lang="en-US" dirty="0" err="1" smtClean="0"/>
              <a:t>Engg</a:t>
            </a:r>
            <a:r>
              <a:rPr lang="en-US" dirty="0" smtClean="0"/>
              <a:t>. And Tech., Rajkot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1676400"/>
            <a:chOff x="0" y="0"/>
            <a:chExt cx="5760" cy="1056"/>
          </a:xfrm>
        </p:grpSpPr>
        <p:sp>
          <p:nvSpPr>
            <p:cNvPr id="1638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05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64" name="Text Box 4"/>
            <p:cNvSpPr txBox="1">
              <a:spLocks noChangeArrowheads="1"/>
            </p:cNvSpPr>
            <p:nvPr/>
          </p:nvSpPr>
          <p:spPr bwMode="auto">
            <a:xfrm>
              <a:off x="725" y="185"/>
              <a:ext cx="4180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3200">
                  <a:solidFill>
                    <a:srgbClr val="FFFF00"/>
                  </a:solidFill>
                </a:rPr>
                <a:t>ORTHOGRAPHIC PROJECTIONS</a:t>
              </a:r>
            </a:p>
            <a:p>
              <a:pPr algn="ctr" eaLnBrk="1" hangingPunct="1"/>
              <a:r>
                <a:rPr lang="en-US" sz="3200">
                  <a:solidFill>
                    <a:srgbClr val="FFFF00"/>
                  </a:solidFill>
                </a:rPr>
                <a:t>{ MACHINE ELEMENTS }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1676400"/>
            <a:ext cx="9144000" cy="1600200"/>
            <a:chOff x="0" y="1056"/>
            <a:chExt cx="5760" cy="1008"/>
          </a:xfrm>
        </p:grpSpPr>
        <p:sp>
          <p:nvSpPr>
            <p:cNvPr id="163861" name="Rectangle 6"/>
            <p:cNvSpPr>
              <a:spLocks noChangeArrowheads="1"/>
            </p:cNvSpPr>
            <p:nvPr/>
          </p:nvSpPr>
          <p:spPr bwMode="auto">
            <a:xfrm>
              <a:off x="0" y="1056"/>
              <a:ext cx="5760" cy="100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62" name="Text Box 7"/>
            <p:cNvSpPr txBox="1">
              <a:spLocks noChangeArrowheads="1"/>
            </p:cNvSpPr>
            <p:nvPr/>
          </p:nvSpPr>
          <p:spPr bwMode="auto">
            <a:xfrm>
              <a:off x="75" y="1108"/>
              <a:ext cx="5428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0000"/>
                  </a:solidFill>
                  <a:latin typeface="Arial Black" pitchFamily="34" charset="0"/>
                </a:rPr>
                <a:t>OBJECT IS OBSERVED IN THREE DIRECTIONS.</a:t>
              </a:r>
            </a:p>
            <a:p>
              <a:pPr algn="ctr" eaLnBrk="1" hangingPunct="1"/>
              <a:r>
                <a:rPr lang="en-US" sz="1800" b="0">
                  <a:solidFill>
                    <a:srgbClr val="FF0000"/>
                  </a:solidFill>
                  <a:latin typeface="Arial Black" pitchFamily="34" charset="0"/>
                </a:rPr>
                <a:t>THE DIRECTIONS SHOULD BE NORMAL </a:t>
              </a:r>
            </a:p>
            <a:p>
              <a:pPr algn="ctr" eaLnBrk="1" hangingPunct="1"/>
              <a:r>
                <a:rPr lang="en-US" sz="1800" b="0">
                  <a:solidFill>
                    <a:srgbClr val="FF0000"/>
                  </a:solidFill>
                  <a:latin typeface="Arial Black" pitchFamily="34" charset="0"/>
                </a:rPr>
                <a:t>TO THE RESPECTIVE PLANES.</a:t>
              </a:r>
            </a:p>
            <a:p>
              <a:pPr algn="ctr" eaLnBrk="1" hangingPunct="1"/>
              <a:r>
                <a:rPr lang="en-US" sz="1800" b="0">
                  <a:solidFill>
                    <a:srgbClr val="FF0000"/>
                  </a:solidFill>
                  <a:latin typeface="Arial Black" pitchFamily="34" charset="0"/>
                </a:rPr>
                <a:t>AND NOW PROJECT THREE DIFFERENT VIEWS ON THOSE PLANES.</a:t>
              </a:r>
            </a:p>
            <a:p>
              <a:pPr algn="ctr" eaLnBrk="1" hangingPunct="1"/>
              <a:r>
                <a:rPr lang="en-US" sz="1800" b="0">
                  <a:solidFill>
                    <a:schemeClr val="accent2"/>
                  </a:solidFill>
                  <a:latin typeface="Arial Black" pitchFamily="34" charset="0"/>
                </a:rPr>
                <a:t>THESE VEWS ARE FRONT VIEW , TOP VIEW AND SIDE VIEW.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3276600"/>
            <a:ext cx="9144000" cy="1066800"/>
            <a:chOff x="0" y="2064"/>
            <a:chExt cx="5760" cy="672"/>
          </a:xfrm>
        </p:grpSpPr>
        <p:sp>
          <p:nvSpPr>
            <p:cNvPr id="163859" name="Rectangle 9"/>
            <p:cNvSpPr>
              <a:spLocks noChangeArrowheads="1"/>
            </p:cNvSpPr>
            <p:nvPr/>
          </p:nvSpPr>
          <p:spPr bwMode="auto">
            <a:xfrm>
              <a:off x="0" y="2064"/>
              <a:ext cx="5760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60" name="Text Box 10"/>
            <p:cNvSpPr txBox="1">
              <a:spLocks noChangeArrowheads="1"/>
            </p:cNvSpPr>
            <p:nvPr/>
          </p:nvSpPr>
          <p:spPr bwMode="auto">
            <a:xfrm>
              <a:off x="192" y="2112"/>
              <a:ext cx="522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chemeClr val="bg1"/>
                  </a:solidFill>
                  <a:latin typeface="Arial Black" pitchFamily="34" charset="0"/>
                </a:rPr>
                <a:t>FRONT VIEW IS A VIEW PROJECTED ON VERTICAL PLANE ( VP )</a:t>
              </a:r>
            </a:p>
            <a:p>
              <a:pPr algn="ctr" eaLnBrk="1" hangingPunct="1"/>
              <a:r>
                <a:rPr lang="en-US" sz="1800" b="0">
                  <a:solidFill>
                    <a:schemeClr val="bg1"/>
                  </a:solidFill>
                  <a:latin typeface="Arial Black" pitchFamily="34" charset="0"/>
                </a:rPr>
                <a:t>TOP VIEW IS A VIEW PROJECTED ON HORIZONTAL PLANE ( HP )</a:t>
              </a:r>
            </a:p>
            <a:p>
              <a:pPr algn="ctr" eaLnBrk="1" hangingPunct="1"/>
              <a:r>
                <a:rPr lang="en-US" sz="1800" b="0">
                  <a:solidFill>
                    <a:schemeClr val="bg1"/>
                  </a:solidFill>
                  <a:latin typeface="Arial Black" pitchFamily="34" charset="0"/>
                </a:rPr>
                <a:t>SIDE VIEW IS A VIEW PROJECTED ON PROFILE PLANE ( PP )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0" y="5257800"/>
            <a:ext cx="9144000" cy="1600200"/>
            <a:chOff x="0" y="3312"/>
            <a:chExt cx="5760" cy="1008"/>
          </a:xfrm>
        </p:grpSpPr>
        <p:sp>
          <p:nvSpPr>
            <p:cNvPr id="163857" name="Rectangle 12"/>
            <p:cNvSpPr>
              <a:spLocks noChangeArrowheads="1"/>
            </p:cNvSpPr>
            <p:nvPr/>
          </p:nvSpPr>
          <p:spPr bwMode="auto">
            <a:xfrm>
              <a:off x="0" y="3312"/>
              <a:ext cx="5760" cy="100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8" name="Text Box 13"/>
            <p:cNvSpPr txBox="1">
              <a:spLocks noChangeArrowheads="1"/>
            </p:cNvSpPr>
            <p:nvPr/>
          </p:nvSpPr>
          <p:spPr bwMode="auto">
            <a:xfrm>
              <a:off x="49" y="3494"/>
              <a:ext cx="5663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hlink"/>
                  </a:solidFill>
                  <a:latin typeface="Arial Black" pitchFamily="34" charset="0"/>
                </a:rPr>
                <a:t>AND THEN STUDY </a:t>
              </a:r>
              <a:r>
                <a:rPr lang="en-US" sz="2000">
                  <a:solidFill>
                    <a:srgbClr val="FF0000"/>
                  </a:solidFill>
                  <a:latin typeface="Arial Black" pitchFamily="34" charset="0"/>
                </a:rPr>
                <a:t>NEXT 26</a:t>
              </a:r>
              <a:r>
                <a:rPr lang="en-US" sz="2000">
                  <a:solidFill>
                    <a:schemeClr val="hlink"/>
                  </a:solidFill>
                  <a:latin typeface="Arial Black" pitchFamily="34" charset="0"/>
                </a:rPr>
                <a:t> ILLUSTRATED CASES CAREFULLY.</a:t>
              </a:r>
            </a:p>
            <a:p>
              <a:pPr eaLnBrk="1" hangingPunct="1"/>
              <a:r>
                <a:rPr lang="en-US" sz="2000">
                  <a:solidFill>
                    <a:schemeClr val="hlink"/>
                  </a:solidFill>
                  <a:latin typeface="Arial Black" pitchFamily="34" charset="0"/>
                </a:rPr>
                <a:t>TRY TO RECOGNIZE SURFACES </a:t>
              </a:r>
            </a:p>
            <a:p>
              <a:pPr eaLnBrk="1" hangingPunct="1"/>
              <a:r>
                <a:rPr lang="en-US" sz="2000">
                  <a:solidFill>
                    <a:schemeClr val="hlink"/>
                  </a:solidFill>
                  <a:latin typeface="Arial Black" pitchFamily="34" charset="0"/>
                </a:rPr>
                <a:t>PERPENDICULAR TO THE ARROW DIRECTIONS</a:t>
              </a:r>
            </a:p>
          </p:txBody>
        </p:sp>
      </p:grpSp>
      <p:sp>
        <p:nvSpPr>
          <p:cNvPr id="752654" name="AutoShape 14"/>
          <p:cNvSpPr>
            <a:spLocks noChangeArrowheads="1"/>
          </p:cNvSpPr>
          <p:nvPr/>
        </p:nvSpPr>
        <p:spPr bwMode="auto">
          <a:xfrm>
            <a:off x="7543800" y="5943600"/>
            <a:ext cx="1485900" cy="819150"/>
          </a:xfrm>
          <a:prstGeom prst="rightArrow">
            <a:avLst>
              <a:gd name="adj1" fmla="val 50000"/>
              <a:gd name="adj2" fmla="val 453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0" y="4343400"/>
            <a:ext cx="9144000" cy="914400"/>
            <a:chOff x="0" y="2736"/>
            <a:chExt cx="5760" cy="576"/>
          </a:xfrm>
        </p:grpSpPr>
        <p:sp>
          <p:nvSpPr>
            <p:cNvPr id="163855" name="Rectangle 16"/>
            <p:cNvSpPr>
              <a:spLocks noChangeArrowheads="1"/>
            </p:cNvSpPr>
            <p:nvPr/>
          </p:nvSpPr>
          <p:spPr bwMode="auto">
            <a:xfrm>
              <a:off x="0" y="2736"/>
              <a:ext cx="5760" cy="576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6" name="Text Box 17"/>
            <p:cNvSpPr txBox="1">
              <a:spLocks noChangeArrowheads="1"/>
            </p:cNvSpPr>
            <p:nvPr/>
          </p:nvSpPr>
          <p:spPr bwMode="auto">
            <a:xfrm>
              <a:off x="480" y="2845"/>
              <a:ext cx="473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>
                  <a:solidFill>
                    <a:schemeClr val="tx2"/>
                  </a:solidFill>
                  <a:latin typeface="Arial Black" pitchFamily="34" charset="0"/>
                </a:rPr>
                <a:t>FIRST STUDY THE CONCEPT OF </a:t>
              </a:r>
              <a:r>
                <a:rPr lang="en-US" sz="2000">
                  <a:solidFill>
                    <a:srgbClr val="FF0000"/>
                  </a:solidFill>
                  <a:latin typeface="Arial Black" pitchFamily="34" charset="0"/>
                </a:rPr>
                <a:t>1</a:t>
              </a:r>
              <a:r>
                <a:rPr lang="en-US" sz="2000" baseline="30000">
                  <a:solidFill>
                    <a:srgbClr val="FF0000"/>
                  </a:solidFill>
                  <a:latin typeface="Arial Black" pitchFamily="34" charset="0"/>
                </a:rPr>
                <a:t>ST</a:t>
              </a:r>
              <a:r>
                <a:rPr lang="en-US" sz="2000">
                  <a:solidFill>
                    <a:srgbClr val="FF0000"/>
                  </a:solidFill>
                  <a:latin typeface="Arial Black" pitchFamily="34" charset="0"/>
                </a:rPr>
                <a:t> AND 3</a:t>
              </a:r>
              <a:r>
                <a:rPr lang="en-US" sz="2000" baseline="30000">
                  <a:solidFill>
                    <a:srgbClr val="FF0000"/>
                  </a:solidFill>
                  <a:latin typeface="Arial Black" pitchFamily="34" charset="0"/>
                </a:rPr>
                <a:t>RD</a:t>
              </a:r>
              <a:r>
                <a:rPr lang="en-US" sz="2000">
                  <a:solidFill>
                    <a:schemeClr val="tx2"/>
                  </a:solidFill>
                  <a:latin typeface="Arial Black" pitchFamily="34" charset="0"/>
                </a:rPr>
                <a:t> ANGLE </a:t>
              </a:r>
            </a:p>
            <a:p>
              <a:pPr algn="ctr" eaLnBrk="1" hangingPunct="1"/>
              <a:r>
                <a:rPr lang="en-US" sz="2000">
                  <a:solidFill>
                    <a:schemeClr val="tx2"/>
                  </a:solidFill>
                  <a:latin typeface="Arial Black" pitchFamily="34" charset="0"/>
                </a:rPr>
                <a:t>PROJECTION METHODS</a:t>
              </a:r>
              <a:endParaRPr lang="en-US" sz="1800" b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63849" name="AutoShape 19">
              <a:hlinkClick r:id="rId2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0" name="AutoShape 20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1" name="AutoShape 21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2" name="AutoShape 22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3" name="AutoShape 23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4" name="AutoShape 24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2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2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26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3666" name="Object 2"/>
          <p:cNvGraphicFramePr>
            <a:graphicFrameLocks noChangeAspect="1"/>
          </p:cNvGraphicFramePr>
          <p:nvPr/>
        </p:nvGraphicFramePr>
        <p:xfrm>
          <a:off x="3581400" y="4424363"/>
          <a:ext cx="4762500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Image" r:id="rId3" imgW="6133333" imgH="3428571" progId="Photoshop.Image.6">
                  <p:embed/>
                </p:oleObj>
              </mc:Choice>
              <mc:Fallback>
                <p:oleObj name="Image" r:id="rId3" imgW="6133333" imgH="3428571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424363"/>
                        <a:ext cx="4762500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3667" name="Object 3"/>
          <p:cNvGraphicFramePr>
            <a:graphicFrameLocks noChangeAspect="1"/>
          </p:cNvGraphicFramePr>
          <p:nvPr/>
        </p:nvGraphicFramePr>
        <p:xfrm>
          <a:off x="5414963" y="1928813"/>
          <a:ext cx="1171575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Image" r:id="rId5" imgW="1549206" imgH="2996825" progId="Photoshop.Image.6">
                  <p:embed/>
                </p:oleObj>
              </mc:Choice>
              <mc:Fallback>
                <p:oleObj name="Image" r:id="rId5" imgW="1549206" imgH="2996825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4963" y="1928813"/>
                        <a:ext cx="1171575" cy="226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3668" name="Object 4"/>
          <p:cNvGraphicFramePr>
            <a:graphicFrameLocks noChangeAspect="1"/>
          </p:cNvGraphicFramePr>
          <p:nvPr/>
        </p:nvGraphicFramePr>
        <p:xfrm>
          <a:off x="6648450" y="157163"/>
          <a:ext cx="2405063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Image" r:id="rId7" imgW="3085714" imgH="5180952" progId="Photoshop.Image.6">
                  <p:embed/>
                </p:oleObj>
              </mc:Choice>
              <mc:Fallback>
                <p:oleObj name="Image" r:id="rId7" imgW="3085714" imgH="5180952" progId="Photoshop.Image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8450" y="157163"/>
                        <a:ext cx="2405063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3669" name="Object 5"/>
          <p:cNvGraphicFramePr>
            <a:graphicFrameLocks noChangeAspect="1"/>
          </p:cNvGraphicFramePr>
          <p:nvPr/>
        </p:nvGraphicFramePr>
        <p:xfrm>
          <a:off x="3124200" y="214313"/>
          <a:ext cx="2257425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Image" r:id="rId9" imgW="2920635" imgH="5028571" progId="Photoshop.Image.6">
                  <p:embed/>
                </p:oleObj>
              </mc:Choice>
              <mc:Fallback>
                <p:oleObj name="Image" r:id="rId9" imgW="2920635" imgH="5028571" progId="Photoshop.Image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14313"/>
                        <a:ext cx="2257425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68750" y="1160463"/>
            <a:ext cx="2362200" cy="2997200"/>
            <a:chOff x="1453" y="731"/>
            <a:chExt cx="1488" cy="1888"/>
          </a:xfrm>
        </p:grpSpPr>
        <p:sp>
          <p:nvSpPr>
            <p:cNvPr id="10304" name="Line 7"/>
            <p:cNvSpPr>
              <a:spLocks noChangeShapeType="1"/>
            </p:cNvSpPr>
            <p:nvPr/>
          </p:nvSpPr>
          <p:spPr bwMode="auto">
            <a:xfrm flipH="1" flipV="1">
              <a:off x="1933" y="731"/>
              <a:ext cx="1008" cy="55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5" name="Line 8"/>
            <p:cNvSpPr>
              <a:spLocks noChangeShapeType="1"/>
            </p:cNvSpPr>
            <p:nvPr/>
          </p:nvSpPr>
          <p:spPr bwMode="auto">
            <a:xfrm flipH="1" flipV="1">
              <a:off x="1456" y="1992"/>
              <a:ext cx="1149" cy="62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6" name="Line 9"/>
            <p:cNvSpPr>
              <a:spLocks noChangeShapeType="1"/>
            </p:cNvSpPr>
            <p:nvPr/>
          </p:nvSpPr>
          <p:spPr bwMode="auto">
            <a:xfrm flipH="1" flipV="1">
              <a:off x="1453" y="980"/>
              <a:ext cx="909" cy="49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7" name="Line 10"/>
            <p:cNvSpPr>
              <a:spLocks noChangeShapeType="1"/>
            </p:cNvSpPr>
            <p:nvPr/>
          </p:nvSpPr>
          <p:spPr bwMode="auto">
            <a:xfrm flipH="1" flipV="1">
              <a:off x="1912" y="1719"/>
              <a:ext cx="432" cy="23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916613" y="1166813"/>
            <a:ext cx="2014537" cy="2625725"/>
            <a:chOff x="2680" y="735"/>
            <a:chExt cx="1269" cy="1654"/>
          </a:xfrm>
        </p:grpSpPr>
        <p:sp>
          <p:nvSpPr>
            <p:cNvPr id="10300" name="Line 12"/>
            <p:cNvSpPr>
              <a:spLocks noChangeShapeType="1"/>
            </p:cNvSpPr>
            <p:nvPr/>
          </p:nvSpPr>
          <p:spPr bwMode="auto">
            <a:xfrm flipV="1">
              <a:off x="2680" y="735"/>
              <a:ext cx="1008" cy="55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1" name="Line 13"/>
            <p:cNvSpPr>
              <a:spLocks noChangeShapeType="1"/>
            </p:cNvSpPr>
            <p:nvPr/>
          </p:nvSpPr>
          <p:spPr bwMode="auto">
            <a:xfrm flipV="1">
              <a:off x="3037" y="1752"/>
              <a:ext cx="624" cy="34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2" name="Line 14"/>
            <p:cNvSpPr>
              <a:spLocks noChangeShapeType="1"/>
            </p:cNvSpPr>
            <p:nvPr/>
          </p:nvSpPr>
          <p:spPr bwMode="auto">
            <a:xfrm flipV="1">
              <a:off x="2941" y="927"/>
              <a:ext cx="1008" cy="55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3" name="Line 15"/>
            <p:cNvSpPr>
              <a:spLocks noChangeShapeType="1"/>
            </p:cNvSpPr>
            <p:nvPr/>
          </p:nvSpPr>
          <p:spPr bwMode="auto">
            <a:xfrm flipV="1">
              <a:off x="3085" y="1944"/>
              <a:ext cx="816" cy="44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435600" y="3376613"/>
            <a:ext cx="1143000" cy="2286000"/>
            <a:chOff x="2377" y="2127"/>
            <a:chExt cx="720" cy="1440"/>
          </a:xfrm>
        </p:grpSpPr>
        <p:sp>
          <p:nvSpPr>
            <p:cNvPr id="10296" name="Line 17"/>
            <p:cNvSpPr>
              <a:spLocks noChangeShapeType="1"/>
            </p:cNvSpPr>
            <p:nvPr/>
          </p:nvSpPr>
          <p:spPr bwMode="auto">
            <a:xfrm>
              <a:off x="2377" y="2271"/>
              <a:ext cx="0" cy="120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7" name="Line 18"/>
            <p:cNvSpPr>
              <a:spLocks noChangeShapeType="1"/>
            </p:cNvSpPr>
            <p:nvPr/>
          </p:nvSpPr>
          <p:spPr bwMode="auto">
            <a:xfrm>
              <a:off x="2638" y="2367"/>
              <a:ext cx="0" cy="120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8" name="Line 19"/>
            <p:cNvSpPr>
              <a:spLocks noChangeShapeType="1"/>
            </p:cNvSpPr>
            <p:nvPr/>
          </p:nvSpPr>
          <p:spPr bwMode="auto">
            <a:xfrm>
              <a:off x="3097" y="2127"/>
              <a:ext cx="0" cy="120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9" name="Line 20"/>
            <p:cNvSpPr>
              <a:spLocks noChangeShapeType="1"/>
            </p:cNvSpPr>
            <p:nvPr/>
          </p:nvSpPr>
          <p:spPr bwMode="auto">
            <a:xfrm flipV="1">
              <a:off x="2797" y="2559"/>
              <a:ext cx="0" cy="57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3685" name="WordArt 21"/>
          <p:cNvSpPr>
            <a:spLocks noChangeArrowheads="1" noChangeShapeType="1" noTextEdit="1"/>
          </p:cNvSpPr>
          <p:nvPr/>
        </p:nvSpPr>
        <p:spPr bwMode="auto">
          <a:xfrm>
            <a:off x="7562850" y="1757363"/>
            <a:ext cx="349250" cy="500062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S.V.</a:t>
            </a:r>
          </a:p>
        </p:txBody>
      </p:sp>
      <p:sp>
        <p:nvSpPr>
          <p:cNvPr id="753686" name="WordArt 22"/>
          <p:cNvSpPr>
            <a:spLocks noChangeArrowheads="1" noChangeShapeType="1" noTextEdit="1"/>
          </p:cNvSpPr>
          <p:nvPr/>
        </p:nvSpPr>
        <p:spPr bwMode="auto">
          <a:xfrm>
            <a:off x="4210050" y="1833563"/>
            <a:ext cx="323850" cy="45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F.V.</a:t>
            </a:r>
          </a:p>
        </p:txBody>
      </p:sp>
      <p:graphicFrame>
        <p:nvGraphicFramePr>
          <p:cNvPr id="753687" name="Object 23"/>
          <p:cNvGraphicFramePr>
            <a:graphicFrameLocks noChangeAspect="1"/>
          </p:cNvGraphicFramePr>
          <p:nvPr/>
        </p:nvGraphicFramePr>
        <p:xfrm>
          <a:off x="5624513" y="5067300"/>
          <a:ext cx="6588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CorelDRAW" r:id="rId11" imgW="429480" imgH="311040" progId="CorelDRAW.Graphic.11">
                  <p:embed/>
                </p:oleObj>
              </mc:Choice>
              <mc:Fallback>
                <p:oleObj name="CorelDRAW" r:id="rId11" imgW="429480" imgH="311040" progId="CorelDRAW.Graphic.11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4513" y="5067300"/>
                        <a:ext cx="65881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3688" name="WordArt 24"/>
          <p:cNvSpPr>
            <a:spLocks noChangeArrowheads="1" noChangeShapeType="1" noTextEdit="1"/>
          </p:cNvSpPr>
          <p:nvPr/>
        </p:nvSpPr>
        <p:spPr bwMode="auto">
          <a:xfrm>
            <a:off x="3219450" y="1309688"/>
            <a:ext cx="666750" cy="676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6653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V.P.</a:t>
            </a:r>
          </a:p>
        </p:txBody>
      </p:sp>
      <p:sp>
        <p:nvSpPr>
          <p:cNvPr id="753689" name="WordArt 25"/>
          <p:cNvSpPr>
            <a:spLocks noChangeArrowheads="1" noChangeShapeType="1" noTextEdit="1"/>
          </p:cNvSpPr>
          <p:nvPr/>
        </p:nvSpPr>
        <p:spPr bwMode="auto">
          <a:xfrm>
            <a:off x="8477250" y="1300163"/>
            <a:ext cx="457200" cy="728662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P.P.</a:t>
            </a: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641975" y="309563"/>
            <a:ext cx="1046163" cy="815975"/>
            <a:chOff x="1656" y="61"/>
            <a:chExt cx="659" cy="514"/>
          </a:xfrm>
        </p:grpSpPr>
        <p:sp>
          <p:nvSpPr>
            <p:cNvPr id="10294" name="AutoShape 27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5" name="Text Box 28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3551238" y="4119563"/>
            <a:ext cx="1192212" cy="404812"/>
            <a:chOff x="432" y="2384"/>
            <a:chExt cx="751" cy="255"/>
          </a:xfrm>
        </p:grpSpPr>
        <p:sp>
          <p:nvSpPr>
            <p:cNvPr id="10292" name="AutoShape 30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3" name="Text Box 31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S.V.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7394575" y="4175125"/>
            <a:ext cx="1235075" cy="401638"/>
            <a:chOff x="3535" y="2462"/>
            <a:chExt cx="778" cy="253"/>
          </a:xfrm>
        </p:grpSpPr>
        <p:sp>
          <p:nvSpPr>
            <p:cNvPr id="10290" name="AutoShape 33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" name="Text Box 34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graphicFrame>
        <p:nvGraphicFramePr>
          <p:cNvPr id="753699" name="Object 35"/>
          <p:cNvGraphicFramePr>
            <a:graphicFrameLocks noChangeAspect="1"/>
          </p:cNvGraphicFramePr>
          <p:nvPr/>
        </p:nvGraphicFramePr>
        <p:xfrm>
          <a:off x="5519738" y="6257925"/>
          <a:ext cx="9747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CorelDRAW" r:id="rId13" imgW="1012680" imgH="520200" progId="CorelDRAW.Graphic.11">
                  <p:embed/>
                </p:oleObj>
              </mc:Choice>
              <mc:Fallback>
                <p:oleObj name="CorelDRAW" r:id="rId13" imgW="1012680" imgH="520200" progId="CorelDRAW.Graphic.11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38" y="6257925"/>
                        <a:ext cx="9747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3700" name="WordArt 36"/>
          <p:cNvSpPr>
            <a:spLocks noChangeArrowheads="1" noChangeShapeType="1" noTextEdit="1"/>
          </p:cNvSpPr>
          <p:nvPr/>
        </p:nvSpPr>
        <p:spPr bwMode="auto">
          <a:xfrm rot="-1011846">
            <a:off x="5964238" y="2514600"/>
            <a:ext cx="457200" cy="2190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6653"/>
              </a:avLst>
            </a:prstTxWarp>
          </a:bodyPr>
          <a:lstStyle/>
          <a:p>
            <a:pPr algn="ctr"/>
            <a:r>
              <a:rPr lang="en-US" sz="2400" kern="10" spc="120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OBJECT</a:t>
            </a:r>
          </a:p>
        </p:txBody>
      </p:sp>
      <p:sp>
        <p:nvSpPr>
          <p:cNvPr id="10259" name="Rectangle 37"/>
          <p:cNvSpPr>
            <a:spLocks noChangeArrowheads="1"/>
          </p:cNvSpPr>
          <p:nvPr/>
        </p:nvSpPr>
        <p:spPr bwMode="auto">
          <a:xfrm>
            <a:off x="14288" y="0"/>
            <a:ext cx="2971800" cy="91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38"/>
          <p:cNvSpPr>
            <a:spLocks noChangeArrowheads="1"/>
          </p:cNvSpPr>
          <p:nvPr/>
        </p:nvSpPr>
        <p:spPr bwMode="auto">
          <a:xfrm>
            <a:off x="14288" y="2286000"/>
            <a:ext cx="2971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39"/>
          <p:cNvSpPr>
            <a:spLocks noChangeArrowheads="1"/>
          </p:cNvSpPr>
          <p:nvPr/>
        </p:nvSpPr>
        <p:spPr bwMode="auto">
          <a:xfrm>
            <a:off x="14288" y="914400"/>
            <a:ext cx="2971800" cy="1371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Text Box 40"/>
          <p:cNvSpPr txBox="1">
            <a:spLocks noChangeArrowheads="1"/>
          </p:cNvSpPr>
          <p:nvPr/>
        </p:nvSpPr>
        <p:spPr bwMode="auto">
          <a:xfrm>
            <a:off x="395288" y="0"/>
            <a:ext cx="2298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u="sng">
                <a:solidFill>
                  <a:schemeClr val="accent2"/>
                </a:solidFill>
                <a:latin typeface="Arial" charset="0"/>
              </a:rPr>
              <a:t>FIRST ANGLE </a:t>
            </a:r>
          </a:p>
          <a:p>
            <a:pPr eaLnBrk="1" hangingPunct="1"/>
            <a:r>
              <a:rPr lang="en-US" sz="2400" u="sng">
                <a:solidFill>
                  <a:schemeClr val="accent2"/>
                </a:solidFill>
                <a:latin typeface="Arial" charset="0"/>
              </a:rPr>
              <a:t>PROJECTION</a:t>
            </a:r>
            <a:endParaRPr lang="en-US" sz="2500" u="sng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263" name="Text Box 41"/>
          <p:cNvSpPr txBox="1">
            <a:spLocks noChangeArrowheads="1"/>
          </p:cNvSpPr>
          <p:nvPr/>
        </p:nvSpPr>
        <p:spPr bwMode="auto">
          <a:xfrm>
            <a:off x="0" y="985838"/>
            <a:ext cx="30988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/>
              <a:t>IN THIS METHOD, </a:t>
            </a:r>
          </a:p>
          <a:p>
            <a:pPr algn="ctr" eaLnBrk="1" hangingPunct="1"/>
            <a:r>
              <a:rPr lang="en-US" sz="1400"/>
              <a:t>THE OBJECT IS ASSUMED TO BE </a:t>
            </a:r>
          </a:p>
          <a:p>
            <a:pPr algn="ctr" eaLnBrk="1" hangingPunct="1"/>
            <a:r>
              <a:rPr lang="en-US" sz="1400"/>
              <a:t>SITUATED IN FIRST QUADRANT </a:t>
            </a:r>
          </a:p>
          <a:p>
            <a:pPr algn="ctr" eaLnBrk="1" hangingPunct="1"/>
            <a:r>
              <a:rPr lang="en-US" sz="1400"/>
              <a:t>MEANS </a:t>
            </a:r>
          </a:p>
          <a:p>
            <a:pPr algn="ctr" eaLnBrk="1" hangingPunct="1"/>
            <a:r>
              <a:rPr lang="en-US" sz="1400"/>
              <a:t>ABOVE HP &amp; INFRONT OF VP. </a:t>
            </a:r>
          </a:p>
        </p:txBody>
      </p:sp>
      <p:sp>
        <p:nvSpPr>
          <p:cNvPr id="10264" name="Text Box 42"/>
          <p:cNvSpPr txBox="1">
            <a:spLocks noChangeArrowheads="1"/>
          </p:cNvSpPr>
          <p:nvPr/>
        </p:nvSpPr>
        <p:spPr bwMode="auto">
          <a:xfrm>
            <a:off x="242888" y="2362200"/>
            <a:ext cx="26812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700">
                <a:latin typeface="Arial" charset="0"/>
              </a:rPr>
              <a:t>OBJECT IS INBETWEEN</a:t>
            </a:r>
          </a:p>
          <a:p>
            <a:pPr algn="ctr" eaLnBrk="1" hangingPunct="1"/>
            <a:r>
              <a:rPr lang="en-US" sz="1700">
                <a:latin typeface="Arial" charset="0"/>
              </a:rPr>
              <a:t>OBSERVER &amp; PLANE.</a:t>
            </a:r>
          </a:p>
        </p:txBody>
      </p:sp>
      <p:sp>
        <p:nvSpPr>
          <p:cNvPr id="10265" name="Text Box 43"/>
          <p:cNvSpPr txBox="1">
            <a:spLocks noChangeArrowheads="1"/>
          </p:cNvSpPr>
          <p:nvPr/>
        </p:nvSpPr>
        <p:spPr bwMode="auto">
          <a:xfrm>
            <a:off x="46038" y="5654675"/>
            <a:ext cx="2278062" cy="11652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>
                <a:solidFill>
                  <a:srgbClr val="D60093"/>
                </a:solidFill>
              </a:rPr>
              <a:t>ACTUAL PATTERN OF</a:t>
            </a:r>
          </a:p>
          <a:p>
            <a:pPr algn="ctr" eaLnBrk="1" hangingPunct="1"/>
            <a:r>
              <a:rPr lang="en-US" sz="1400">
                <a:solidFill>
                  <a:srgbClr val="D60093"/>
                </a:solidFill>
              </a:rPr>
              <a:t> PLANES &amp; VIEWS </a:t>
            </a:r>
          </a:p>
          <a:p>
            <a:pPr algn="ctr" eaLnBrk="1" hangingPunct="1"/>
            <a:r>
              <a:rPr lang="en-US" sz="1400">
                <a:solidFill>
                  <a:srgbClr val="D60093"/>
                </a:solidFill>
              </a:rPr>
              <a:t>IN </a:t>
            </a:r>
          </a:p>
          <a:p>
            <a:pPr algn="ctr" eaLnBrk="1" hangingPunct="1"/>
            <a:r>
              <a:rPr lang="en-US" sz="1400">
                <a:solidFill>
                  <a:srgbClr val="D60093"/>
                </a:solidFill>
              </a:rPr>
              <a:t>FIRST ANGLE METHOD </a:t>
            </a:r>
          </a:p>
          <a:p>
            <a:pPr algn="ctr" eaLnBrk="1" hangingPunct="1"/>
            <a:r>
              <a:rPr lang="en-US" sz="1400">
                <a:solidFill>
                  <a:srgbClr val="D60093"/>
                </a:solidFill>
              </a:rPr>
              <a:t>OF PROJECTIONS</a:t>
            </a:r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90488" y="3352800"/>
            <a:ext cx="2743200" cy="2038350"/>
            <a:chOff x="246" y="2220"/>
            <a:chExt cx="1728" cy="1284"/>
          </a:xfrm>
        </p:grpSpPr>
        <p:grpSp>
          <p:nvGrpSpPr>
            <p:cNvPr id="9" name="Group 45"/>
            <p:cNvGrpSpPr>
              <a:grpSpLocks/>
            </p:cNvGrpSpPr>
            <p:nvPr/>
          </p:nvGrpSpPr>
          <p:grpSpPr bwMode="auto">
            <a:xfrm>
              <a:off x="432" y="2256"/>
              <a:ext cx="1344" cy="1232"/>
              <a:chOff x="4368" y="864"/>
              <a:chExt cx="1152" cy="1056"/>
            </a:xfrm>
          </p:grpSpPr>
          <p:sp>
            <p:nvSpPr>
              <p:cNvPr id="10287" name="Rectangle 46"/>
              <p:cNvSpPr>
                <a:spLocks noChangeArrowheads="1"/>
              </p:cNvSpPr>
              <p:nvPr/>
            </p:nvSpPr>
            <p:spPr bwMode="auto">
              <a:xfrm>
                <a:off x="4896" y="864"/>
                <a:ext cx="624" cy="528"/>
              </a:xfrm>
              <a:prstGeom prst="rect">
                <a:avLst/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8" name="Rectangle 47"/>
              <p:cNvSpPr>
                <a:spLocks noChangeArrowheads="1"/>
              </p:cNvSpPr>
              <p:nvPr/>
            </p:nvSpPr>
            <p:spPr bwMode="auto">
              <a:xfrm>
                <a:off x="4368" y="864"/>
                <a:ext cx="624" cy="52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9" name="Rectangle 48"/>
              <p:cNvSpPr>
                <a:spLocks noChangeArrowheads="1"/>
              </p:cNvSpPr>
              <p:nvPr/>
            </p:nvSpPr>
            <p:spPr bwMode="auto">
              <a:xfrm>
                <a:off x="4368" y="1392"/>
                <a:ext cx="624" cy="528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75" name="Rectangle 49"/>
            <p:cNvSpPr>
              <a:spLocks noChangeArrowheads="1"/>
            </p:cNvSpPr>
            <p:nvPr/>
          </p:nvSpPr>
          <p:spPr bwMode="auto">
            <a:xfrm>
              <a:off x="672" y="2496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6" name="Text Box 50"/>
            <p:cNvSpPr txBox="1">
              <a:spLocks noChangeArrowheads="1"/>
            </p:cNvSpPr>
            <p:nvPr/>
          </p:nvSpPr>
          <p:spPr bwMode="auto">
            <a:xfrm>
              <a:off x="246" y="2757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0277" name="Text Box 51"/>
            <p:cNvSpPr txBox="1">
              <a:spLocks noChangeArrowheads="1"/>
            </p:cNvSpPr>
            <p:nvPr/>
          </p:nvSpPr>
          <p:spPr bwMode="auto">
            <a:xfrm>
              <a:off x="1754" y="2754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0">
                  <a:latin typeface="Times New Roman" pitchFamily="18" charset="0"/>
                </a:rPr>
                <a:t>Y</a:t>
              </a:r>
            </a:p>
          </p:txBody>
        </p: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405" y="2220"/>
              <a:ext cx="1407" cy="1284"/>
              <a:chOff x="4101" y="2316"/>
              <a:chExt cx="1407" cy="1284"/>
            </a:xfrm>
          </p:grpSpPr>
          <p:sp>
            <p:nvSpPr>
              <p:cNvPr id="10284" name="Text Box 53"/>
              <p:cNvSpPr txBox="1">
                <a:spLocks noChangeArrowheads="1"/>
              </p:cNvSpPr>
              <p:nvPr/>
            </p:nvSpPr>
            <p:spPr bwMode="auto">
              <a:xfrm>
                <a:off x="4101" y="2334"/>
                <a:ext cx="27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b="0">
                    <a:latin typeface="Times New Roman" pitchFamily="18" charset="0"/>
                  </a:rPr>
                  <a:t>VP</a:t>
                </a:r>
              </a:p>
            </p:txBody>
          </p:sp>
          <p:sp>
            <p:nvSpPr>
              <p:cNvPr id="10285" name="Text Box 54"/>
              <p:cNvSpPr txBox="1">
                <a:spLocks noChangeArrowheads="1"/>
              </p:cNvSpPr>
              <p:nvPr/>
            </p:nvSpPr>
            <p:spPr bwMode="auto">
              <a:xfrm>
                <a:off x="4110" y="3388"/>
                <a:ext cx="27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b="0">
                    <a:latin typeface="Times New Roman" pitchFamily="18" charset="0"/>
                  </a:rPr>
                  <a:t>HP</a:t>
                </a:r>
              </a:p>
            </p:txBody>
          </p:sp>
          <p:sp>
            <p:nvSpPr>
              <p:cNvPr id="10286" name="Text Box 55"/>
              <p:cNvSpPr txBox="1">
                <a:spLocks noChangeArrowheads="1"/>
              </p:cNvSpPr>
              <p:nvPr/>
            </p:nvSpPr>
            <p:spPr bwMode="auto">
              <a:xfrm>
                <a:off x="5250" y="2316"/>
                <a:ext cx="25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b="0">
                    <a:latin typeface="Times New Roman" pitchFamily="18" charset="0"/>
                  </a:rPr>
                  <a:t>PP</a:t>
                </a:r>
              </a:p>
            </p:txBody>
          </p:sp>
        </p:grpSp>
        <p:sp>
          <p:nvSpPr>
            <p:cNvPr id="10279" name="Text Box 56"/>
            <p:cNvSpPr txBox="1">
              <a:spLocks noChangeArrowheads="1"/>
            </p:cNvSpPr>
            <p:nvPr/>
          </p:nvSpPr>
          <p:spPr bwMode="auto">
            <a:xfrm>
              <a:off x="681" y="2505"/>
              <a:ext cx="2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0">
                  <a:latin typeface="Times New Roman" pitchFamily="18" charset="0"/>
                </a:rPr>
                <a:t>FV</a:t>
              </a:r>
            </a:p>
          </p:txBody>
        </p:sp>
        <p:sp>
          <p:nvSpPr>
            <p:cNvPr id="10280" name="Rectangle 57"/>
            <p:cNvSpPr>
              <a:spLocks noChangeArrowheads="1"/>
            </p:cNvSpPr>
            <p:nvPr/>
          </p:nvSpPr>
          <p:spPr bwMode="auto">
            <a:xfrm>
              <a:off x="1296" y="2496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1" name="Rectangle 58"/>
            <p:cNvSpPr>
              <a:spLocks noChangeArrowheads="1"/>
            </p:cNvSpPr>
            <p:nvPr/>
          </p:nvSpPr>
          <p:spPr bwMode="auto">
            <a:xfrm>
              <a:off x="672" y="3006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2" name="Text Box 59"/>
            <p:cNvSpPr txBox="1">
              <a:spLocks noChangeArrowheads="1"/>
            </p:cNvSpPr>
            <p:nvPr/>
          </p:nvSpPr>
          <p:spPr bwMode="auto">
            <a:xfrm>
              <a:off x="1275" y="2505"/>
              <a:ext cx="3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0">
                  <a:latin typeface="Times New Roman" pitchFamily="18" charset="0"/>
                </a:rPr>
                <a:t>LSV</a:t>
              </a:r>
            </a:p>
          </p:txBody>
        </p:sp>
        <p:sp>
          <p:nvSpPr>
            <p:cNvPr id="10283" name="Text Box 60"/>
            <p:cNvSpPr txBox="1">
              <a:spLocks noChangeArrowheads="1"/>
            </p:cNvSpPr>
            <p:nvPr/>
          </p:nvSpPr>
          <p:spPr bwMode="auto">
            <a:xfrm>
              <a:off x="675" y="3033"/>
              <a:ext cx="2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0">
                  <a:latin typeface="Times New Roman" pitchFamily="18" charset="0"/>
                </a:rPr>
                <a:t>TV</a:t>
              </a:r>
            </a:p>
          </p:txBody>
        </p:sp>
      </p:grpSp>
      <p:grpSp>
        <p:nvGrpSpPr>
          <p:cNvPr id="11" name="Group 68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0268" name="AutoShape 69">
              <a:hlinkClick r:id="rId15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AutoShape 70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AutoShape 71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AutoShape 72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2" name="AutoShape 73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3" name="AutoShape 74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3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3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75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5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3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3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53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53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5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5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53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53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53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53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5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5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3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3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5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5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85" grpId="0" animBg="1"/>
      <p:bldP spid="753686" grpId="0" animBg="1"/>
      <p:bldP spid="753688" grpId="0" animBg="1"/>
      <p:bldP spid="753689" grpId="0" animBg="1"/>
      <p:bldP spid="7537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2"/>
          <p:cNvSpPr txBox="1">
            <a:spLocks noChangeArrowheads="1"/>
          </p:cNvSpPr>
          <p:nvPr/>
        </p:nvSpPr>
        <p:spPr bwMode="auto">
          <a:xfrm>
            <a:off x="0" y="4953000"/>
            <a:ext cx="2776538" cy="9525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>
                <a:solidFill>
                  <a:srgbClr val="D60093"/>
                </a:solidFill>
              </a:rPr>
              <a:t>ACTUAL PATTERN OF</a:t>
            </a:r>
          </a:p>
          <a:p>
            <a:pPr algn="ctr" eaLnBrk="1" hangingPunct="1"/>
            <a:r>
              <a:rPr lang="en-US" sz="1400">
                <a:solidFill>
                  <a:srgbClr val="D60093"/>
                </a:solidFill>
              </a:rPr>
              <a:t> PLANES &amp; VIEWS </a:t>
            </a:r>
          </a:p>
          <a:p>
            <a:pPr algn="ctr" eaLnBrk="1" hangingPunct="1"/>
            <a:r>
              <a:rPr lang="en-US" sz="1400">
                <a:solidFill>
                  <a:srgbClr val="D60093"/>
                </a:solidFill>
              </a:rPr>
              <a:t>OF </a:t>
            </a:r>
          </a:p>
          <a:p>
            <a:pPr algn="ctr" eaLnBrk="1" hangingPunct="1"/>
            <a:r>
              <a:rPr lang="en-US" sz="1400">
                <a:solidFill>
                  <a:srgbClr val="D60093"/>
                </a:solidFill>
              </a:rPr>
              <a:t>THIRD ANGLE PROJECTIONS</a:t>
            </a:r>
          </a:p>
        </p:txBody>
      </p:sp>
      <p:sp>
        <p:nvSpPr>
          <p:cNvPr id="11271" name="Rectangle 3"/>
          <p:cNvSpPr>
            <a:spLocks noChangeArrowheads="1"/>
          </p:cNvSpPr>
          <p:nvPr/>
        </p:nvSpPr>
        <p:spPr bwMode="auto">
          <a:xfrm flipH="1" flipV="1">
            <a:off x="471488" y="3944938"/>
            <a:ext cx="969962" cy="81915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4"/>
          <p:cNvSpPr>
            <a:spLocks noChangeArrowheads="1"/>
          </p:cNvSpPr>
          <p:nvPr/>
        </p:nvSpPr>
        <p:spPr bwMode="auto">
          <a:xfrm flipH="1" flipV="1">
            <a:off x="1292225" y="3944938"/>
            <a:ext cx="968375" cy="8191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5"/>
          <p:cNvSpPr>
            <a:spLocks noChangeArrowheads="1"/>
          </p:cNvSpPr>
          <p:nvPr/>
        </p:nvSpPr>
        <p:spPr bwMode="auto">
          <a:xfrm flipH="1" flipV="1">
            <a:off x="1292225" y="3124200"/>
            <a:ext cx="968375" cy="8207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Rectangle 6"/>
          <p:cNvSpPr>
            <a:spLocks noChangeArrowheads="1"/>
          </p:cNvSpPr>
          <p:nvPr/>
        </p:nvSpPr>
        <p:spPr bwMode="auto">
          <a:xfrm>
            <a:off x="1598613" y="4186238"/>
            <a:ext cx="382587" cy="319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Text Box 7"/>
          <p:cNvSpPr txBox="1">
            <a:spLocks noChangeArrowheads="1"/>
          </p:cNvSpPr>
          <p:nvPr/>
        </p:nvSpPr>
        <p:spPr bwMode="auto">
          <a:xfrm>
            <a:off x="200025" y="372745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latin typeface="Times New Roman" pitchFamily="18" charset="0"/>
              </a:rPr>
              <a:t>X</a:t>
            </a:r>
          </a:p>
        </p:txBody>
      </p:sp>
      <p:sp>
        <p:nvSpPr>
          <p:cNvPr id="11276" name="Rectangle 8"/>
          <p:cNvSpPr>
            <a:spLocks noChangeArrowheads="1"/>
          </p:cNvSpPr>
          <p:nvPr/>
        </p:nvSpPr>
        <p:spPr bwMode="auto">
          <a:xfrm>
            <a:off x="609600" y="4186238"/>
            <a:ext cx="527050" cy="320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9"/>
          <p:cNvSpPr>
            <a:spLocks noChangeArrowheads="1"/>
          </p:cNvSpPr>
          <p:nvPr/>
        </p:nvSpPr>
        <p:spPr bwMode="auto">
          <a:xfrm>
            <a:off x="1584325" y="3400425"/>
            <a:ext cx="384175" cy="319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Text Box 10"/>
          <p:cNvSpPr txBox="1">
            <a:spLocks noChangeArrowheads="1"/>
          </p:cNvSpPr>
          <p:nvPr/>
        </p:nvSpPr>
        <p:spPr bwMode="auto">
          <a:xfrm>
            <a:off x="1560513" y="3389313"/>
            <a:ext cx="454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TV</a:t>
            </a:r>
          </a:p>
        </p:txBody>
      </p:sp>
      <p:sp>
        <p:nvSpPr>
          <p:cNvPr id="11279" name="Text Box 11"/>
          <p:cNvSpPr txBox="1">
            <a:spLocks noChangeArrowheads="1"/>
          </p:cNvSpPr>
          <p:nvPr/>
        </p:nvSpPr>
        <p:spPr bwMode="auto">
          <a:xfrm>
            <a:off x="609600" y="4181475"/>
            <a:ext cx="566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LSV</a:t>
            </a:r>
          </a:p>
        </p:txBody>
      </p:sp>
      <p:sp>
        <p:nvSpPr>
          <p:cNvPr id="11280" name="Text Box 12"/>
          <p:cNvSpPr txBox="1">
            <a:spLocks noChangeArrowheads="1"/>
          </p:cNvSpPr>
          <p:nvPr/>
        </p:nvSpPr>
        <p:spPr bwMode="auto">
          <a:xfrm>
            <a:off x="1584325" y="4171950"/>
            <a:ext cx="442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FV</a:t>
            </a:r>
          </a:p>
        </p:txBody>
      </p:sp>
      <p:sp>
        <p:nvSpPr>
          <p:cNvPr id="754701" name="AutoShape 13"/>
          <p:cNvSpPr>
            <a:spLocks noChangeArrowheads="1"/>
          </p:cNvSpPr>
          <p:nvPr/>
        </p:nvSpPr>
        <p:spPr bwMode="auto">
          <a:xfrm>
            <a:off x="1990725" y="2676525"/>
            <a:ext cx="7153275" cy="4105275"/>
          </a:xfrm>
          <a:prstGeom prst="diamond">
            <a:avLst/>
          </a:prstGeom>
          <a:gradFill rotWithShape="0">
            <a:gsLst>
              <a:gs pos="0">
                <a:srgbClr val="232300"/>
              </a:gs>
              <a:gs pos="50000">
                <a:srgbClr val="CCCC00"/>
              </a:gs>
              <a:gs pos="100000">
                <a:srgbClr val="232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Rectangle 14"/>
          <p:cNvSpPr>
            <a:spLocks noChangeArrowheads="1"/>
          </p:cNvSpPr>
          <p:nvPr/>
        </p:nvSpPr>
        <p:spPr bwMode="auto">
          <a:xfrm>
            <a:off x="0" y="0"/>
            <a:ext cx="32766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Text Box 15"/>
          <p:cNvSpPr txBox="1">
            <a:spLocks noChangeArrowheads="1"/>
          </p:cNvSpPr>
          <p:nvPr/>
        </p:nvSpPr>
        <p:spPr bwMode="auto">
          <a:xfrm>
            <a:off x="198438" y="990600"/>
            <a:ext cx="3098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/>
              <a:t>IN THIS METHOD, </a:t>
            </a:r>
          </a:p>
          <a:p>
            <a:pPr algn="ctr" eaLnBrk="1" hangingPunct="1"/>
            <a:r>
              <a:rPr lang="en-US" sz="1400"/>
              <a:t>THE OBJECT IS ASSUMED TO BE </a:t>
            </a:r>
          </a:p>
          <a:p>
            <a:pPr algn="ctr" eaLnBrk="1" hangingPunct="1"/>
            <a:r>
              <a:rPr lang="en-US" sz="1400"/>
              <a:t>SITUATED IN THIRD QUADRANT</a:t>
            </a:r>
          </a:p>
          <a:p>
            <a:pPr algn="ctr" eaLnBrk="1" hangingPunct="1"/>
            <a:r>
              <a:rPr lang="en-US" sz="1400"/>
              <a:t>( BELOW HP &amp; BEHIND OF VP. )</a:t>
            </a:r>
          </a:p>
        </p:txBody>
      </p:sp>
      <p:sp>
        <p:nvSpPr>
          <p:cNvPr id="11284" name="Text Box 16"/>
          <p:cNvSpPr txBox="1">
            <a:spLocks noChangeArrowheads="1"/>
          </p:cNvSpPr>
          <p:nvPr/>
        </p:nvSpPr>
        <p:spPr bwMode="auto">
          <a:xfrm>
            <a:off x="0" y="2057400"/>
            <a:ext cx="3346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/>
              <a:t>PLANES BEING TRANSPERENT </a:t>
            </a:r>
          </a:p>
          <a:p>
            <a:pPr algn="ctr" eaLnBrk="1" hangingPunct="1"/>
            <a:r>
              <a:rPr lang="en-US"/>
              <a:t>AND INBETWEEN</a:t>
            </a:r>
          </a:p>
          <a:p>
            <a:pPr algn="ctr" eaLnBrk="1" hangingPunct="1"/>
            <a:r>
              <a:rPr lang="en-US"/>
              <a:t>OBSERVER &amp; OBJECT.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524500" y="0"/>
            <a:ext cx="1046163" cy="760413"/>
            <a:chOff x="1656" y="61"/>
            <a:chExt cx="707" cy="514"/>
          </a:xfrm>
        </p:grpSpPr>
        <p:sp>
          <p:nvSpPr>
            <p:cNvPr id="11334" name="AutoShape 18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Text Box 19"/>
            <p:cNvSpPr txBox="1">
              <a:spLocks noChangeArrowheads="1"/>
            </p:cNvSpPr>
            <p:nvPr/>
          </p:nvSpPr>
          <p:spPr bwMode="auto">
            <a:xfrm>
              <a:off x="1656" y="61"/>
              <a:ext cx="707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897188" y="5514975"/>
            <a:ext cx="1111250" cy="400050"/>
            <a:chOff x="432" y="2369"/>
            <a:chExt cx="751" cy="270"/>
          </a:xfrm>
        </p:grpSpPr>
        <p:sp>
          <p:nvSpPr>
            <p:cNvPr id="11332" name="AutoShape 21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3" name="Text Box 22"/>
            <p:cNvSpPr txBox="1">
              <a:spLocks noChangeArrowheads="1"/>
            </p:cNvSpPr>
            <p:nvPr/>
          </p:nvSpPr>
          <p:spPr bwMode="auto">
            <a:xfrm rot="-2169755">
              <a:off x="432" y="2369"/>
              <a:ext cx="692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S.V.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7939088" y="5486400"/>
            <a:ext cx="1204912" cy="354013"/>
            <a:chOff x="3535" y="2475"/>
            <a:chExt cx="815" cy="240"/>
          </a:xfrm>
        </p:grpSpPr>
        <p:sp>
          <p:nvSpPr>
            <p:cNvPr id="11330" name="AutoShape 24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1" name="Text Box 25"/>
            <p:cNvSpPr txBox="1">
              <a:spLocks noChangeArrowheads="1"/>
            </p:cNvSpPr>
            <p:nvPr/>
          </p:nvSpPr>
          <p:spPr bwMode="auto">
            <a:xfrm rot="2136515">
              <a:off x="3651" y="2475"/>
              <a:ext cx="699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4411663" y="2251075"/>
            <a:ext cx="2940050" cy="3041650"/>
            <a:chOff x="1888" y="1632"/>
            <a:chExt cx="1672" cy="1730"/>
          </a:xfrm>
        </p:grpSpPr>
        <p:graphicFrame>
          <p:nvGraphicFramePr>
            <p:cNvPr id="11269" name="Object 27"/>
            <p:cNvGraphicFramePr>
              <a:graphicFrameLocks noChangeAspect="1"/>
            </p:cNvGraphicFramePr>
            <p:nvPr/>
          </p:nvGraphicFramePr>
          <p:xfrm>
            <a:off x="2304" y="1632"/>
            <a:ext cx="738" cy="1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2" name="Image" r:id="rId3" imgW="1549206" imgH="2996825" progId="Photoshop.Image.6">
                    <p:embed/>
                  </p:oleObj>
                </mc:Choice>
                <mc:Fallback>
                  <p:oleObj name="Image" r:id="rId3" imgW="1549206" imgH="2996825" progId="Photoshop.Image.6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1632"/>
                          <a:ext cx="738" cy="14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1888" y="2779"/>
              <a:ext cx="1672" cy="583"/>
              <a:chOff x="1888" y="2779"/>
              <a:chExt cx="1672" cy="583"/>
            </a:xfrm>
          </p:grpSpPr>
          <p:sp>
            <p:nvSpPr>
              <p:cNvPr id="11328" name="AutoShape 29"/>
              <p:cNvSpPr>
                <a:spLocks noChangeArrowheads="1"/>
              </p:cNvSpPr>
              <p:nvPr/>
            </p:nvSpPr>
            <p:spPr bwMode="auto">
              <a:xfrm>
                <a:off x="2544" y="2779"/>
                <a:ext cx="1016" cy="583"/>
              </a:xfrm>
              <a:prstGeom prst="diamond">
                <a:avLst/>
              </a:prstGeom>
              <a:solidFill>
                <a:srgbClr val="CC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9" name="AutoShape 30"/>
              <p:cNvSpPr>
                <a:spLocks noChangeArrowheads="1"/>
              </p:cNvSpPr>
              <p:nvPr/>
            </p:nvSpPr>
            <p:spPr bwMode="auto">
              <a:xfrm>
                <a:off x="1888" y="2862"/>
                <a:ext cx="712" cy="409"/>
              </a:xfrm>
              <a:prstGeom prst="diamond">
                <a:avLst/>
              </a:prstGeom>
              <a:solidFill>
                <a:srgbClr val="CC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6545263" y="3116263"/>
            <a:ext cx="809625" cy="2195512"/>
            <a:chOff x="3839" y="2263"/>
            <a:chExt cx="461" cy="1249"/>
          </a:xfrm>
        </p:grpSpPr>
        <p:sp>
          <p:nvSpPr>
            <p:cNvPr id="11325" name="Freeform 32"/>
            <p:cNvSpPr>
              <a:spLocks/>
            </p:cNvSpPr>
            <p:nvPr/>
          </p:nvSpPr>
          <p:spPr bwMode="auto">
            <a:xfrm>
              <a:off x="3840" y="2264"/>
              <a:ext cx="460" cy="1248"/>
            </a:xfrm>
            <a:custGeom>
              <a:avLst/>
              <a:gdLst>
                <a:gd name="T0" fmla="*/ 0 w 610"/>
                <a:gd name="T1" fmla="*/ 304 h 1655"/>
                <a:gd name="T2" fmla="*/ 0 w 610"/>
                <a:gd name="T3" fmla="*/ 63 h 1655"/>
                <a:gd name="T4" fmla="*/ 110 w 610"/>
                <a:gd name="T5" fmla="*/ 0 h 1655"/>
                <a:gd name="T6" fmla="*/ 112 w 610"/>
                <a:gd name="T7" fmla="*/ 235 h 1655"/>
                <a:gd name="T8" fmla="*/ 0 w 610"/>
                <a:gd name="T9" fmla="*/ 304 h 16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0"/>
                <a:gd name="T16" fmla="*/ 0 h 1655"/>
                <a:gd name="T17" fmla="*/ 610 w 610"/>
                <a:gd name="T18" fmla="*/ 1655 h 16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0" h="1655">
                  <a:moveTo>
                    <a:pt x="0" y="1655"/>
                  </a:moveTo>
                  <a:lnTo>
                    <a:pt x="0" y="349"/>
                  </a:lnTo>
                  <a:lnTo>
                    <a:pt x="595" y="0"/>
                  </a:lnTo>
                  <a:lnTo>
                    <a:pt x="610" y="1281"/>
                  </a:lnTo>
                  <a:lnTo>
                    <a:pt x="0" y="165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6" name="Freeform 33"/>
            <p:cNvSpPr>
              <a:spLocks/>
            </p:cNvSpPr>
            <p:nvPr/>
          </p:nvSpPr>
          <p:spPr bwMode="auto">
            <a:xfrm>
              <a:off x="3839" y="2263"/>
              <a:ext cx="452" cy="1225"/>
            </a:xfrm>
            <a:custGeom>
              <a:avLst/>
              <a:gdLst>
                <a:gd name="T0" fmla="*/ 0 w 610"/>
                <a:gd name="T1" fmla="*/ 272 h 1655"/>
                <a:gd name="T2" fmla="*/ 0 w 610"/>
                <a:gd name="T3" fmla="*/ 57 h 1655"/>
                <a:gd name="T4" fmla="*/ 99 w 610"/>
                <a:gd name="T5" fmla="*/ 0 h 1655"/>
                <a:gd name="T6" fmla="*/ 101 w 610"/>
                <a:gd name="T7" fmla="*/ 211 h 1655"/>
                <a:gd name="T8" fmla="*/ 0 w 610"/>
                <a:gd name="T9" fmla="*/ 272 h 16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0"/>
                <a:gd name="T16" fmla="*/ 0 h 1655"/>
                <a:gd name="T17" fmla="*/ 610 w 610"/>
                <a:gd name="T18" fmla="*/ 1655 h 16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0" h="1655">
                  <a:moveTo>
                    <a:pt x="0" y="1655"/>
                  </a:moveTo>
                  <a:lnTo>
                    <a:pt x="0" y="349"/>
                  </a:lnTo>
                  <a:lnTo>
                    <a:pt x="595" y="0"/>
                  </a:lnTo>
                  <a:lnTo>
                    <a:pt x="610" y="1281"/>
                  </a:lnTo>
                  <a:lnTo>
                    <a:pt x="0" y="165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4489450" y="3095625"/>
            <a:ext cx="476250" cy="2066925"/>
            <a:chOff x="3368" y="2352"/>
            <a:chExt cx="345" cy="1497"/>
          </a:xfrm>
        </p:grpSpPr>
        <p:sp>
          <p:nvSpPr>
            <p:cNvPr id="11323" name="Freeform 35"/>
            <p:cNvSpPr>
              <a:spLocks/>
            </p:cNvSpPr>
            <p:nvPr/>
          </p:nvSpPr>
          <p:spPr bwMode="auto">
            <a:xfrm>
              <a:off x="3368" y="2352"/>
              <a:ext cx="343" cy="1497"/>
            </a:xfrm>
            <a:custGeom>
              <a:avLst/>
              <a:gdLst>
                <a:gd name="T0" fmla="*/ 0 w 343"/>
                <a:gd name="T1" fmla="*/ 1296 h 1497"/>
                <a:gd name="T2" fmla="*/ 343 w 343"/>
                <a:gd name="T3" fmla="*/ 1497 h 1497"/>
                <a:gd name="T4" fmla="*/ 340 w 343"/>
                <a:gd name="T5" fmla="*/ 196 h 1497"/>
                <a:gd name="T6" fmla="*/ 5 w 343"/>
                <a:gd name="T7" fmla="*/ 0 h 1497"/>
                <a:gd name="T8" fmla="*/ 0 w 343"/>
                <a:gd name="T9" fmla="*/ 1296 h 14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3"/>
                <a:gd name="T16" fmla="*/ 0 h 1497"/>
                <a:gd name="T17" fmla="*/ 343 w 343"/>
                <a:gd name="T18" fmla="*/ 1497 h 14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3" h="1497">
                  <a:moveTo>
                    <a:pt x="0" y="1296"/>
                  </a:moveTo>
                  <a:lnTo>
                    <a:pt x="343" y="1497"/>
                  </a:lnTo>
                  <a:lnTo>
                    <a:pt x="340" y="196"/>
                  </a:lnTo>
                  <a:lnTo>
                    <a:pt x="5" y="0"/>
                  </a:lnTo>
                  <a:lnTo>
                    <a:pt x="0" y="1296"/>
                  </a:lnTo>
                  <a:close/>
                </a:path>
              </a:pathLst>
            </a:custGeom>
            <a:solidFill>
              <a:srgbClr val="C4C0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4" name="Freeform 36"/>
            <p:cNvSpPr>
              <a:spLocks/>
            </p:cNvSpPr>
            <p:nvPr/>
          </p:nvSpPr>
          <p:spPr bwMode="auto">
            <a:xfrm>
              <a:off x="3370" y="2352"/>
              <a:ext cx="343" cy="1497"/>
            </a:xfrm>
            <a:custGeom>
              <a:avLst/>
              <a:gdLst>
                <a:gd name="T0" fmla="*/ 0 w 343"/>
                <a:gd name="T1" fmla="*/ 1296 h 1497"/>
                <a:gd name="T2" fmla="*/ 343 w 343"/>
                <a:gd name="T3" fmla="*/ 1497 h 1497"/>
                <a:gd name="T4" fmla="*/ 340 w 343"/>
                <a:gd name="T5" fmla="*/ 196 h 1497"/>
                <a:gd name="T6" fmla="*/ 5 w 343"/>
                <a:gd name="T7" fmla="*/ 0 h 1497"/>
                <a:gd name="T8" fmla="*/ 0 w 343"/>
                <a:gd name="T9" fmla="*/ 1296 h 14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3"/>
                <a:gd name="T16" fmla="*/ 0 h 1497"/>
                <a:gd name="T17" fmla="*/ 343 w 343"/>
                <a:gd name="T18" fmla="*/ 1497 h 14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3" h="1497">
                  <a:moveTo>
                    <a:pt x="0" y="1296"/>
                  </a:moveTo>
                  <a:lnTo>
                    <a:pt x="343" y="1497"/>
                  </a:lnTo>
                  <a:lnTo>
                    <a:pt x="340" y="196"/>
                  </a:lnTo>
                  <a:lnTo>
                    <a:pt x="5" y="0"/>
                  </a:lnTo>
                  <a:lnTo>
                    <a:pt x="0" y="1296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5132388" y="1660525"/>
            <a:ext cx="1265237" cy="711200"/>
            <a:chOff x="2160" y="1584"/>
            <a:chExt cx="941" cy="529"/>
          </a:xfrm>
        </p:grpSpPr>
        <p:sp>
          <p:nvSpPr>
            <p:cNvPr id="11321" name="Freeform 38"/>
            <p:cNvSpPr>
              <a:spLocks/>
            </p:cNvSpPr>
            <p:nvPr/>
          </p:nvSpPr>
          <p:spPr bwMode="auto">
            <a:xfrm>
              <a:off x="2160" y="1584"/>
              <a:ext cx="941" cy="529"/>
            </a:xfrm>
            <a:custGeom>
              <a:avLst/>
              <a:gdLst>
                <a:gd name="T0" fmla="*/ 0 w 941"/>
                <a:gd name="T1" fmla="*/ 339 h 529"/>
                <a:gd name="T2" fmla="*/ 334 w 941"/>
                <a:gd name="T3" fmla="*/ 529 h 529"/>
                <a:gd name="T4" fmla="*/ 941 w 941"/>
                <a:gd name="T5" fmla="*/ 195 h 529"/>
                <a:gd name="T6" fmla="*/ 586 w 941"/>
                <a:gd name="T7" fmla="*/ 0 h 529"/>
                <a:gd name="T8" fmla="*/ 0 w 941"/>
                <a:gd name="T9" fmla="*/ 339 h 5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1"/>
                <a:gd name="T16" fmla="*/ 0 h 529"/>
                <a:gd name="T17" fmla="*/ 941 w 941"/>
                <a:gd name="T18" fmla="*/ 529 h 5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1" h="529">
                  <a:moveTo>
                    <a:pt x="0" y="339"/>
                  </a:moveTo>
                  <a:lnTo>
                    <a:pt x="334" y="529"/>
                  </a:lnTo>
                  <a:lnTo>
                    <a:pt x="941" y="195"/>
                  </a:lnTo>
                  <a:lnTo>
                    <a:pt x="586" y="0"/>
                  </a:lnTo>
                  <a:lnTo>
                    <a:pt x="0" y="339"/>
                  </a:lnTo>
                  <a:close/>
                </a:path>
              </a:pathLst>
            </a:custGeom>
            <a:solidFill>
              <a:srgbClr val="7CC5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Freeform 39"/>
            <p:cNvSpPr>
              <a:spLocks/>
            </p:cNvSpPr>
            <p:nvPr/>
          </p:nvSpPr>
          <p:spPr bwMode="auto">
            <a:xfrm>
              <a:off x="2160" y="1584"/>
              <a:ext cx="941" cy="529"/>
            </a:xfrm>
            <a:custGeom>
              <a:avLst/>
              <a:gdLst>
                <a:gd name="T0" fmla="*/ 0 w 941"/>
                <a:gd name="T1" fmla="*/ 339 h 529"/>
                <a:gd name="T2" fmla="*/ 334 w 941"/>
                <a:gd name="T3" fmla="*/ 529 h 529"/>
                <a:gd name="T4" fmla="*/ 941 w 941"/>
                <a:gd name="T5" fmla="*/ 195 h 529"/>
                <a:gd name="T6" fmla="*/ 586 w 941"/>
                <a:gd name="T7" fmla="*/ 0 h 529"/>
                <a:gd name="T8" fmla="*/ 0 w 941"/>
                <a:gd name="T9" fmla="*/ 339 h 5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1"/>
                <a:gd name="T16" fmla="*/ 0 h 529"/>
                <a:gd name="T17" fmla="*/ 941 w 941"/>
                <a:gd name="T18" fmla="*/ 529 h 5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1" h="529">
                  <a:moveTo>
                    <a:pt x="0" y="339"/>
                  </a:moveTo>
                  <a:lnTo>
                    <a:pt x="334" y="529"/>
                  </a:lnTo>
                  <a:lnTo>
                    <a:pt x="941" y="195"/>
                  </a:lnTo>
                  <a:lnTo>
                    <a:pt x="586" y="0"/>
                  </a:lnTo>
                  <a:lnTo>
                    <a:pt x="0" y="339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4728" name="AutoShape 40"/>
          <p:cNvSpPr>
            <a:spLocks noChangeArrowheads="1"/>
          </p:cNvSpPr>
          <p:nvPr/>
        </p:nvSpPr>
        <p:spPr bwMode="auto">
          <a:xfrm>
            <a:off x="3708400" y="877888"/>
            <a:ext cx="4302125" cy="2470150"/>
          </a:xfrm>
          <a:prstGeom prst="diamond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5141913" y="1914525"/>
            <a:ext cx="1266825" cy="1085850"/>
            <a:chOff x="2304" y="1440"/>
            <a:chExt cx="720" cy="618"/>
          </a:xfrm>
        </p:grpSpPr>
        <p:sp>
          <p:nvSpPr>
            <p:cNvPr id="11318" name="Line 42"/>
            <p:cNvSpPr>
              <a:spLocks noChangeShapeType="1"/>
            </p:cNvSpPr>
            <p:nvPr/>
          </p:nvSpPr>
          <p:spPr bwMode="auto">
            <a:xfrm flipV="1">
              <a:off x="2304" y="153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9" name="Line 43"/>
            <p:cNvSpPr>
              <a:spLocks noChangeShapeType="1"/>
            </p:cNvSpPr>
            <p:nvPr/>
          </p:nvSpPr>
          <p:spPr bwMode="auto">
            <a:xfrm flipV="1">
              <a:off x="2574" y="1680"/>
              <a:ext cx="0" cy="3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0" name="Line 44"/>
            <p:cNvSpPr>
              <a:spLocks noChangeShapeType="1"/>
            </p:cNvSpPr>
            <p:nvPr/>
          </p:nvSpPr>
          <p:spPr bwMode="auto">
            <a:xfrm flipV="1">
              <a:off x="3024" y="144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4510088" y="2725738"/>
            <a:ext cx="1117600" cy="2414587"/>
            <a:chOff x="1944" y="1902"/>
            <a:chExt cx="636" cy="1373"/>
          </a:xfrm>
        </p:grpSpPr>
        <p:sp>
          <p:nvSpPr>
            <p:cNvPr id="11315" name="Line 46"/>
            <p:cNvSpPr>
              <a:spLocks noChangeShapeType="1"/>
            </p:cNvSpPr>
            <p:nvPr/>
          </p:nvSpPr>
          <p:spPr bwMode="auto">
            <a:xfrm flipH="1">
              <a:off x="2208" y="2058"/>
              <a:ext cx="372" cy="2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Line 47"/>
            <p:cNvSpPr>
              <a:spLocks noChangeShapeType="1"/>
            </p:cNvSpPr>
            <p:nvPr/>
          </p:nvSpPr>
          <p:spPr bwMode="auto">
            <a:xfrm flipH="1">
              <a:off x="1944" y="1902"/>
              <a:ext cx="372" cy="2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7" name="Line 48"/>
            <p:cNvSpPr>
              <a:spLocks noChangeShapeType="1"/>
            </p:cNvSpPr>
            <p:nvPr/>
          </p:nvSpPr>
          <p:spPr bwMode="auto">
            <a:xfrm flipH="1">
              <a:off x="2190" y="3036"/>
              <a:ext cx="372" cy="2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5311775" y="2546350"/>
            <a:ext cx="2044700" cy="2752725"/>
            <a:chOff x="2400" y="1800"/>
            <a:chExt cx="1164" cy="1566"/>
          </a:xfrm>
        </p:grpSpPr>
        <p:sp>
          <p:nvSpPr>
            <p:cNvPr id="11312" name="Line 50"/>
            <p:cNvSpPr>
              <a:spLocks noChangeShapeType="1"/>
            </p:cNvSpPr>
            <p:nvPr/>
          </p:nvSpPr>
          <p:spPr bwMode="auto">
            <a:xfrm>
              <a:off x="2544" y="2050"/>
              <a:ext cx="564" cy="33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3" name="Line 51"/>
            <p:cNvSpPr>
              <a:spLocks noChangeShapeType="1"/>
            </p:cNvSpPr>
            <p:nvPr/>
          </p:nvSpPr>
          <p:spPr bwMode="auto">
            <a:xfrm>
              <a:off x="3024" y="1800"/>
              <a:ext cx="540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4" name="Line 52"/>
            <p:cNvSpPr>
              <a:spLocks noChangeShapeType="1"/>
            </p:cNvSpPr>
            <p:nvPr/>
          </p:nvSpPr>
          <p:spPr bwMode="auto">
            <a:xfrm>
              <a:off x="2400" y="2934"/>
              <a:ext cx="720" cy="43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754741" name="Object 53"/>
          <p:cNvGraphicFramePr>
            <a:graphicFrameLocks noChangeAspect="1"/>
          </p:cNvGraphicFramePr>
          <p:nvPr/>
        </p:nvGraphicFramePr>
        <p:xfrm>
          <a:off x="5334000" y="6078538"/>
          <a:ext cx="1011238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CorelDRAW" r:id="rId5" imgW="1371600" imgH="975960" progId="CorelDRAW.Graphic.11">
                  <p:embed/>
                </p:oleObj>
              </mc:Choice>
              <mc:Fallback>
                <p:oleObj name="CorelDRAW" r:id="rId5" imgW="1371600" imgH="975960" progId="CorelDRAW.Graphic.11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6078538"/>
                        <a:ext cx="1011238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4742" name="WordArt 54"/>
          <p:cNvSpPr>
            <a:spLocks noChangeArrowheads="1" noChangeShapeType="1" noTextEdit="1"/>
          </p:cNvSpPr>
          <p:nvPr/>
        </p:nvSpPr>
        <p:spPr bwMode="auto">
          <a:xfrm>
            <a:off x="3792538" y="2335213"/>
            <a:ext cx="506412" cy="808037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P.P.</a:t>
            </a:r>
          </a:p>
        </p:txBody>
      </p:sp>
      <p:sp>
        <p:nvSpPr>
          <p:cNvPr id="754743" name="WordArt 55"/>
          <p:cNvSpPr>
            <a:spLocks noChangeArrowheads="1" noChangeShapeType="1" noTextEdit="1"/>
          </p:cNvSpPr>
          <p:nvPr/>
        </p:nvSpPr>
        <p:spPr bwMode="auto">
          <a:xfrm rot="-210558">
            <a:off x="7367588" y="2378075"/>
            <a:ext cx="657225" cy="6651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6653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V.P.</a:t>
            </a:r>
          </a:p>
        </p:txBody>
      </p:sp>
      <p:sp>
        <p:nvSpPr>
          <p:cNvPr id="754744" name="WordArt 56"/>
          <p:cNvSpPr>
            <a:spLocks noChangeArrowheads="1" noChangeShapeType="1" noTextEdit="1"/>
          </p:cNvSpPr>
          <p:nvPr/>
        </p:nvSpPr>
        <p:spPr bwMode="auto">
          <a:xfrm rot="-210558">
            <a:off x="6811963" y="3887788"/>
            <a:ext cx="409575" cy="4143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6653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F.V.</a:t>
            </a:r>
          </a:p>
        </p:txBody>
      </p:sp>
      <p:sp>
        <p:nvSpPr>
          <p:cNvPr id="754745" name="WordArt 57"/>
          <p:cNvSpPr>
            <a:spLocks noChangeArrowheads="1" noChangeShapeType="1" noTextEdit="1"/>
          </p:cNvSpPr>
          <p:nvPr/>
        </p:nvSpPr>
        <p:spPr bwMode="auto">
          <a:xfrm>
            <a:off x="4562475" y="3844925"/>
            <a:ext cx="355600" cy="498475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1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S.V.</a:t>
            </a:r>
          </a:p>
        </p:txBody>
      </p:sp>
      <p:graphicFrame>
        <p:nvGraphicFramePr>
          <p:cNvPr id="754746" name="Object 58"/>
          <p:cNvGraphicFramePr>
            <a:graphicFrameLocks noChangeAspect="1"/>
          </p:cNvGraphicFramePr>
          <p:nvPr/>
        </p:nvGraphicFramePr>
        <p:xfrm>
          <a:off x="5459413" y="1782763"/>
          <a:ext cx="5905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CorelDRAW" r:id="rId7" imgW="429480" imgH="311040" progId="CorelDRAW.Graphic.11">
                  <p:embed/>
                </p:oleObj>
              </mc:Choice>
              <mc:Fallback>
                <p:oleObj name="CorelDRAW" r:id="rId7" imgW="429480" imgH="311040" progId="CorelDRAW.Graphic.11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3" y="1782763"/>
                        <a:ext cx="5905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4747" name="Object 59"/>
          <p:cNvGraphicFramePr>
            <a:graphicFrameLocks noChangeAspect="1"/>
          </p:cNvGraphicFramePr>
          <p:nvPr/>
        </p:nvGraphicFramePr>
        <p:xfrm>
          <a:off x="5438775" y="954088"/>
          <a:ext cx="84296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CorelDRAW" r:id="rId9" imgW="834120" imgH="554400" progId="CorelDRAW.Graphic.11">
                  <p:embed/>
                </p:oleObj>
              </mc:Choice>
              <mc:Fallback>
                <p:oleObj name="CorelDRAW" r:id="rId9" imgW="834120" imgH="554400" progId="CorelDRAW.Graphic.11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8775" y="954088"/>
                        <a:ext cx="842963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4748" name="AutoShape 60"/>
          <p:cNvSpPr>
            <a:spLocks noChangeArrowheads="1"/>
          </p:cNvSpPr>
          <p:nvPr/>
        </p:nvSpPr>
        <p:spPr bwMode="auto">
          <a:xfrm rot="18001284" flipH="1">
            <a:off x="4816475" y="2830513"/>
            <a:ext cx="4302125" cy="2470150"/>
          </a:xfrm>
          <a:prstGeom prst="diamond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4749" name="AutoShape 61"/>
          <p:cNvSpPr>
            <a:spLocks noChangeArrowheads="1"/>
          </p:cNvSpPr>
          <p:nvPr/>
        </p:nvSpPr>
        <p:spPr bwMode="auto">
          <a:xfrm rot="3598716">
            <a:off x="2622550" y="2830513"/>
            <a:ext cx="4302125" cy="2470150"/>
          </a:xfrm>
          <a:prstGeom prst="diamond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4750" name="WordArt 62"/>
          <p:cNvSpPr>
            <a:spLocks noChangeArrowheads="1" noChangeShapeType="1" noTextEdit="1"/>
          </p:cNvSpPr>
          <p:nvPr/>
        </p:nvSpPr>
        <p:spPr bwMode="auto">
          <a:xfrm rot="-1011846">
            <a:off x="5856288" y="2752725"/>
            <a:ext cx="506412" cy="242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6653"/>
              </a:avLst>
            </a:prstTxWarp>
          </a:bodyPr>
          <a:lstStyle/>
          <a:p>
            <a:pPr algn="ctr"/>
            <a:r>
              <a:rPr lang="en-US" sz="2400" kern="10" spc="120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OBJECT</a:t>
            </a:r>
          </a:p>
        </p:txBody>
      </p:sp>
      <p:sp>
        <p:nvSpPr>
          <p:cNvPr id="11303" name="Text Box 63"/>
          <p:cNvSpPr txBox="1">
            <a:spLocks noChangeArrowheads="1"/>
          </p:cNvSpPr>
          <p:nvPr/>
        </p:nvSpPr>
        <p:spPr bwMode="auto">
          <a:xfrm>
            <a:off x="2266950" y="375285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latin typeface="Times New Roman" pitchFamily="18" charset="0"/>
              </a:rPr>
              <a:t>Y</a:t>
            </a:r>
          </a:p>
        </p:txBody>
      </p:sp>
      <p:sp>
        <p:nvSpPr>
          <p:cNvPr id="11304" name="Text Box 64"/>
          <p:cNvSpPr txBox="1">
            <a:spLocks noChangeArrowheads="1"/>
          </p:cNvSpPr>
          <p:nvPr/>
        </p:nvSpPr>
        <p:spPr bwMode="auto">
          <a:xfrm>
            <a:off x="495300" y="92075"/>
            <a:ext cx="2351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u="sng">
                <a:solidFill>
                  <a:schemeClr val="accent2"/>
                </a:solidFill>
                <a:latin typeface="Arial" charset="0"/>
              </a:rPr>
              <a:t>THIRD ANGLE </a:t>
            </a:r>
          </a:p>
          <a:p>
            <a:pPr eaLnBrk="1" hangingPunct="1"/>
            <a:r>
              <a:rPr lang="en-US" sz="2400" u="sng">
                <a:solidFill>
                  <a:schemeClr val="accent2"/>
                </a:solidFill>
                <a:latin typeface="Arial" charset="0"/>
              </a:rPr>
              <a:t>PROJECTION</a:t>
            </a:r>
            <a:endParaRPr lang="en-US" sz="2500" u="sng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13" name="Group 72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1306" name="AutoShape 73">
              <a:hlinkClick r:id="rId11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7" name="AutoShape 74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AutoShape 75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AutoShape 76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AutoShape 77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1" name="AutoShape 78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4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4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754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75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4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4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4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4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54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54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4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4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4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4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54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4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54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54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54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54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54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54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701" grpId="0" animBg="1"/>
      <p:bldP spid="754728" grpId="0" animBg="1"/>
      <p:bldP spid="754742" grpId="0" animBg="1"/>
      <p:bldP spid="754743" grpId="0" animBg="1"/>
      <p:bldP spid="754744" grpId="0" animBg="1"/>
      <p:bldP spid="754745" grpId="0" animBg="1"/>
      <p:bldP spid="754748" grpId="0" animBg="1"/>
      <p:bldP spid="754749" grpId="0" animBg="1"/>
      <p:bldP spid="7547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5714" name="Object 2"/>
          <p:cNvGraphicFramePr>
            <a:graphicFrameLocks noChangeAspect="1"/>
          </p:cNvGraphicFramePr>
          <p:nvPr/>
        </p:nvGraphicFramePr>
        <p:xfrm>
          <a:off x="7302500" y="3263900"/>
          <a:ext cx="1101725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Image" r:id="rId3" imgW="1447619" imgH="1638095" progId="Photoshop.Image.6">
                  <p:embed/>
                </p:oleObj>
              </mc:Choice>
              <mc:Fallback>
                <p:oleObj name="Image" r:id="rId3" imgW="1447619" imgH="1638095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3263900"/>
                        <a:ext cx="1101725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5715" name="Object 3"/>
          <p:cNvGraphicFramePr>
            <a:graphicFrameLocks noChangeAspect="1"/>
          </p:cNvGraphicFramePr>
          <p:nvPr/>
        </p:nvGraphicFramePr>
        <p:xfrm>
          <a:off x="5562600" y="4800600"/>
          <a:ext cx="1308100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Image" r:id="rId5" imgW="1764457" imgH="1383639" progId="Photoshop.Image.6">
                  <p:embed/>
                </p:oleObj>
              </mc:Choice>
              <mc:Fallback>
                <p:oleObj name="Image" r:id="rId5" imgW="1764457" imgH="1383639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800600"/>
                        <a:ext cx="1308100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5716" name="Object 4"/>
          <p:cNvGraphicFramePr>
            <a:graphicFrameLocks noChangeAspect="1"/>
          </p:cNvGraphicFramePr>
          <p:nvPr/>
        </p:nvGraphicFramePr>
        <p:xfrm>
          <a:off x="5499100" y="3192463"/>
          <a:ext cx="1435100" cy="13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Image" r:id="rId7" imgW="1841270" imgH="1752381" progId="Photoshop.Image.6">
                  <p:embed/>
                </p:oleObj>
              </mc:Choice>
              <mc:Fallback>
                <p:oleObj name="Image" r:id="rId7" imgW="1841270" imgH="1752381" progId="Photoshop.Image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3192463"/>
                        <a:ext cx="1435100" cy="136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1800225" y="1219200"/>
          <a:ext cx="220345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Image" r:id="rId9" imgW="2907937" imgH="3517460" progId="Photoshop.Image.6">
                  <p:embed/>
                </p:oleObj>
              </mc:Choice>
              <mc:Fallback>
                <p:oleObj name="Image" r:id="rId9" imgW="2907937" imgH="3517460" progId="Photoshop.Image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1219200"/>
                        <a:ext cx="220345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5718" name="Object 6"/>
          <p:cNvGraphicFramePr>
            <a:graphicFrameLocks noChangeAspect="1"/>
          </p:cNvGraphicFramePr>
          <p:nvPr/>
        </p:nvGraphicFramePr>
        <p:xfrm>
          <a:off x="1714500" y="4383088"/>
          <a:ext cx="2362200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Image" r:id="rId11" imgW="3136508" imgH="1612698" progId="Photoshop.Image.6">
                  <p:embed/>
                </p:oleObj>
              </mc:Choice>
              <mc:Fallback>
                <p:oleObj name="Image" r:id="rId11" imgW="3136508" imgH="1612698" progId="Photoshop.Image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4383088"/>
                        <a:ext cx="2362200" cy="121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5719" name="Object 7"/>
          <p:cNvGraphicFramePr>
            <a:graphicFrameLocks noChangeAspect="1"/>
          </p:cNvGraphicFramePr>
          <p:nvPr/>
        </p:nvGraphicFramePr>
        <p:xfrm>
          <a:off x="209550" y="495300"/>
          <a:ext cx="1239838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Image" r:id="rId13" imgW="1587302" imgH="2780952" progId="Photoshop.Image.6">
                  <p:embed/>
                </p:oleObj>
              </mc:Choice>
              <mc:Fallback>
                <p:oleObj name="Image" r:id="rId13" imgW="1587302" imgH="2780952" progId="Photoshop.Image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495300"/>
                        <a:ext cx="1239838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5720" name="Object 8"/>
          <p:cNvGraphicFramePr>
            <a:graphicFrameLocks noChangeAspect="1"/>
          </p:cNvGraphicFramePr>
          <p:nvPr/>
        </p:nvGraphicFramePr>
        <p:xfrm>
          <a:off x="4267200" y="571500"/>
          <a:ext cx="1033463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Image" r:id="rId15" imgW="1332863" imgH="2361905" progId="Photoshop.Image.6">
                  <p:embed/>
                </p:oleObj>
              </mc:Choice>
              <mc:Fallback>
                <p:oleObj name="Image" r:id="rId15" imgW="1332863" imgH="2361905" progId="Photoshop.Image.6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71500"/>
                        <a:ext cx="1033463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791200" y="3276600"/>
            <a:ext cx="2286000" cy="838200"/>
            <a:chOff x="3648" y="2064"/>
            <a:chExt cx="1440" cy="528"/>
          </a:xfrm>
        </p:grpSpPr>
        <p:sp>
          <p:nvSpPr>
            <p:cNvPr id="12384" name="Line 10"/>
            <p:cNvSpPr>
              <a:spLocks noChangeShapeType="1"/>
            </p:cNvSpPr>
            <p:nvPr/>
          </p:nvSpPr>
          <p:spPr bwMode="auto">
            <a:xfrm>
              <a:off x="3984" y="2352"/>
              <a:ext cx="1056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5" name="Line 11"/>
            <p:cNvSpPr>
              <a:spLocks noChangeShapeType="1"/>
            </p:cNvSpPr>
            <p:nvPr/>
          </p:nvSpPr>
          <p:spPr bwMode="auto">
            <a:xfrm>
              <a:off x="3648" y="2592"/>
              <a:ext cx="1440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6" name="Line 12"/>
            <p:cNvSpPr>
              <a:spLocks noChangeShapeType="1"/>
            </p:cNvSpPr>
            <p:nvPr/>
          </p:nvSpPr>
          <p:spPr bwMode="auto">
            <a:xfrm>
              <a:off x="4176" y="2064"/>
              <a:ext cx="576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562600" y="3581400"/>
            <a:ext cx="1295400" cy="1752600"/>
            <a:chOff x="3504" y="2256"/>
            <a:chExt cx="816" cy="1104"/>
          </a:xfrm>
        </p:grpSpPr>
        <p:sp>
          <p:nvSpPr>
            <p:cNvPr id="12380" name="Line 14"/>
            <p:cNvSpPr>
              <a:spLocks noChangeShapeType="1"/>
            </p:cNvSpPr>
            <p:nvPr/>
          </p:nvSpPr>
          <p:spPr bwMode="auto">
            <a:xfrm>
              <a:off x="4032" y="2256"/>
              <a:ext cx="0" cy="110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1" name="Line 15"/>
            <p:cNvSpPr>
              <a:spLocks noChangeShapeType="1"/>
            </p:cNvSpPr>
            <p:nvPr/>
          </p:nvSpPr>
          <p:spPr bwMode="auto">
            <a:xfrm>
              <a:off x="3744" y="2496"/>
              <a:ext cx="0" cy="86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2" name="Line 16"/>
            <p:cNvSpPr>
              <a:spLocks noChangeShapeType="1"/>
            </p:cNvSpPr>
            <p:nvPr/>
          </p:nvSpPr>
          <p:spPr bwMode="auto">
            <a:xfrm>
              <a:off x="3504" y="2784"/>
              <a:ext cx="0" cy="33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3" name="Line 17"/>
            <p:cNvSpPr>
              <a:spLocks noChangeShapeType="1"/>
            </p:cNvSpPr>
            <p:nvPr/>
          </p:nvSpPr>
          <p:spPr bwMode="auto">
            <a:xfrm>
              <a:off x="4320" y="2736"/>
              <a:ext cx="0" cy="33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52400" y="533400"/>
            <a:ext cx="3124200" cy="2933700"/>
            <a:chOff x="528" y="240"/>
            <a:chExt cx="1968" cy="1848"/>
          </a:xfrm>
        </p:grpSpPr>
        <p:sp>
          <p:nvSpPr>
            <p:cNvPr id="12373" name="Line 19"/>
            <p:cNvSpPr>
              <a:spLocks noChangeShapeType="1"/>
            </p:cNvSpPr>
            <p:nvPr/>
          </p:nvSpPr>
          <p:spPr bwMode="auto">
            <a:xfrm flipH="1" flipV="1">
              <a:off x="528" y="1488"/>
              <a:ext cx="1200" cy="60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4" name="Line 20"/>
            <p:cNvSpPr>
              <a:spLocks noChangeShapeType="1"/>
            </p:cNvSpPr>
            <p:nvPr/>
          </p:nvSpPr>
          <p:spPr bwMode="auto">
            <a:xfrm flipH="1" flipV="1">
              <a:off x="1248" y="240"/>
              <a:ext cx="1248" cy="62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5" name="Line 21"/>
            <p:cNvSpPr>
              <a:spLocks noChangeShapeType="1"/>
            </p:cNvSpPr>
            <p:nvPr/>
          </p:nvSpPr>
          <p:spPr bwMode="auto">
            <a:xfrm flipH="1" flipV="1">
              <a:off x="576" y="672"/>
              <a:ext cx="1264" cy="62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6" name="Line 22"/>
            <p:cNvSpPr>
              <a:spLocks noChangeShapeType="1"/>
            </p:cNvSpPr>
            <p:nvPr/>
          </p:nvSpPr>
          <p:spPr bwMode="auto">
            <a:xfrm>
              <a:off x="1296" y="1120"/>
              <a:ext cx="288" cy="14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7" name="Line 23"/>
            <p:cNvSpPr>
              <a:spLocks noChangeShapeType="1"/>
            </p:cNvSpPr>
            <p:nvPr/>
          </p:nvSpPr>
          <p:spPr bwMode="auto">
            <a:xfrm flipH="1" flipV="1">
              <a:off x="1344" y="10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8" name="Line 24"/>
            <p:cNvSpPr>
              <a:spLocks noChangeShapeType="1"/>
            </p:cNvSpPr>
            <p:nvPr/>
          </p:nvSpPr>
          <p:spPr bwMode="auto">
            <a:xfrm flipH="1" flipV="1">
              <a:off x="1920" y="568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9" name="Line 25"/>
            <p:cNvSpPr>
              <a:spLocks noChangeShapeType="1"/>
            </p:cNvSpPr>
            <p:nvPr/>
          </p:nvSpPr>
          <p:spPr bwMode="auto">
            <a:xfrm flipH="1" flipV="1">
              <a:off x="1240" y="1832"/>
              <a:ext cx="20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5738" name="AutoShape 26"/>
          <p:cNvSpPr>
            <a:spLocks noChangeArrowheads="1"/>
          </p:cNvSpPr>
          <p:nvPr/>
        </p:nvSpPr>
        <p:spPr bwMode="auto">
          <a:xfrm rot="2041927">
            <a:off x="4114800" y="32766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5739" name="AutoShape 27"/>
          <p:cNvSpPr>
            <a:spLocks noChangeArrowheads="1"/>
          </p:cNvSpPr>
          <p:nvPr/>
        </p:nvSpPr>
        <p:spPr bwMode="auto">
          <a:xfrm rot="-5432475">
            <a:off x="2705100" y="493713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828800" y="2819400"/>
            <a:ext cx="2082800" cy="2819400"/>
            <a:chOff x="1584" y="1680"/>
            <a:chExt cx="1312" cy="1776"/>
          </a:xfrm>
        </p:grpSpPr>
        <p:sp>
          <p:nvSpPr>
            <p:cNvPr id="12363" name="Line 29"/>
            <p:cNvSpPr>
              <a:spLocks noChangeShapeType="1"/>
            </p:cNvSpPr>
            <p:nvPr/>
          </p:nvSpPr>
          <p:spPr bwMode="auto">
            <a:xfrm flipV="1">
              <a:off x="2352" y="2208"/>
              <a:ext cx="0" cy="52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1584" y="1680"/>
              <a:ext cx="1312" cy="1776"/>
              <a:chOff x="1584" y="1680"/>
              <a:chExt cx="1312" cy="1776"/>
            </a:xfrm>
          </p:grpSpPr>
          <p:grpSp>
            <p:nvGrpSpPr>
              <p:cNvPr id="7" name="Group 31"/>
              <p:cNvGrpSpPr>
                <a:grpSpLocks/>
              </p:cNvGrpSpPr>
              <p:nvPr/>
            </p:nvGrpSpPr>
            <p:grpSpPr bwMode="auto">
              <a:xfrm>
                <a:off x="1584" y="1680"/>
                <a:ext cx="1312" cy="1776"/>
                <a:chOff x="1584" y="1680"/>
                <a:chExt cx="1312" cy="1776"/>
              </a:xfrm>
            </p:grpSpPr>
            <p:sp>
              <p:nvSpPr>
                <p:cNvPr id="12370" name="Line 32"/>
                <p:cNvSpPr>
                  <a:spLocks noChangeShapeType="1"/>
                </p:cNvSpPr>
                <p:nvPr/>
              </p:nvSpPr>
              <p:spPr bwMode="auto">
                <a:xfrm>
                  <a:off x="1584" y="172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1" name="Line 33"/>
                <p:cNvSpPr>
                  <a:spLocks noChangeShapeType="1"/>
                </p:cNvSpPr>
                <p:nvPr/>
              </p:nvSpPr>
              <p:spPr bwMode="auto">
                <a:xfrm>
                  <a:off x="2160" y="2112"/>
                  <a:ext cx="0" cy="1344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2" name="Line 34"/>
                <p:cNvSpPr>
                  <a:spLocks noChangeShapeType="1"/>
                </p:cNvSpPr>
                <p:nvPr/>
              </p:nvSpPr>
              <p:spPr bwMode="auto">
                <a:xfrm>
                  <a:off x="2896" y="1680"/>
                  <a:ext cx="0" cy="1392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366" name="Line 35"/>
              <p:cNvSpPr>
                <a:spLocks noChangeShapeType="1"/>
              </p:cNvSpPr>
              <p:nvPr/>
            </p:nvSpPr>
            <p:spPr bwMode="auto">
              <a:xfrm>
                <a:off x="1584" y="235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7" name="Line 36"/>
              <p:cNvSpPr>
                <a:spLocks noChangeShapeType="1"/>
              </p:cNvSpPr>
              <p:nvPr/>
            </p:nvSpPr>
            <p:spPr bwMode="auto">
              <a:xfrm>
                <a:off x="2160" y="268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8" name="Line 37"/>
              <p:cNvSpPr>
                <a:spLocks noChangeShapeType="1"/>
              </p:cNvSpPr>
              <p:nvPr/>
            </p:nvSpPr>
            <p:spPr bwMode="auto">
              <a:xfrm>
                <a:off x="2896" y="240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9" name="Line 38"/>
              <p:cNvSpPr>
                <a:spLocks noChangeShapeType="1"/>
              </p:cNvSpPr>
              <p:nvPr/>
            </p:nvSpPr>
            <p:spPr bwMode="auto">
              <a:xfrm>
                <a:off x="2352" y="225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2971800" y="444500"/>
            <a:ext cx="2514600" cy="2698750"/>
            <a:chOff x="2304" y="184"/>
            <a:chExt cx="1584" cy="1700"/>
          </a:xfrm>
        </p:grpSpPr>
        <p:sp>
          <p:nvSpPr>
            <p:cNvPr id="12355" name="Line 40"/>
            <p:cNvSpPr>
              <a:spLocks noChangeShapeType="1"/>
            </p:cNvSpPr>
            <p:nvPr/>
          </p:nvSpPr>
          <p:spPr bwMode="auto">
            <a:xfrm flipV="1">
              <a:off x="2304" y="184"/>
              <a:ext cx="1008" cy="56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6" name="Line 41"/>
            <p:cNvSpPr>
              <a:spLocks noChangeShapeType="1"/>
            </p:cNvSpPr>
            <p:nvPr/>
          </p:nvSpPr>
          <p:spPr bwMode="auto">
            <a:xfrm flipV="1">
              <a:off x="2688" y="456"/>
              <a:ext cx="1200" cy="67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7" name="Line 42"/>
            <p:cNvSpPr>
              <a:spLocks noChangeShapeType="1"/>
            </p:cNvSpPr>
            <p:nvPr/>
          </p:nvSpPr>
          <p:spPr bwMode="auto">
            <a:xfrm flipV="1">
              <a:off x="2880" y="1296"/>
              <a:ext cx="1008" cy="58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8" name="Line 43"/>
            <p:cNvSpPr>
              <a:spLocks noChangeShapeType="1"/>
            </p:cNvSpPr>
            <p:nvPr/>
          </p:nvSpPr>
          <p:spPr bwMode="auto">
            <a:xfrm flipV="1">
              <a:off x="2688" y="672"/>
              <a:ext cx="1176" cy="70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9" name="Line 44"/>
            <p:cNvSpPr>
              <a:spLocks noChangeShapeType="1"/>
            </p:cNvSpPr>
            <p:nvPr/>
          </p:nvSpPr>
          <p:spPr bwMode="auto">
            <a:xfrm flipV="1">
              <a:off x="2664" y="408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0" name="Line 45"/>
            <p:cNvSpPr>
              <a:spLocks noChangeShapeType="1"/>
            </p:cNvSpPr>
            <p:nvPr/>
          </p:nvSpPr>
          <p:spPr bwMode="auto">
            <a:xfrm flipV="1">
              <a:off x="3360" y="64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1" name="Line 46"/>
            <p:cNvSpPr>
              <a:spLocks noChangeShapeType="1"/>
            </p:cNvSpPr>
            <p:nvPr/>
          </p:nvSpPr>
          <p:spPr bwMode="auto">
            <a:xfrm flipV="1">
              <a:off x="3464" y="1392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2" name="Line 47"/>
            <p:cNvSpPr>
              <a:spLocks noChangeShapeType="1"/>
            </p:cNvSpPr>
            <p:nvPr/>
          </p:nvSpPr>
          <p:spPr bwMode="auto">
            <a:xfrm flipV="1">
              <a:off x="2880" y="1176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5760" name="AutoShape 48"/>
          <p:cNvSpPr>
            <a:spLocks noChangeArrowheads="1"/>
          </p:cNvSpPr>
          <p:nvPr/>
        </p:nvSpPr>
        <p:spPr bwMode="auto">
          <a:xfrm rot="8594783">
            <a:off x="762000" y="35052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5562600" y="4800600"/>
            <a:ext cx="1295400" cy="1047750"/>
            <a:chOff x="3504" y="3024"/>
            <a:chExt cx="816" cy="660"/>
          </a:xfrm>
        </p:grpSpPr>
        <p:sp>
          <p:nvSpPr>
            <p:cNvPr id="12348" name="Line 50"/>
            <p:cNvSpPr>
              <a:spLocks noChangeShapeType="1"/>
            </p:cNvSpPr>
            <p:nvPr/>
          </p:nvSpPr>
          <p:spPr bwMode="auto">
            <a:xfrm>
              <a:off x="3504" y="3024"/>
              <a:ext cx="0" cy="6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9" name="Line 51"/>
            <p:cNvSpPr>
              <a:spLocks noChangeShapeType="1"/>
            </p:cNvSpPr>
            <p:nvPr/>
          </p:nvSpPr>
          <p:spPr bwMode="auto">
            <a:xfrm>
              <a:off x="4320" y="3024"/>
              <a:ext cx="0" cy="6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0" name="Line 52"/>
            <p:cNvSpPr>
              <a:spLocks noChangeShapeType="1"/>
            </p:cNvSpPr>
            <p:nvPr/>
          </p:nvSpPr>
          <p:spPr bwMode="auto">
            <a:xfrm>
              <a:off x="3504" y="3024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1" name="Line 53"/>
            <p:cNvSpPr>
              <a:spLocks noChangeShapeType="1"/>
            </p:cNvSpPr>
            <p:nvPr/>
          </p:nvSpPr>
          <p:spPr bwMode="auto">
            <a:xfrm>
              <a:off x="3504" y="3264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2" name="Line 54"/>
            <p:cNvSpPr>
              <a:spLocks noChangeShapeType="1"/>
            </p:cNvSpPr>
            <p:nvPr/>
          </p:nvSpPr>
          <p:spPr bwMode="auto">
            <a:xfrm>
              <a:off x="4032" y="3252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3" name="Line 55"/>
            <p:cNvSpPr>
              <a:spLocks noChangeShapeType="1"/>
            </p:cNvSpPr>
            <p:nvPr/>
          </p:nvSpPr>
          <p:spPr bwMode="auto">
            <a:xfrm>
              <a:off x="3504" y="3672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4" name="Line 56"/>
            <p:cNvSpPr>
              <a:spLocks noChangeShapeType="1"/>
            </p:cNvSpPr>
            <p:nvPr/>
          </p:nvSpPr>
          <p:spPr bwMode="auto">
            <a:xfrm>
              <a:off x="3744" y="3252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4784725" y="4229100"/>
            <a:ext cx="4108450" cy="366713"/>
            <a:chOff x="3014" y="2664"/>
            <a:chExt cx="2588" cy="231"/>
          </a:xfrm>
        </p:grpSpPr>
        <p:sp>
          <p:nvSpPr>
            <p:cNvPr id="12345" name="Line 58"/>
            <p:cNvSpPr>
              <a:spLocks noChangeShapeType="1"/>
            </p:cNvSpPr>
            <p:nvPr/>
          </p:nvSpPr>
          <p:spPr bwMode="auto">
            <a:xfrm>
              <a:off x="3168" y="2832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Text Box 59"/>
            <p:cNvSpPr txBox="1">
              <a:spLocks noChangeArrowheads="1"/>
            </p:cNvSpPr>
            <p:nvPr/>
          </p:nvSpPr>
          <p:spPr bwMode="auto">
            <a:xfrm>
              <a:off x="3014" y="2664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2347" name="Text Box 60"/>
            <p:cNvSpPr txBox="1">
              <a:spLocks noChangeArrowheads="1"/>
            </p:cNvSpPr>
            <p:nvPr/>
          </p:nvSpPr>
          <p:spPr bwMode="auto">
            <a:xfrm>
              <a:off x="5414" y="2664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0">
                  <a:latin typeface="Times New Roman" pitchFamily="18" charset="0"/>
                </a:rPr>
                <a:t>y</a:t>
              </a:r>
            </a:p>
          </p:txBody>
        </p:sp>
      </p:grpSp>
      <p:sp>
        <p:nvSpPr>
          <p:cNvPr id="755773" name="Text Box 61"/>
          <p:cNvSpPr txBox="1">
            <a:spLocks noChangeArrowheads="1"/>
          </p:cNvSpPr>
          <p:nvPr/>
        </p:nvSpPr>
        <p:spPr bwMode="auto">
          <a:xfrm>
            <a:off x="5594350" y="2932113"/>
            <a:ext cx="1177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FRONT VIEW</a:t>
            </a:r>
          </a:p>
        </p:txBody>
      </p:sp>
      <p:sp>
        <p:nvSpPr>
          <p:cNvPr id="755774" name="Text Box 62"/>
          <p:cNvSpPr txBox="1">
            <a:spLocks noChangeArrowheads="1"/>
          </p:cNvSpPr>
          <p:nvPr/>
        </p:nvSpPr>
        <p:spPr bwMode="auto">
          <a:xfrm>
            <a:off x="5667375" y="5810250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TOP VIEW</a:t>
            </a:r>
          </a:p>
        </p:txBody>
      </p:sp>
      <p:sp>
        <p:nvSpPr>
          <p:cNvPr id="755775" name="Text Box 63"/>
          <p:cNvSpPr txBox="1">
            <a:spLocks noChangeArrowheads="1"/>
          </p:cNvSpPr>
          <p:nvPr/>
        </p:nvSpPr>
        <p:spPr bwMode="auto">
          <a:xfrm>
            <a:off x="7181850" y="293528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L.H.SIDE VIEW</a:t>
            </a:r>
          </a:p>
        </p:txBody>
      </p:sp>
      <p:sp>
        <p:nvSpPr>
          <p:cNvPr id="755776" name="Line 64"/>
          <p:cNvSpPr>
            <a:spLocks noChangeShapeType="1"/>
          </p:cNvSpPr>
          <p:nvPr/>
        </p:nvSpPr>
        <p:spPr bwMode="auto">
          <a:xfrm>
            <a:off x="5029200" y="3810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5777" name="Line 65"/>
          <p:cNvSpPr>
            <a:spLocks noChangeShapeType="1"/>
          </p:cNvSpPr>
          <p:nvPr/>
        </p:nvSpPr>
        <p:spPr bwMode="auto">
          <a:xfrm>
            <a:off x="61722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5562600" y="3276600"/>
            <a:ext cx="1295400" cy="1219200"/>
            <a:chOff x="3504" y="2064"/>
            <a:chExt cx="816" cy="768"/>
          </a:xfrm>
        </p:grpSpPr>
        <p:sp>
          <p:nvSpPr>
            <p:cNvPr id="12337" name="Line 67"/>
            <p:cNvSpPr>
              <a:spLocks noChangeShapeType="1"/>
            </p:cNvSpPr>
            <p:nvPr/>
          </p:nvSpPr>
          <p:spPr bwMode="auto">
            <a:xfrm>
              <a:off x="3504" y="2064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Line 68"/>
            <p:cNvSpPr>
              <a:spLocks noChangeShapeType="1"/>
            </p:cNvSpPr>
            <p:nvPr/>
          </p:nvSpPr>
          <p:spPr bwMode="auto">
            <a:xfrm>
              <a:off x="3504" y="2064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Line 69"/>
            <p:cNvSpPr>
              <a:spLocks noChangeShapeType="1"/>
            </p:cNvSpPr>
            <p:nvPr/>
          </p:nvSpPr>
          <p:spPr bwMode="auto">
            <a:xfrm>
              <a:off x="4320" y="2064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Line 70"/>
            <p:cNvSpPr>
              <a:spLocks noChangeShapeType="1"/>
            </p:cNvSpPr>
            <p:nvPr/>
          </p:nvSpPr>
          <p:spPr bwMode="auto">
            <a:xfrm>
              <a:off x="4032" y="2064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Line 71"/>
            <p:cNvSpPr>
              <a:spLocks noChangeShapeType="1"/>
            </p:cNvSpPr>
            <p:nvPr/>
          </p:nvSpPr>
          <p:spPr bwMode="auto">
            <a:xfrm flipH="1">
              <a:off x="3744" y="235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Line 72"/>
            <p:cNvSpPr>
              <a:spLocks noChangeShapeType="1"/>
            </p:cNvSpPr>
            <p:nvPr/>
          </p:nvSpPr>
          <p:spPr bwMode="auto">
            <a:xfrm>
              <a:off x="3744" y="2352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Line 73"/>
            <p:cNvSpPr>
              <a:spLocks noChangeShapeType="1"/>
            </p:cNvSpPr>
            <p:nvPr/>
          </p:nvSpPr>
          <p:spPr bwMode="auto">
            <a:xfrm flipH="1">
              <a:off x="3504" y="259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Line 74"/>
            <p:cNvSpPr>
              <a:spLocks noChangeShapeType="1"/>
            </p:cNvSpPr>
            <p:nvPr/>
          </p:nvSpPr>
          <p:spPr bwMode="auto">
            <a:xfrm>
              <a:off x="3504" y="2832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7315200" y="3276600"/>
            <a:ext cx="1066800" cy="1219200"/>
            <a:chOff x="4608" y="2064"/>
            <a:chExt cx="672" cy="768"/>
          </a:xfrm>
        </p:grpSpPr>
        <p:sp>
          <p:nvSpPr>
            <p:cNvPr id="12330" name="Line 76"/>
            <p:cNvSpPr>
              <a:spLocks noChangeShapeType="1"/>
            </p:cNvSpPr>
            <p:nvPr/>
          </p:nvSpPr>
          <p:spPr bwMode="auto">
            <a:xfrm>
              <a:off x="4608" y="2064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Line 77"/>
            <p:cNvSpPr>
              <a:spLocks noChangeShapeType="1"/>
            </p:cNvSpPr>
            <p:nvPr/>
          </p:nvSpPr>
          <p:spPr bwMode="auto">
            <a:xfrm>
              <a:off x="4608" y="2064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Line 78"/>
            <p:cNvSpPr>
              <a:spLocks noChangeShapeType="1"/>
            </p:cNvSpPr>
            <p:nvPr/>
          </p:nvSpPr>
          <p:spPr bwMode="auto">
            <a:xfrm>
              <a:off x="4896" y="2064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Line 79"/>
            <p:cNvSpPr>
              <a:spLocks noChangeShapeType="1"/>
            </p:cNvSpPr>
            <p:nvPr/>
          </p:nvSpPr>
          <p:spPr bwMode="auto">
            <a:xfrm>
              <a:off x="4896" y="259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Line 80"/>
            <p:cNvSpPr>
              <a:spLocks noChangeShapeType="1"/>
            </p:cNvSpPr>
            <p:nvPr/>
          </p:nvSpPr>
          <p:spPr bwMode="auto">
            <a:xfrm>
              <a:off x="5280" y="2064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Line 81"/>
            <p:cNvSpPr>
              <a:spLocks noChangeShapeType="1"/>
            </p:cNvSpPr>
            <p:nvPr/>
          </p:nvSpPr>
          <p:spPr bwMode="auto">
            <a:xfrm>
              <a:off x="4896" y="235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Line 82"/>
            <p:cNvSpPr>
              <a:spLocks noChangeShapeType="1"/>
            </p:cNvSpPr>
            <p:nvPr/>
          </p:nvSpPr>
          <p:spPr bwMode="auto">
            <a:xfrm>
              <a:off x="4608" y="2832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5795" name="Text Box 83"/>
          <p:cNvSpPr txBox="1">
            <a:spLocks noChangeArrowheads="1"/>
          </p:cNvSpPr>
          <p:nvPr/>
        </p:nvSpPr>
        <p:spPr bwMode="auto">
          <a:xfrm rot="2136515">
            <a:off x="4302125" y="3241675"/>
            <a:ext cx="717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Times New Roman" pitchFamily="18" charset="0"/>
              </a:rPr>
              <a:t>FOR F.V.</a:t>
            </a:r>
          </a:p>
        </p:txBody>
      </p:sp>
      <p:sp>
        <p:nvSpPr>
          <p:cNvPr id="755796" name="Text Box 84"/>
          <p:cNvSpPr txBox="1">
            <a:spLocks noChangeArrowheads="1"/>
          </p:cNvSpPr>
          <p:nvPr/>
        </p:nvSpPr>
        <p:spPr bwMode="auto">
          <a:xfrm rot="-2169755">
            <a:off x="561975" y="3457575"/>
            <a:ext cx="709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Times New Roman" pitchFamily="18" charset="0"/>
              </a:rPr>
              <a:t>FOR S.V.</a:t>
            </a:r>
          </a:p>
        </p:txBody>
      </p:sp>
      <p:sp>
        <p:nvSpPr>
          <p:cNvPr id="755797" name="Text Box 85"/>
          <p:cNvSpPr txBox="1">
            <a:spLocks noChangeArrowheads="1"/>
          </p:cNvSpPr>
          <p:nvPr/>
        </p:nvSpPr>
        <p:spPr bwMode="auto">
          <a:xfrm>
            <a:off x="2628900" y="171450"/>
            <a:ext cx="723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Times New Roman" pitchFamily="18" charset="0"/>
              </a:rPr>
              <a:t>FOR T.V.</a:t>
            </a:r>
          </a:p>
        </p:txBody>
      </p:sp>
      <p:sp>
        <p:nvSpPr>
          <p:cNvPr id="12318" name="Text Box 86"/>
          <p:cNvSpPr txBox="1">
            <a:spLocks noChangeArrowheads="1"/>
          </p:cNvSpPr>
          <p:nvPr/>
        </p:nvSpPr>
        <p:spPr bwMode="auto">
          <a:xfrm>
            <a:off x="368300" y="572135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b="0" u="sng">
                <a:latin typeface="Arial Black" pitchFamily="34" charset="0"/>
              </a:rPr>
              <a:t>PICTORIAL PRESENTATION IS GIVEN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DRAW THREE VIEWS OF THIS OBJECT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BY FIRST ANGLE PROJECTION METHOD</a:t>
            </a:r>
          </a:p>
        </p:txBody>
      </p:sp>
      <p:sp>
        <p:nvSpPr>
          <p:cNvPr id="755799" name="Text Box 87"/>
          <p:cNvSpPr txBox="1">
            <a:spLocks noChangeArrowheads="1"/>
          </p:cNvSpPr>
          <p:nvPr/>
        </p:nvSpPr>
        <p:spPr bwMode="auto">
          <a:xfrm>
            <a:off x="5705475" y="21463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u="sng">
                <a:latin typeface="Times New Roman" pitchFamily="18" charset="0"/>
              </a:rPr>
              <a:t>ORTHOGRAPHIC PROJECTIONS</a:t>
            </a:r>
          </a:p>
        </p:txBody>
      </p:sp>
      <p:sp>
        <p:nvSpPr>
          <p:cNvPr id="755800" name="WordArt 88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323850" cy="45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F.V.</a:t>
            </a:r>
          </a:p>
        </p:txBody>
      </p:sp>
      <p:sp>
        <p:nvSpPr>
          <p:cNvPr id="755801" name="WordArt 89"/>
          <p:cNvSpPr>
            <a:spLocks noChangeArrowheads="1" noChangeShapeType="1" noTextEdit="1"/>
          </p:cNvSpPr>
          <p:nvPr/>
        </p:nvSpPr>
        <p:spPr bwMode="auto">
          <a:xfrm>
            <a:off x="4638675" y="304800"/>
            <a:ext cx="349250" cy="500063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/>
                <a:cs typeface="Arial"/>
              </a:rPr>
              <a:t>S.V.</a:t>
            </a:r>
          </a:p>
        </p:txBody>
      </p:sp>
      <p:graphicFrame>
        <p:nvGraphicFramePr>
          <p:cNvPr id="755802" name="Object 90"/>
          <p:cNvGraphicFramePr>
            <a:graphicFrameLocks noChangeAspect="1"/>
          </p:cNvGraphicFramePr>
          <p:nvPr/>
        </p:nvGraphicFramePr>
        <p:xfrm>
          <a:off x="3352800" y="5257800"/>
          <a:ext cx="4302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CorelDRAW" r:id="rId17" imgW="429480" imgH="311040" progId="CorelDRAW.Graphic.11">
                  <p:embed/>
                </p:oleObj>
              </mc:Choice>
              <mc:Fallback>
                <p:oleObj name="CorelDRAW" r:id="rId17" imgW="429480" imgH="311040" progId="CorelDRAW.Graphic.11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257800"/>
                        <a:ext cx="4302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22" name="Oval 91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1</a:t>
            </a:r>
          </a:p>
        </p:txBody>
      </p:sp>
      <p:grpSp>
        <p:nvGrpSpPr>
          <p:cNvPr id="13" name="Group 99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2324" name="AutoShape 100">
              <a:hlinkClick r:id="rId19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AutoShape 101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6" name="AutoShape 102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7" name="AutoShape 103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AutoShape 104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AutoShape 105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5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5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5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5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5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55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55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5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5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5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55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55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55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55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55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75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5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5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55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55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55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5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5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5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55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55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55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5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55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55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5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5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55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55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75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75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55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55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55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55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38" grpId="0" animBg="1"/>
      <p:bldP spid="755739" grpId="0" animBg="1"/>
      <p:bldP spid="755760" grpId="0" animBg="1"/>
      <p:bldP spid="755773" grpId="0" autoUpdateAnimBg="0"/>
      <p:bldP spid="755774" grpId="0" autoUpdateAnimBg="0"/>
      <p:bldP spid="755775" grpId="0" autoUpdateAnimBg="0"/>
      <p:bldP spid="755776" grpId="0" animBg="1"/>
      <p:bldP spid="755777" grpId="0" animBg="1"/>
      <p:bldP spid="755795" grpId="0" autoUpdateAnimBg="0"/>
      <p:bldP spid="755796" grpId="0" autoUpdateAnimBg="0"/>
      <p:bldP spid="755797" grpId="0" autoUpdateAnimBg="0"/>
      <p:bldP spid="755799" grpId="0" autoUpdateAnimBg="0"/>
      <p:bldP spid="755800" grpId="0" animBg="1"/>
      <p:bldP spid="7558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62" name="Object 2"/>
          <p:cNvGraphicFramePr>
            <a:graphicFrameLocks noChangeAspect="1"/>
          </p:cNvGraphicFramePr>
          <p:nvPr/>
        </p:nvGraphicFramePr>
        <p:xfrm>
          <a:off x="1571625" y="2020888"/>
          <a:ext cx="2628900" cy="213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Image" r:id="rId3" imgW="3492063" imgH="2831746" progId="Photoshop.Image.6">
                  <p:embed/>
                </p:oleObj>
              </mc:Choice>
              <mc:Fallback>
                <p:oleObj name="Image" r:id="rId3" imgW="3492063" imgH="2831746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2020888"/>
                        <a:ext cx="2628900" cy="213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0500" y="1195388"/>
            <a:ext cx="2041525" cy="968375"/>
            <a:chOff x="120" y="993"/>
            <a:chExt cx="1286" cy="610"/>
          </a:xfrm>
        </p:grpSpPr>
        <p:sp>
          <p:nvSpPr>
            <p:cNvPr id="13440" name="AutoShape 4"/>
            <p:cNvSpPr>
              <a:spLocks noChangeArrowheads="1"/>
            </p:cNvSpPr>
            <p:nvPr/>
          </p:nvSpPr>
          <p:spPr bwMode="auto">
            <a:xfrm rot="-1691495">
              <a:off x="160" y="993"/>
              <a:ext cx="872" cy="231"/>
            </a:xfrm>
            <a:prstGeom prst="parallelogram">
              <a:avLst>
                <a:gd name="adj" fmla="val 52167"/>
              </a:avLst>
            </a:prstGeom>
            <a:solidFill>
              <a:srgbClr val="0099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1" name="AutoShape 5"/>
            <p:cNvSpPr>
              <a:spLocks noChangeArrowheads="1"/>
            </p:cNvSpPr>
            <p:nvPr/>
          </p:nvSpPr>
          <p:spPr bwMode="auto">
            <a:xfrm rot="-1691495">
              <a:off x="120" y="1167"/>
              <a:ext cx="1286" cy="311"/>
            </a:xfrm>
            <a:prstGeom prst="parallelogram">
              <a:avLst>
                <a:gd name="adj" fmla="val 51324"/>
              </a:avLst>
            </a:prstGeom>
            <a:solidFill>
              <a:srgbClr val="0099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2" name="Line 6"/>
            <p:cNvSpPr>
              <a:spLocks noChangeShapeType="1"/>
            </p:cNvSpPr>
            <p:nvPr/>
          </p:nvSpPr>
          <p:spPr bwMode="auto">
            <a:xfrm>
              <a:off x="926" y="1055"/>
              <a:ext cx="0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3" name="Line 7"/>
            <p:cNvSpPr>
              <a:spLocks noChangeShapeType="1"/>
            </p:cNvSpPr>
            <p:nvPr/>
          </p:nvSpPr>
          <p:spPr bwMode="auto">
            <a:xfrm flipH="1">
              <a:off x="253" y="1223"/>
              <a:ext cx="673" cy="3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593975" y="762000"/>
            <a:ext cx="2905125" cy="2308225"/>
            <a:chOff x="1634" y="720"/>
            <a:chExt cx="1830" cy="1454"/>
          </a:xfrm>
        </p:grpSpPr>
        <p:sp>
          <p:nvSpPr>
            <p:cNvPr id="13432" name="Line 9"/>
            <p:cNvSpPr>
              <a:spLocks noChangeShapeType="1"/>
            </p:cNvSpPr>
            <p:nvPr/>
          </p:nvSpPr>
          <p:spPr bwMode="auto">
            <a:xfrm flipV="1">
              <a:off x="1634" y="720"/>
              <a:ext cx="1191" cy="6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3" name="Line 10"/>
            <p:cNvSpPr>
              <a:spLocks noChangeShapeType="1"/>
            </p:cNvSpPr>
            <p:nvPr/>
          </p:nvSpPr>
          <p:spPr bwMode="auto">
            <a:xfrm flipV="1">
              <a:off x="1990" y="944"/>
              <a:ext cx="1208" cy="629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4" name="Line 11"/>
            <p:cNvSpPr>
              <a:spLocks noChangeShapeType="1"/>
            </p:cNvSpPr>
            <p:nvPr/>
          </p:nvSpPr>
          <p:spPr bwMode="auto">
            <a:xfrm flipV="1">
              <a:off x="2185" y="1433"/>
              <a:ext cx="1106" cy="629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5" name="Line 12"/>
            <p:cNvSpPr>
              <a:spLocks noChangeShapeType="1"/>
            </p:cNvSpPr>
            <p:nvPr/>
          </p:nvSpPr>
          <p:spPr bwMode="auto">
            <a:xfrm flipV="1">
              <a:off x="2292" y="1503"/>
              <a:ext cx="1172" cy="67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6" name="Line 13"/>
            <p:cNvSpPr>
              <a:spLocks noChangeShapeType="1"/>
            </p:cNvSpPr>
            <p:nvPr/>
          </p:nvSpPr>
          <p:spPr bwMode="auto">
            <a:xfrm flipV="1">
              <a:off x="2451" y="1279"/>
              <a:ext cx="107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7" name="Line 14"/>
            <p:cNvSpPr>
              <a:spLocks noChangeShapeType="1"/>
            </p:cNvSpPr>
            <p:nvPr/>
          </p:nvSpPr>
          <p:spPr bwMode="auto">
            <a:xfrm flipV="1">
              <a:off x="2132" y="1041"/>
              <a:ext cx="106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8" name="Line 15"/>
            <p:cNvSpPr>
              <a:spLocks noChangeShapeType="1"/>
            </p:cNvSpPr>
            <p:nvPr/>
          </p:nvSpPr>
          <p:spPr bwMode="auto">
            <a:xfrm flipV="1">
              <a:off x="2829" y="1638"/>
              <a:ext cx="107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9" name="Line 16"/>
            <p:cNvSpPr>
              <a:spLocks noChangeShapeType="1"/>
            </p:cNvSpPr>
            <p:nvPr/>
          </p:nvSpPr>
          <p:spPr bwMode="auto">
            <a:xfrm flipV="1">
              <a:off x="2825" y="1810"/>
              <a:ext cx="106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343400" y="3810000"/>
            <a:ext cx="1208088" cy="336550"/>
            <a:chOff x="2592" y="2056"/>
            <a:chExt cx="761" cy="212"/>
          </a:xfrm>
        </p:grpSpPr>
        <p:sp>
          <p:nvSpPr>
            <p:cNvPr id="13430" name="AutoShape 18"/>
            <p:cNvSpPr>
              <a:spLocks noChangeArrowheads="1"/>
            </p:cNvSpPr>
            <p:nvPr/>
          </p:nvSpPr>
          <p:spPr bwMode="auto">
            <a:xfrm rot="2041927">
              <a:off x="2592" y="2064"/>
              <a:ext cx="432" cy="192"/>
            </a:xfrm>
            <a:prstGeom prst="leftArrow">
              <a:avLst>
                <a:gd name="adj1" fmla="val 50000"/>
                <a:gd name="adj2" fmla="val 56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1" name="Text Box 19"/>
            <p:cNvSpPr txBox="1">
              <a:spLocks noChangeArrowheads="1"/>
            </p:cNvSpPr>
            <p:nvPr/>
          </p:nvSpPr>
          <p:spPr bwMode="auto">
            <a:xfrm rot="2136515">
              <a:off x="2701" y="2056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52400" y="3886200"/>
            <a:ext cx="1023938" cy="542925"/>
            <a:chOff x="210" y="2538"/>
            <a:chExt cx="645" cy="342"/>
          </a:xfrm>
        </p:grpSpPr>
        <p:sp>
          <p:nvSpPr>
            <p:cNvPr id="13428" name="AutoShape 21"/>
            <p:cNvSpPr>
              <a:spLocks noChangeArrowheads="1"/>
            </p:cNvSpPr>
            <p:nvPr/>
          </p:nvSpPr>
          <p:spPr bwMode="auto">
            <a:xfrm rot="8594783">
              <a:off x="384" y="2688"/>
              <a:ext cx="432" cy="192"/>
            </a:xfrm>
            <a:prstGeom prst="leftArrow">
              <a:avLst>
                <a:gd name="adj1" fmla="val 50000"/>
                <a:gd name="adj2" fmla="val 56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9" name="Text Box 22"/>
            <p:cNvSpPr txBox="1">
              <a:spLocks noChangeArrowheads="1"/>
            </p:cNvSpPr>
            <p:nvPr/>
          </p:nvSpPr>
          <p:spPr bwMode="auto">
            <a:xfrm rot="-2169755">
              <a:off x="210" y="2538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S.V.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438400" y="0"/>
            <a:ext cx="1046163" cy="912813"/>
            <a:chOff x="1536" y="0"/>
            <a:chExt cx="659" cy="575"/>
          </a:xfrm>
        </p:grpSpPr>
        <p:sp>
          <p:nvSpPr>
            <p:cNvPr id="13426" name="AutoShape 24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7" name="Text Box 25"/>
            <p:cNvSpPr txBox="1">
              <a:spLocks noChangeArrowheads="1"/>
            </p:cNvSpPr>
            <p:nvPr/>
          </p:nvSpPr>
          <p:spPr bwMode="auto">
            <a:xfrm>
              <a:off x="1536" y="0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T.V.</a:t>
              </a:r>
            </a:p>
          </p:txBody>
        </p:sp>
      </p:grpSp>
      <p:sp>
        <p:nvSpPr>
          <p:cNvPr id="757786" name="WordArt 26"/>
          <p:cNvSpPr>
            <a:spLocks noChangeArrowheads="1" noChangeShapeType="1" noTextEdit="1"/>
          </p:cNvSpPr>
          <p:nvPr/>
        </p:nvSpPr>
        <p:spPr bwMode="auto">
          <a:xfrm>
            <a:off x="4638675" y="438150"/>
            <a:ext cx="349250" cy="500063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/>
                <a:cs typeface="Arial"/>
              </a:rPr>
              <a:t>S.V.</a:t>
            </a:r>
          </a:p>
        </p:txBody>
      </p:sp>
      <p:sp>
        <p:nvSpPr>
          <p:cNvPr id="757787" name="WordArt 27"/>
          <p:cNvSpPr>
            <a:spLocks noChangeArrowheads="1" noChangeShapeType="1" noTextEdit="1"/>
          </p:cNvSpPr>
          <p:nvPr/>
        </p:nvSpPr>
        <p:spPr bwMode="auto">
          <a:xfrm>
            <a:off x="666750" y="685800"/>
            <a:ext cx="323850" cy="45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F.V.</a:t>
            </a:r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4198938" y="762000"/>
            <a:ext cx="1363662" cy="1398588"/>
            <a:chOff x="2645" y="720"/>
            <a:chExt cx="859" cy="881"/>
          </a:xfrm>
        </p:grpSpPr>
        <p:sp>
          <p:nvSpPr>
            <p:cNvPr id="13413" name="AutoShape 29"/>
            <p:cNvSpPr>
              <a:spLocks noChangeArrowheads="1"/>
            </p:cNvSpPr>
            <p:nvPr/>
          </p:nvSpPr>
          <p:spPr bwMode="auto">
            <a:xfrm rot="1752785" flipH="1">
              <a:off x="2645" y="853"/>
              <a:ext cx="692" cy="502"/>
            </a:xfrm>
            <a:prstGeom prst="parallelogram">
              <a:avLst>
                <a:gd name="adj" fmla="val 48368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4" name="AutoShape 30"/>
            <p:cNvSpPr>
              <a:spLocks noChangeArrowheads="1"/>
            </p:cNvSpPr>
            <p:nvPr/>
          </p:nvSpPr>
          <p:spPr bwMode="auto">
            <a:xfrm rot="1752785" flipH="1">
              <a:off x="3091" y="1328"/>
              <a:ext cx="279" cy="202"/>
            </a:xfrm>
            <a:prstGeom prst="parallelogram">
              <a:avLst>
                <a:gd name="adj" fmla="val 48463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5" name="AutoShape 31"/>
            <p:cNvSpPr>
              <a:spLocks noChangeArrowheads="1"/>
            </p:cNvSpPr>
            <p:nvPr/>
          </p:nvSpPr>
          <p:spPr bwMode="auto">
            <a:xfrm rot="1752785" flipH="1">
              <a:off x="3131" y="1279"/>
              <a:ext cx="373" cy="121"/>
            </a:xfrm>
            <a:prstGeom prst="parallelogram">
              <a:avLst>
                <a:gd name="adj" fmla="val 43956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6" name="Line 32"/>
            <p:cNvSpPr>
              <a:spLocks noChangeShapeType="1"/>
            </p:cNvSpPr>
            <p:nvPr/>
          </p:nvSpPr>
          <p:spPr bwMode="auto">
            <a:xfrm>
              <a:off x="2795" y="720"/>
              <a:ext cx="0" cy="5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7" name="Line 33"/>
            <p:cNvSpPr>
              <a:spLocks noChangeShapeType="1"/>
            </p:cNvSpPr>
            <p:nvPr/>
          </p:nvSpPr>
          <p:spPr bwMode="auto">
            <a:xfrm>
              <a:off x="2801" y="723"/>
              <a:ext cx="373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8" name="Line 34"/>
            <p:cNvSpPr>
              <a:spLocks noChangeShapeType="1"/>
            </p:cNvSpPr>
            <p:nvPr/>
          </p:nvSpPr>
          <p:spPr bwMode="auto">
            <a:xfrm>
              <a:off x="3184" y="944"/>
              <a:ext cx="0" cy="2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9" name="Line 35"/>
            <p:cNvSpPr>
              <a:spLocks noChangeShapeType="1"/>
            </p:cNvSpPr>
            <p:nvPr/>
          </p:nvSpPr>
          <p:spPr bwMode="auto">
            <a:xfrm>
              <a:off x="3184" y="1202"/>
              <a:ext cx="267" cy="1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0" name="Line 36"/>
            <p:cNvSpPr>
              <a:spLocks noChangeShapeType="1"/>
            </p:cNvSpPr>
            <p:nvPr/>
          </p:nvSpPr>
          <p:spPr bwMode="auto">
            <a:xfrm>
              <a:off x="2788" y="1283"/>
              <a:ext cx="513" cy="3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1" name="Line 37"/>
            <p:cNvSpPr>
              <a:spLocks noChangeShapeType="1"/>
            </p:cNvSpPr>
            <p:nvPr/>
          </p:nvSpPr>
          <p:spPr bwMode="auto">
            <a:xfrm>
              <a:off x="3307" y="1408"/>
              <a:ext cx="0" cy="1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2" name="Line 38"/>
            <p:cNvSpPr>
              <a:spLocks noChangeShapeType="1"/>
            </p:cNvSpPr>
            <p:nvPr/>
          </p:nvSpPr>
          <p:spPr bwMode="auto">
            <a:xfrm>
              <a:off x="3451" y="1356"/>
              <a:ext cx="0" cy="1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3" name="Line 39"/>
            <p:cNvSpPr>
              <a:spLocks noChangeShapeType="1"/>
            </p:cNvSpPr>
            <p:nvPr/>
          </p:nvSpPr>
          <p:spPr bwMode="auto">
            <a:xfrm>
              <a:off x="3297" y="1415"/>
              <a:ext cx="154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4" name="Line 40"/>
            <p:cNvSpPr>
              <a:spLocks noChangeShapeType="1"/>
            </p:cNvSpPr>
            <p:nvPr/>
          </p:nvSpPr>
          <p:spPr bwMode="auto">
            <a:xfrm>
              <a:off x="2795" y="972"/>
              <a:ext cx="373" cy="2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5" name="Line 41"/>
            <p:cNvSpPr>
              <a:spLocks noChangeShapeType="1"/>
            </p:cNvSpPr>
            <p:nvPr/>
          </p:nvSpPr>
          <p:spPr bwMode="auto">
            <a:xfrm flipV="1">
              <a:off x="3308" y="127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1752600" y="4191000"/>
            <a:ext cx="2205038" cy="1358900"/>
            <a:chOff x="1104" y="2880"/>
            <a:chExt cx="1389" cy="856"/>
          </a:xfrm>
        </p:grpSpPr>
        <p:sp>
          <p:nvSpPr>
            <p:cNvPr id="13408" name="AutoShape 43"/>
            <p:cNvSpPr>
              <a:spLocks noChangeArrowheads="1"/>
            </p:cNvSpPr>
            <p:nvPr/>
          </p:nvSpPr>
          <p:spPr bwMode="auto">
            <a:xfrm rot="19997637" flipH="1">
              <a:off x="1424" y="3401"/>
              <a:ext cx="953" cy="335"/>
            </a:xfrm>
            <a:prstGeom prst="parallelogram">
              <a:avLst>
                <a:gd name="adj" fmla="val 56105"/>
              </a:avLst>
            </a:prstGeom>
            <a:solidFill>
              <a:srgbClr val="00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9" name="AutoShape 44"/>
            <p:cNvSpPr>
              <a:spLocks noChangeArrowheads="1"/>
            </p:cNvSpPr>
            <p:nvPr/>
          </p:nvSpPr>
          <p:spPr bwMode="auto">
            <a:xfrm rot="19997637" flipH="1">
              <a:off x="1104" y="3168"/>
              <a:ext cx="952" cy="352"/>
            </a:xfrm>
            <a:prstGeom prst="parallelogram">
              <a:avLst>
                <a:gd name="adj" fmla="val 53340"/>
              </a:avLst>
            </a:prstGeom>
            <a:solidFill>
              <a:srgbClr val="00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0" name="AutoShape 45"/>
            <p:cNvSpPr>
              <a:spLocks noChangeArrowheads="1"/>
            </p:cNvSpPr>
            <p:nvPr/>
          </p:nvSpPr>
          <p:spPr bwMode="auto">
            <a:xfrm rot="19997637" flipH="1">
              <a:off x="1837" y="2880"/>
              <a:ext cx="656" cy="489"/>
            </a:xfrm>
            <a:prstGeom prst="parallelogram">
              <a:avLst>
                <a:gd name="adj" fmla="val 52133"/>
              </a:avLst>
            </a:prstGeom>
            <a:solidFill>
              <a:srgbClr val="00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 b="0">
                <a:latin typeface="Times New Roman" pitchFamily="18" charset="0"/>
              </a:endParaRPr>
            </a:p>
          </p:txBody>
        </p:sp>
        <p:sp>
          <p:nvSpPr>
            <p:cNvPr id="13411" name="Line 46"/>
            <p:cNvSpPr>
              <a:spLocks noChangeShapeType="1"/>
            </p:cNvSpPr>
            <p:nvPr/>
          </p:nvSpPr>
          <p:spPr bwMode="auto">
            <a:xfrm rot="21474692" flipV="1">
              <a:off x="1534" y="3387"/>
              <a:ext cx="693" cy="3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2" name="Rectangle 47"/>
            <p:cNvSpPr>
              <a:spLocks noChangeArrowheads="1"/>
            </p:cNvSpPr>
            <p:nvPr/>
          </p:nvSpPr>
          <p:spPr bwMode="auto">
            <a:xfrm rot="-3377203">
              <a:off x="2124" y="3248"/>
              <a:ext cx="47" cy="143"/>
            </a:xfrm>
            <a:prstGeom prst="rect">
              <a:avLst/>
            </a:prstGeom>
            <a:solidFill>
              <a:srgbClr val="00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757808" name="Object 48"/>
          <p:cNvGraphicFramePr>
            <a:graphicFrameLocks noChangeAspect="1"/>
          </p:cNvGraphicFramePr>
          <p:nvPr/>
        </p:nvGraphicFramePr>
        <p:xfrm>
          <a:off x="3429000" y="5334000"/>
          <a:ext cx="4302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CorelDRAW" r:id="rId5" imgW="429480" imgH="311040" progId="CorelDRAW.Graphic.11">
                  <p:embed/>
                </p:oleObj>
              </mc:Choice>
              <mc:Fallback>
                <p:oleObj name="CorelDRAW" r:id="rId5" imgW="429480" imgH="311040" progId="CorelDRAW.Graphic.11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334000"/>
                        <a:ext cx="4302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5181600" y="3429000"/>
            <a:ext cx="3930650" cy="346075"/>
            <a:chOff x="3264" y="2160"/>
            <a:chExt cx="2476" cy="218"/>
          </a:xfrm>
        </p:grpSpPr>
        <p:sp>
          <p:nvSpPr>
            <p:cNvPr id="13405" name="Line 50"/>
            <p:cNvSpPr>
              <a:spLocks noChangeShapeType="1"/>
            </p:cNvSpPr>
            <p:nvPr/>
          </p:nvSpPr>
          <p:spPr bwMode="auto">
            <a:xfrm>
              <a:off x="3370" y="2352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6" name="Text Box 51"/>
            <p:cNvSpPr txBox="1">
              <a:spLocks noChangeArrowheads="1"/>
            </p:cNvSpPr>
            <p:nvPr/>
          </p:nvSpPr>
          <p:spPr bwMode="auto">
            <a:xfrm>
              <a:off x="3264" y="2160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3407" name="Text Box 52"/>
            <p:cNvSpPr txBox="1">
              <a:spLocks noChangeArrowheads="1"/>
            </p:cNvSpPr>
            <p:nvPr/>
          </p:nvSpPr>
          <p:spPr bwMode="auto">
            <a:xfrm>
              <a:off x="5532" y="2166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Y</a:t>
              </a: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5562600" y="4000500"/>
            <a:ext cx="1828800" cy="914400"/>
            <a:chOff x="3504" y="2520"/>
            <a:chExt cx="1152" cy="576"/>
          </a:xfrm>
        </p:grpSpPr>
        <p:sp>
          <p:nvSpPr>
            <p:cNvPr id="13396" name="Line 54"/>
            <p:cNvSpPr>
              <a:spLocks noChangeShapeType="1"/>
            </p:cNvSpPr>
            <p:nvPr/>
          </p:nvSpPr>
          <p:spPr bwMode="auto">
            <a:xfrm>
              <a:off x="4656" y="2520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7" name="Line 55"/>
            <p:cNvSpPr>
              <a:spLocks noChangeShapeType="1"/>
            </p:cNvSpPr>
            <p:nvPr/>
          </p:nvSpPr>
          <p:spPr bwMode="auto">
            <a:xfrm flipH="1">
              <a:off x="3504" y="2520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8" name="Line 56"/>
            <p:cNvSpPr>
              <a:spLocks noChangeShapeType="1"/>
            </p:cNvSpPr>
            <p:nvPr/>
          </p:nvSpPr>
          <p:spPr bwMode="auto">
            <a:xfrm>
              <a:off x="3504" y="2520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9" name="Line 57"/>
            <p:cNvSpPr>
              <a:spLocks noChangeShapeType="1"/>
            </p:cNvSpPr>
            <p:nvPr/>
          </p:nvSpPr>
          <p:spPr bwMode="auto">
            <a:xfrm>
              <a:off x="3504" y="3096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0" name="Line 58"/>
            <p:cNvSpPr>
              <a:spLocks noChangeShapeType="1"/>
            </p:cNvSpPr>
            <p:nvPr/>
          </p:nvSpPr>
          <p:spPr bwMode="auto">
            <a:xfrm>
              <a:off x="4320" y="290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1" name="Line 59"/>
            <p:cNvSpPr>
              <a:spLocks noChangeShapeType="1"/>
            </p:cNvSpPr>
            <p:nvPr/>
          </p:nvSpPr>
          <p:spPr bwMode="auto">
            <a:xfrm flipV="1">
              <a:off x="4320" y="290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2" name="Line 60"/>
            <p:cNvSpPr>
              <a:spLocks noChangeShapeType="1"/>
            </p:cNvSpPr>
            <p:nvPr/>
          </p:nvSpPr>
          <p:spPr bwMode="auto">
            <a:xfrm>
              <a:off x="4272" y="252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3" name="Line 61"/>
            <p:cNvSpPr>
              <a:spLocks noChangeShapeType="1"/>
            </p:cNvSpPr>
            <p:nvPr/>
          </p:nvSpPr>
          <p:spPr bwMode="auto">
            <a:xfrm flipH="1">
              <a:off x="3504" y="2808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4" name="Line 62"/>
            <p:cNvSpPr>
              <a:spLocks noChangeShapeType="1"/>
            </p:cNvSpPr>
            <p:nvPr/>
          </p:nvSpPr>
          <p:spPr bwMode="auto">
            <a:xfrm flipH="1">
              <a:off x="3504" y="2904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7696200" y="2971800"/>
            <a:ext cx="1143000" cy="762000"/>
            <a:chOff x="4848" y="1872"/>
            <a:chExt cx="720" cy="480"/>
          </a:xfrm>
        </p:grpSpPr>
        <p:sp>
          <p:nvSpPr>
            <p:cNvPr id="13386" name="Line 64"/>
            <p:cNvSpPr>
              <a:spLocks noChangeShapeType="1"/>
            </p:cNvSpPr>
            <p:nvPr/>
          </p:nvSpPr>
          <p:spPr bwMode="auto">
            <a:xfrm>
              <a:off x="4848" y="1872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7" name="Line 65"/>
            <p:cNvSpPr>
              <a:spLocks noChangeShapeType="1"/>
            </p:cNvSpPr>
            <p:nvPr/>
          </p:nvSpPr>
          <p:spPr bwMode="auto">
            <a:xfrm>
              <a:off x="4848" y="2352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8" name="Line 66"/>
            <p:cNvSpPr>
              <a:spLocks noChangeShapeType="1"/>
            </p:cNvSpPr>
            <p:nvPr/>
          </p:nvSpPr>
          <p:spPr bwMode="auto">
            <a:xfrm flipV="1">
              <a:off x="5472" y="220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9" name="Line 67"/>
            <p:cNvSpPr>
              <a:spLocks noChangeShapeType="1"/>
            </p:cNvSpPr>
            <p:nvPr/>
          </p:nvSpPr>
          <p:spPr bwMode="auto">
            <a:xfrm>
              <a:off x="5466" y="220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0" name="Line 68"/>
            <p:cNvSpPr>
              <a:spLocks noChangeShapeType="1"/>
            </p:cNvSpPr>
            <p:nvPr/>
          </p:nvSpPr>
          <p:spPr bwMode="auto">
            <a:xfrm flipV="1">
              <a:off x="5562" y="210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1" name="Line 69"/>
            <p:cNvSpPr>
              <a:spLocks noChangeShapeType="1"/>
            </p:cNvSpPr>
            <p:nvPr/>
          </p:nvSpPr>
          <p:spPr bwMode="auto">
            <a:xfrm flipH="1">
              <a:off x="5280" y="211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2" name="Line 70"/>
            <p:cNvSpPr>
              <a:spLocks noChangeShapeType="1"/>
            </p:cNvSpPr>
            <p:nvPr/>
          </p:nvSpPr>
          <p:spPr bwMode="auto">
            <a:xfrm>
              <a:off x="4848" y="1872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3" name="Line 71"/>
            <p:cNvSpPr>
              <a:spLocks noChangeShapeType="1"/>
            </p:cNvSpPr>
            <p:nvPr/>
          </p:nvSpPr>
          <p:spPr bwMode="auto">
            <a:xfrm>
              <a:off x="5280" y="1872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4" name="Line 72"/>
            <p:cNvSpPr>
              <a:spLocks noChangeShapeType="1"/>
            </p:cNvSpPr>
            <p:nvPr/>
          </p:nvSpPr>
          <p:spPr bwMode="auto">
            <a:xfrm flipH="1">
              <a:off x="4848" y="2112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5" name="Line 73"/>
            <p:cNvSpPr>
              <a:spLocks noChangeShapeType="1"/>
            </p:cNvSpPr>
            <p:nvPr/>
          </p:nvSpPr>
          <p:spPr bwMode="auto">
            <a:xfrm flipV="1">
              <a:off x="5472" y="210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7834" name="Text Box 74"/>
          <p:cNvSpPr txBox="1">
            <a:spLocks noChangeArrowheads="1"/>
          </p:cNvSpPr>
          <p:nvPr/>
        </p:nvSpPr>
        <p:spPr bwMode="auto">
          <a:xfrm>
            <a:off x="5594350" y="2620963"/>
            <a:ext cx="1177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FRONT VIEW</a:t>
            </a:r>
          </a:p>
        </p:txBody>
      </p:sp>
      <p:sp>
        <p:nvSpPr>
          <p:cNvPr id="757835" name="Text Box 75"/>
          <p:cNvSpPr txBox="1">
            <a:spLocks noChangeArrowheads="1"/>
          </p:cNvSpPr>
          <p:nvPr/>
        </p:nvSpPr>
        <p:spPr bwMode="auto">
          <a:xfrm>
            <a:off x="5667375" y="4953000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TOP VIEW</a:t>
            </a:r>
          </a:p>
        </p:txBody>
      </p:sp>
      <p:sp>
        <p:nvSpPr>
          <p:cNvPr id="757836" name="Text Box 76"/>
          <p:cNvSpPr txBox="1">
            <a:spLocks noChangeArrowheads="1"/>
          </p:cNvSpPr>
          <p:nvPr/>
        </p:nvSpPr>
        <p:spPr bwMode="auto">
          <a:xfrm>
            <a:off x="7315200" y="2620963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L.H.SIDE VIEW</a:t>
            </a:r>
          </a:p>
        </p:txBody>
      </p:sp>
      <p:sp>
        <p:nvSpPr>
          <p:cNvPr id="757837" name="Line 77"/>
          <p:cNvSpPr>
            <a:spLocks noChangeShapeType="1"/>
          </p:cNvSpPr>
          <p:nvPr/>
        </p:nvSpPr>
        <p:spPr bwMode="auto">
          <a:xfrm>
            <a:off x="5029200" y="3352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7838" name="Line 78"/>
          <p:cNvSpPr>
            <a:spLocks noChangeShapeType="1"/>
          </p:cNvSpPr>
          <p:nvPr/>
        </p:nvSpPr>
        <p:spPr bwMode="auto">
          <a:xfrm>
            <a:off x="6172200" y="228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7839" name="Text Box 79"/>
          <p:cNvSpPr txBox="1">
            <a:spLocks noChangeArrowheads="1"/>
          </p:cNvSpPr>
          <p:nvPr/>
        </p:nvSpPr>
        <p:spPr bwMode="auto">
          <a:xfrm>
            <a:off x="5749925" y="19050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u="sng">
                <a:latin typeface="Times New Roman" pitchFamily="18" charset="0"/>
              </a:rPr>
              <a:t>ORTHOGRAPHIC PROJECTIONS</a:t>
            </a:r>
          </a:p>
        </p:txBody>
      </p:sp>
      <p:grpSp>
        <p:nvGrpSpPr>
          <p:cNvPr id="12" name="Group 80"/>
          <p:cNvGrpSpPr>
            <a:grpSpLocks/>
          </p:cNvGrpSpPr>
          <p:nvPr/>
        </p:nvGrpSpPr>
        <p:grpSpPr bwMode="auto">
          <a:xfrm>
            <a:off x="5572125" y="3276600"/>
            <a:ext cx="1819275" cy="914400"/>
            <a:chOff x="3510" y="2064"/>
            <a:chExt cx="1146" cy="576"/>
          </a:xfrm>
        </p:grpSpPr>
        <p:sp>
          <p:nvSpPr>
            <p:cNvPr id="13383" name="Line 81"/>
            <p:cNvSpPr>
              <a:spLocks noChangeShapeType="1"/>
            </p:cNvSpPr>
            <p:nvPr/>
          </p:nvSpPr>
          <p:spPr bwMode="auto">
            <a:xfrm>
              <a:off x="3510" y="2256"/>
              <a:ext cx="0" cy="28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4" name="Line 82"/>
            <p:cNvSpPr>
              <a:spLocks noChangeShapeType="1"/>
            </p:cNvSpPr>
            <p:nvPr/>
          </p:nvSpPr>
          <p:spPr bwMode="auto">
            <a:xfrm>
              <a:off x="4656" y="2160"/>
              <a:ext cx="0" cy="48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5" name="Line 83"/>
            <p:cNvSpPr>
              <a:spLocks noChangeShapeType="1"/>
            </p:cNvSpPr>
            <p:nvPr/>
          </p:nvSpPr>
          <p:spPr bwMode="auto">
            <a:xfrm>
              <a:off x="4272" y="2064"/>
              <a:ext cx="0" cy="48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84"/>
          <p:cNvGrpSpPr>
            <a:grpSpLocks/>
          </p:cNvGrpSpPr>
          <p:nvPr/>
        </p:nvGrpSpPr>
        <p:grpSpPr bwMode="auto">
          <a:xfrm>
            <a:off x="6629400" y="2971800"/>
            <a:ext cx="1143000" cy="381000"/>
            <a:chOff x="4176" y="1872"/>
            <a:chExt cx="720" cy="240"/>
          </a:xfrm>
        </p:grpSpPr>
        <p:sp>
          <p:nvSpPr>
            <p:cNvPr id="13381" name="Line 85"/>
            <p:cNvSpPr>
              <a:spLocks noChangeShapeType="1"/>
            </p:cNvSpPr>
            <p:nvPr/>
          </p:nvSpPr>
          <p:spPr bwMode="auto">
            <a:xfrm>
              <a:off x="4176" y="1872"/>
              <a:ext cx="720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2" name="Line 86"/>
            <p:cNvSpPr>
              <a:spLocks noChangeShapeType="1"/>
            </p:cNvSpPr>
            <p:nvPr/>
          </p:nvSpPr>
          <p:spPr bwMode="auto">
            <a:xfrm>
              <a:off x="4320" y="2112"/>
              <a:ext cx="52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87"/>
          <p:cNvGrpSpPr>
            <a:grpSpLocks/>
          </p:cNvGrpSpPr>
          <p:nvPr/>
        </p:nvGrpSpPr>
        <p:grpSpPr bwMode="auto">
          <a:xfrm>
            <a:off x="5562600" y="2971800"/>
            <a:ext cx="1828800" cy="762000"/>
            <a:chOff x="3504" y="1872"/>
            <a:chExt cx="1152" cy="480"/>
          </a:xfrm>
        </p:grpSpPr>
        <p:grpSp>
          <p:nvGrpSpPr>
            <p:cNvPr id="15" name="Group 88"/>
            <p:cNvGrpSpPr>
              <a:grpSpLocks/>
            </p:cNvGrpSpPr>
            <p:nvPr/>
          </p:nvGrpSpPr>
          <p:grpSpPr bwMode="auto">
            <a:xfrm>
              <a:off x="3514" y="1872"/>
              <a:ext cx="1142" cy="480"/>
              <a:chOff x="3514" y="1872"/>
              <a:chExt cx="1152" cy="480"/>
            </a:xfrm>
          </p:grpSpPr>
          <p:sp>
            <p:nvSpPr>
              <p:cNvPr id="13375" name="Line 89"/>
              <p:cNvSpPr>
                <a:spLocks noChangeShapeType="1"/>
              </p:cNvSpPr>
              <p:nvPr/>
            </p:nvSpPr>
            <p:spPr bwMode="auto">
              <a:xfrm>
                <a:off x="3514" y="1872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" name="Line 90"/>
              <p:cNvSpPr>
                <a:spLocks noChangeShapeType="1"/>
              </p:cNvSpPr>
              <p:nvPr/>
            </p:nvSpPr>
            <p:spPr bwMode="auto">
              <a:xfrm>
                <a:off x="3514" y="1872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" name="Line 91"/>
              <p:cNvSpPr>
                <a:spLocks noChangeShapeType="1"/>
              </p:cNvSpPr>
              <p:nvPr/>
            </p:nvSpPr>
            <p:spPr bwMode="auto">
              <a:xfrm>
                <a:off x="4282" y="1872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" name="Line 92"/>
              <p:cNvSpPr>
                <a:spLocks noChangeShapeType="1"/>
              </p:cNvSpPr>
              <p:nvPr/>
            </p:nvSpPr>
            <p:spPr bwMode="auto">
              <a:xfrm>
                <a:off x="3514" y="2112"/>
                <a:ext cx="115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" name="Line 93"/>
              <p:cNvSpPr>
                <a:spLocks noChangeShapeType="1"/>
              </p:cNvSpPr>
              <p:nvPr/>
            </p:nvSpPr>
            <p:spPr bwMode="auto">
              <a:xfrm>
                <a:off x="4666" y="2112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0" name="Line 94"/>
              <p:cNvSpPr>
                <a:spLocks noChangeShapeType="1"/>
              </p:cNvSpPr>
              <p:nvPr/>
            </p:nvSpPr>
            <p:spPr bwMode="auto">
              <a:xfrm>
                <a:off x="3514" y="2208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74" name="Line 95"/>
            <p:cNvSpPr>
              <a:spLocks noChangeShapeType="1"/>
            </p:cNvSpPr>
            <p:nvPr/>
          </p:nvSpPr>
          <p:spPr bwMode="auto">
            <a:xfrm>
              <a:off x="3504" y="2352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57856" name="Object 96"/>
          <p:cNvGraphicFramePr>
            <a:graphicFrameLocks noChangeAspect="1"/>
          </p:cNvGraphicFramePr>
          <p:nvPr/>
        </p:nvGraphicFramePr>
        <p:xfrm>
          <a:off x="5562600" y="2911475"/>
          <a:ext cx="19050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Image" r:id="rId7" imgW="2476190" imgH="1117460" progId="Photoshop.Image.6">
                  <p:embed/>
                </p:oleObj>
              </mc:Choice>
              <mc:Fallback>
                <p:oleObj name="Image" r:id="rId7" imgW="2476190" imgH="1117460" progId="Photoshop.Image.6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911475"/>
                        <a:ext cx="19050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57" name="Object 97"/>
          <p:cNvGraphicFramePr>
            <a:graphicFrameLocks noChangeAspect="1"/>
          </p:cNvGraphicFramePr>
          <p:nvPr/>
        </p:nvGraphicFramePr>
        <p:xfrm>
          <a:off x="7632700" y="2951163"/>
          <a:ext cx="1206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Image" r:id="rId9" imgW="1536508" imgH="1066291" progId="Photoshop.Image.6">
                  <p:embed/>
                </p:oleObj>
              </mc:Choice>
              <mc:Fallback>
                <p:oleObj name="Image" r:id="rId9" imgW="1536508" imgH="1066291" progId="Photoshop.Image.6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700" y="2951163"/>
                        <a:ext cx="1206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58" name="Object 98"/>
          <p:cNvGraphicFramePr>
            <a:graphicFrameLocks noChangeAspect="1"/>
          </p:cNvGraphicFramePr>
          <p:nvPr/>
        </p:nvGraphicFramePr>
        <p:xfrm>
          <a:off x="5549900" y="3976688"/>
          <a:ext cx="190500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Image" r:id="rId11" imgW="2514286" imgH="1282540" progId="Photoshop.Image.6">
                  <p:embed/>
                </p:oleObj>
              </mc:Choice>
              <mc:Fallback>
                <p:oleObj name="Image" r:id="rId11" imgW="2514286" imgH="1282540" progId="Photoshop.Image.6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900" y="3976688"/>
                        <a:ext cx="1905000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99"/>
          <p:cNvGrpSpPr>
            <a:grpSpLocks/>
          </p:cNvGrpSpPr>
          <p:nvPr/>
        </p:nvGrpSpPr>
        <p:grpSpPr bwMode="auto">
          <a:xfrm>
            <a:off x="1712913" y="2647950"/>
            <a:ext cx="2327275" cy="2995613"/>
            <a:chOff x="1079" y="1908"/>
            <a:chExt cx="1466" cy="1887"/>
          </a:xfrm>
        </p:grpSpPr>
        <p:sp>
          <p:nvSpPr>
            <p:cNvPr id="13361" name="Line 100"/>
            <p:cNvSpPr>
              <a:spLocks noChangeShapeType="1"/>
            </p:cNvSpPr>
            <p:nvPr/>
          </p:nvSpPr>
          <p:spPr bwMode="auto">
            <a:xfrm>
              <a:off x="2545" y="1908"/>
              <a:ext cx="0" cy="128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101"/>
            <p:cNvGrpSpPr>
              <a:grpSpLocks/>
            </p:cNvGrpSpPr>
            <p:nvPr/>
          </p:nvGrpSpPr>
          <p:grpSpPr bwMode="auto">
            <a:xfrm>
              <a:off x="1079" y="2034"/>
              <a:ext cx="1466" cy="1761"/>
              <a:chOff x="1079" y="2034"/>
              <a:chExt cx="1466" cy="1761"/>
            </a:xfrm>
          </p:grpSpPr>
          <p:sp>
            <p:nvSpPr>
              <p:cNvPr id="13363" name="Line 102"/>
              <p:cNvSpPr>
                <a:spLocks noChangeShapeType="1"/>
              </p:cNvSpPr>
              <p:nvPr/>
            </p:nvSpPr>
            <p:spPr bwMode="auto">
              <a:xfrm>
                <a:off x="1079" y="2230"/>
                <a:ext cx="0" cy="1174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" name="Line 103"/>
              <p:cNvSpPr>
                <a:spLocks noChangeShapeType="1"/>
              </p:cNvSpPr>
              <p:nvPr/>
            </p:nvSpPr>
            <p:spPr bwMode="auto">
              <a:xfrm>
                <a:off x="1399" y="2034"/>
                <a:ext cx="0" cy="1565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" name="Line 104"/>
              <p:cNvSpPr>
                <a:spLocks noChangeShapeType="1"/>
              </p:cNvSpPr>
              <p:nvPr/>
            </p:nvSpPr>
            <p:spPr bwMode="auto">
              <a:xfrm>
                <a:off x="1705" y="2397"/>
                <a:ext cx="0" cy="139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" name="Line 105"/>
              <p:cNvSpPr>
                <a:spLocks noChangeShapeType="1"/>
              </p:cNvSpPr>
              <p:nvPr/>
            </p:nvSpPr>
            <p:spPr bwMode="auto">
              <a:xfrm>
                <a:off x="2385" y="2139"/>
                <a:ext cx="0" cy="1286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" name="Line 106"/>
              <p:cNvSpPr>
                <a:spLocks noChangeShapeType="1"/>
              </p:cNvSpPr>
              <p:nvPr/>
            </p:nvSpPr>
            <p:spPr bwMode="auto">
              <a:xfrm>
                <a:off x="2118" y="2320"/>
                <a:ext cx="0" cy="504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" name="Line 107"/>
              <p:cNvSpPr>
                <a:spLocks noChangeShapeType="1"/>
              </p:cNvSpPr>
              <p:nvPr/>
            </p:nvSpPr>
            <p:spPr bwMode="auto">
              <a:xfrm>
                <a:off x="1079" y="2789"/>
                <a:ext cx="0" cy="1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" name="Line 108"/>
              <p:cNvSpPr>
                <a:spLocks noChangeShapeType="1"/>
              </p:cNvSpPr>
              <p:nvPr/>
            </p:nvSpPr>
            <p:spPr bwMode="auto">
              <a:xfrm>
                <a:off x="1705" y="2621"/>
                <a:ext cx="0" cy="1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" name="Line 109"/>
              <p:cNvSpPr>
                <a:spLocks noChangeShapeType="1"/>
              </p:cNvSpPr>
              <p:nvPr/>
            </p:nvSpPr>
            <p:spPr bwMode="auto">
              <a:xfrm>
                <a:off x="2545" y="2677"/>
                <a:ext cx="0" cy="1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" name="Line 110"/>
              <p:cNvSpPr>
                <a:spLocks noChangeShapeType="1"/>
              </p:cNvSpPr>
              <p:nvPr/>
            </p:nvSpPr>
            <p:spPr bwMode="auto">
              <a:xfrm>
                <a:off x="1399" y="2942"/>
                <a:ext cx="0" cy="1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" name="Line 111"/>
              <p:cNvSpPr>
                <a:spLocks noChangeShapeType="1"/>
              </p:cNvSpPr>
              <p:nvPr/>
            </p:nvSpPr>
            <p:spPr bwMode="auto">
              <a:xfrm>
                <a:off x="2118" y="2509"/>
                <a:ext cx="0" cy="1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" name="Group 112"/>
          <p:cNvGrpSpPr>
            <a:grpSpLocks/>
          </p:cNvGrpSpPr>
          <p:nvPr/>
        </p:nvGrpSpPr>
        <p:grpSpPr bwMode="auto">
          <a:xfrm>
            <a:off x="412750" y="850900"/>
            <a:ext cx="3194050" cy="2593975"/>
            <a:chOff x="260" y="776"/>
            <a:chExt cx="2012" cy="1634"/>
          </a:xfrm>
        </p:grpSpPr>
        <p:sp>
          <p:nvSpPr>
            <p:cNvPr id="13351" name="Line 113"/>
            <p:cNvSpPr>
              <a:spLocks noChangeShapeType="1"/>
            </p:cNvSpPr>
            <p:nvPr/>
          </p:nvSpPr>
          <p:spPr bwMode="auto">
            <a:xfrm flipH="1" flipV="1">
              <a:off x="906" y="776"/>
              <a:ext cx="1033" cy="67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114"/>
            <p:cNvGrpSpPr>
              <a:grpSpLocks/>
            </p:cNvGrpSpPr>
            <p:nvPr/>
          </p:nvGrpSpPr>
          <p:grpSpPr bwMode="auto">
            <a:xfrm>
              <a:off x="260" y="825"/>
              <a:ext cx="2012" cy="1585"/>
              <a:chOff x="260" y="825"/>
              <a:chExt cx="2012" cy="1585"/>
            </a:xfrm>
          </p:grpSpPr>
          <p:sp>
            <p:nvSpPr>
              <p:cNvPr id="13353" name="Line 115"/>
              <p:cNvSpPr>
                <a:spLocks noChangeShapeType="1"/>
              </p:cNvSpPr>
              <p:nvPr/>
            </p:nvSpPr>
            <p:spPr bwMode="auto">
              <a:xfrm flipH="1" flipV="1">
                <a:off x="746" y="2043"/>
                <a:ext cx="107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" name="Line 116"/>
              <p:cNvSpPr>
                <a:spLocks noChangeShapeType="1"/>
              </p:cNvSpPr>
              <p:nvPr/>
            </p:nvSpPr>
            <p:spPr bwMode="auto">
              <a:xfrm flipH="1" flipV="1">
                <a:off x="773" y="1468"/>
                <a:ext cx="133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" name="Line 117"/>
              <p:cNvSpPr>
                <a:spLocks noChangeShapeType="1"/>
              </p:cNvSpPr>
              <p:nvPr/>
            </p:nvSpPr>
            <p:spPr bwMode="auto">
              <a:xfrm flipH="1" flipV="1">
                <a:off x="1599" y="1056"/>
                <a:ext cx="160" cy="1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" name="Group 118"/>
              <p:cNvGrpSpPr>
                <a:grpSpLocks/>
              </p:cNvGrpSpPr>
              <p:nvPr/>
            </p:nvGrpSpPr>
            <p:grpSpPr bwMode="auto">
              <a:xfrm>
                <a:off x="260" y="825"/>
                <a:ext cx="2012" cy="1585"/>
                <a:chOff x="260" y="825"/>
                <a:chExt cx="2012" cy="1585"/>
              </a:xfrm>
            </p:grpSpPr>
            <p:sp>
              <p:nvSpPr>
                <p:cNvPr id="13357" name="Line 119"/>
                <p:cNvSpPr>
                  <a:spLocks noChangeShapeType="1"/>
                </p:cNvSpPr>
                <p:nvPr/>
              </p:nvSpPr>
              <p:spPr bwMode="auto">
                <a:xfrm flipH="1" flipV="1">
                  <a:off x="1239" y="825"/>
                  <a:ext cx="1033" cy="677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8" name="Line 120"/>
                <p:cNvSpPr>
                  <a:spLocks noChangeShapeType="1"/>
                </p:cNvSpPr>
                <p:nvPr/>
              </p:nvSpPr>
              <p:spPr bwMode="auto">
                <a:xfrm flipH="1" flipV="1">
                  <a:off x="260" y="1733"/>
                  <a:ext cx="1033" cy="677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59" name="Line 121"/>
                <p:cNvSpPr>
                  <a:spLocks noChangeShapeType="1"/>
                </p:cNvSpPr>
                <p:nvPr/>
              </p:nvSpPr>
              <p:spPr bwMode="auto">
                <a:xfrm flipH="1" flipV="1">
                  <a:off x="1366" y="1076"/>
                  <a:ext cx="160" cy="1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60" name="Line 122"/>
                <p:cNvSpPr>
                  <a:spLocks noChangeShapeType="1"/>
                </p:cNvSpPr>
                <p:nvPr/>
              </p:nvSpPr>
              <p:spPr bwMode="auto">
                <a:xfrm flipH="1" flipV="1">
                  <a:off x="267" y="1141"/>
                  <a:ext cx="1032" cy="6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3342" name="Text Box 123"/>
          <p:cNvSpPr txBox="1">
            <a:spLocks noChangeArrowheads="1"/>
          </p:cNvSpPr>
          <p:nvPr/>
        </p:nvSpPr>
        <p:spPr bwMode="auto">
          <a:xfrm>
            <a:off x="381000" y="575310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b="0" u="sng">
                <a:latin typeface="Arial Black" pitchFamily="34" charset="0"/>
              </a:rPr>
              <a:t>PICTORIAL PRESENTATION IS GIVEN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DRAW THREE VIEWS OF THIS OBJECT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BY FIRST ANGLE PROJECTION METHOD</a:t>
            </a:r>
          </a:p>
        </p:txBody>
      </p:sp>
      <p:sp>
        <p:nvSpPr>
          <p:cNvPr id="13343" name="Oval 124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2</a:t>
            </a:r>
          </a:p>
        </p:txBody>
      </p:sp>
      <p:grpSp>
        <p:nvGrpSpPr>
          <p:cNvPr id="21" name="Group 132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3345" name="AutoShape 133">
              <a:hlinkClick r:id="rId13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6" name="AutoShape 134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7" name="AutoShape 135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8" name="AutoShape 136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9" name="AutoShape 137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0" name="AutoShape 138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7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7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57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57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57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57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57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7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57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5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5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57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57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57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57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5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5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57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5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57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57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5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5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57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57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6" grpId="0" animBg="1"/>
      <p:bldP spid="757787" grpId="0" animBg="1"/>
      <p:bldP spid="757834" grpId="0" autoUpdateAnimBg="0"/>
      <p:bldP spid="757835" grpId="0" autoUpdateAnimBg="0"/>
      <p:bldP spid="757836" grpId="0" autoUpdateAnimBg="0"/>
      <p:bldP spid="757837" grpId="0" animBg="1"/>
      <p:bldP spid="757838" grpId="0" animBg="1"/>
      <p:bldP spid="75783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8786" name="Object 2"/>
          <p:cNvGraphicFramePr>
            <a:graphicFrameLocks noChangeAspect="1"/>
          </p:cNvGraphicFramePr>
          <p:nvPr/>
        </p:nvGraphicFramePr>
        <p:xfrm>
          <a:off x="1531938" y="1114425"/>
          <a:ext cx="2640012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Image" r:id="rId3" imgW="3517460" imgH="3593651" progId="Photoshop.Image.6">
                  <p:embed/>
                </p:oleObj>
              </mc:Choice>
              <mc:Fallback>
                <p:oleObj name="Image" r:id="rId3" imgW="3517460" imgH="3593651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114425"/>
                        <a:ext cx="2640012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787" name="Object 3"/>
          <p:cNvGraphicFramePr>
            <a:graphicFrameLocks noChangeAspect="1"/>
          </p:cNvGraphicFramePr>
          <p:nvPr/>
        </p:nvGraphicFramePr>
        <p:xfrm>
          <a:off x="4057650" y="276225"/>
          <a:ext cx="1468438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Image" r:id="rId5" imgW="1942857" imgH="2920635" progId="Photoshop.Image.6">
                  <p:embed/>
                </p:oleObj>
              </mc:Choice>
              <mc:Fallback>
                <p:oleObj name="Image" r:id="rId5" imgW="1942857" imgH="2920635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276225"/>
                        <a:ext cx="1468438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788" name="Object 4"/>
          <p:cNvGraphicFramePr>
            <a:graphicFrameLocks noChangeAspect="1"/>
          </p:cNvGraphicFramePr>
          <p:nvPr/>
        </p:nvGraphicFramePr>
        <p:xfrm>
          <a:off x="1343025" y="3957638"/>
          <a:ext cx="2895600" cy="153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Image" r:id="rId7" imgW="3784127" imgH="2006349" progId="Photoshop.Image.6">
                  <p:embed/>
                </p:oleObj>
              </mc:Choice>
              <mc:Fallback>
                <p:oleObj name="Image" r:id="rId7" imgW="3784127" imgH="2006349" progId="Photoshop.Image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3957638"/>
                        <a:ext cx="2895600" cy="153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789" name="Object 5"/>
          <p:cNvGraphicFramePr>
            <a:graphicFrameLocks noChangeAspect="1"/>
          </p:cNvGraphicFramePr>
          <p:nvPr/>
        </p:nvGraphicFramePr>
        <p:xfrm>
          <a:off x="371475" y="371475"/>
          <a:ext cx="993775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Image" r:id="rId9" imgW="1332863" imgH="2692063" progId="Photoshop.Image.6">
                  <p:embed/>
                </p:oleObj>
              </mc:Choice>
              <mc:Fallback>
                <p:oleObj name="Image" r:id="rId9" imgW="1332863" imgH="2692063" progId="Photoshop.Image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371475"/>
                        <a:ext cx="993775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790" name="AutoShape 6"/>
          <p:cNvSpPr>
            <a:spLocks noChangeArrowheads="1"/>
          </p:cNvSpPr>
          <p:nvPr/>
        </p:nvSpPr>
        <p:spPr bwMode="auto">
          <a:xfrm rot="2041927">
            <a:off x="4124325" y="34290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791" name="AutoShape 7"/>
          <p:cNvSpPr>
            <a:spLocks noChangeArrowheads="1"/>
          </p:cNvSpPr>
          <p:nvPr/>
        </p:nvSpPr>
        <p:spPr bwMode="auto">
          <a:xfrm rot="-5432475">
            <a:off x="2705100" y="493713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792" name="AutoShape 8"/>
          <p:cNvSpPr>
            <a:spLocks noChangeArrowheads="1"/>
          </p:cNvSpPr>
          <p:nvPr/>
        </p:nvSpPr>
        <p:spPr bwMode="auto">
          <a:xfrm rot="8594783">
            <a:off x="762000" y="35052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793" name="Text Box 9"/>
          <p:cNvSpPr txBox="1">
            <a:spLocks noChangeArrowheads="1"/>
          </p:cNvSpPr>
          <p:nvPr/>
        </p:nvSpPr>
        <p:spPr bwMode="auto">
          <a:xfrm rot="2136515">
            <a:off x="4311650" y="3394075"/>
            <a:ext cx="717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Times New Roman" pitchFamily="18" charset="0"/>
              </a:rPr>
              <a:t>FOR F.V.</a:t>
            </a:r>
          </a:p>
        </p:txBody>
      </p:sp>
      <p:sp>
        <p:nvSpPr>
          <p:cNvPr id="758794" name="Text Box 10"/>
          <p:cNvSpPr txBox="1">
            <a:spLocks noChangeArrowheads="1"/>
          </p:cNvSpPr>
          <p:nvPr/>
        </p:nvSpPr>
        <p:spPr bwMode="auto">
          <a:xfrm rot="-2169755">
            <a:off x="561975" y="3457575"/>
            <a:ext cx="709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Times New Roman" pitchFamily="18" charset="0"/>
              </a:rPr>
              <a:t>FOR S.V.</a:t>
            </a:r>
          </a:p>
        </p:txBody>
      </p:sp>
      <p:sp>
        <p:nvSpPr>
          <p:cNvPr id="758795" name="Text Box 11"/>
          <p:cNvSpPr txBox="1">
            <a:spLocks noChangeArrowheads="1"/>
          </p:cNvSpPr>
          <p:nvPr/>
        </p:nvSpPr>
        <p:spPr bwMode="auto">
          <a:xfrm>
            <a:off x="2628900" y="171450"/>
            <a:ext cx="723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Times New Roman" pitchFamily="18" charset="0"/>
              </a:rPr>
              <a:t>FOR T.V.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438400" y="266700"/>
            <a:ext cx="3048000" cy="3016250"/>
            <a:chOff x="1536" y="168"/>
            <a:chExt cx="1920" cy="1900"/>
          </a:xfrm>
        </p:grpSpPr>
        <p:sp>
          <p:nvSpPr>
            <p:cNvPr id="14427" name="Line 13"/>
            <p:cNvSpPr>
              <a:spLocks noChangeShapeType="1"/>
            </p:cNvSpPr>
            <p:nvPr/>
          </p:nvSpPr>
          <p:spPr bwMode="auto">
            <a:xfrm flipV="1">
              <a:off x="2448" y="668"/>
              <a:ext cx="1008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8" name="Line 14"/>
            <p:cNvSpPr>
              <a:spLocks noChangeShapeType="1"/>
            </p:cNvSpPr>
            <p:nvPr/>
          </p:nvSpPr>
          <p:spPr bwMode="auto">
            <a:xfrm flipV="1">
              <a:off x="1536" y="168"/>
              <a:ext cx="1056" cy="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9" name="Line 15"/>
            <p:cNvSpPr>
              <a:spLocks noChangeShapeType="1"/>
            </p:cNvSpPr>
            <p:nvPr/>
          </p:nvSpPr>
          <p:spPr bwMode="auto">
            <a:xfrm flipV="1">
              <a:off x="2184" y="1210"/>
              <a:ext cx="1224" cy="7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0" name="Line 16"/>
            <p:cNvSpPr>
              <a:spLocks noChangeShapeType="1"/>
            </p:cNvSpPr>
            <p:nvPr/>
          </p:nvSpPr>
          <p:spPr bwMode="auto">
            <a:xfrm flipV="1">
              <a:off x="2304" y="1008"/>
              <a:ext cx="288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1" name="Line 17"/>
            <p:cNvSpPr>
              <a:spLocks noChangeShapeType="1"/>
            </p:cNvSpPr>
            <p:nvPr/>
          </p:nvSpPr>
          <p:spPr bwMode="auto">
            <a:xfrm flipV="1">
              <a:off x="2392" y="1452"/>
              <a:ext cx="1056" cy="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2" name="Line 18"/>
            <p:cNvSpPr>
              <a:spLocks noChangeShapeType="1"/>
            </p:cNvSpPr>
            <p:nvPr/>
          </p:nvSpPr>
          <p:spPr bwMode="auto">
            <a:xfrm flipV="1">
              <a:off x="2112" y="540"/>
              <a:ext cx="115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3" name="Line 19"/>
            <p:cNvSpPr>
              <a:spLocks noChangeShapeType="1"/>
            </p:cNvSpPr>
            <p:nvPr/>
          </p:nvSpPr>
          <p:spPr bwMode="auto">
            <a:xfrm flipV="1">
              <a:off x="1680" y="328"/>
              <a:ext cx="1104" cy="6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4" name="Line 20"/>
            <p:cNvSpPr>
              <a:spLocks noChangeShapeType="1"/>
            </p:cNvSpPr>
            <p:nvPr/>
          </p:nvSpPr>
          <p:spPr bwMode="auto">
            <a:xfrm flipV="1">
              <a:off x="2016" y="36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5" name="Line 21"/>
            <p:cNvSpPr>
              <a:spLocks noChangeShapeType="1"/>
            </p:cNvSpPr>
            <p:nvPr/>
          </p:nvSpPr>
          <p:spPr bwMode="auto">
            <a:xfrm flipV="1">
              <a:off x="2736" y="944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6" name="Line 22"/>
            <p:cNvSpPr>
              <a:spLocks noChangeShapeType="1"/>
            </p:cNvSpPr>
            <p:nvPr/>
          </p:nvSpPr>
          <p:spPr bwMode="auto">
            <a:xfrm flipV="1">
              <a:off x="2928" y="1344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7" name="Line 23"/>
            <p:cNvSpPr>
              <a:spLocks noChangeShapeType="1"/>
            </p:cNvSpPr>
            <p:nvPr/>
          </p:nvSpPr>
          <p:spPr bwMode="auto">
            <a:xfrm flipV="1">
              <a:off x="2960" y="1592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8" name="Line 24"/>
            <p:cNvSpPr>
              <a:spLocks noChangeShapeType="1"/>
            </p:cNvSpPr>
            <p:nvPr/>
          </p:nvSpPr>
          <p:spPr bwMode="auto">
            <a:xfrm flipV="1">
              <a:off x="2280" y="48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9" name="Line 25"/>
            <p:cNvSpPr>
              <a:spLocks noChangeShapeType="1"/>
            </p:cNvSpPr>
            <p:nvPr/>
          </p:nvSpPr>
          <p:spPr bwMode="auto">
            <a:xfrm flipV="1">
              <a:off x="2792" y="672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228600" y="457200"/>
            <a:ext cx="2971800" cy="2536825"/>
            <a:chOff x="144" y="288"/>
            <a:chExt cx="1872" cy="1598"/>
          </a:xfrm>
        </p:grpSpPr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144" y="288"/>
              <a:ext cx="1872" cy="1598"/>
              <a:chOff x="960" y="615"/>
              <a:chExt cx="1872" cy="1598"/>
            </a:xfrm>
          </p:grpSpPr>
          <p:sp>
            <p:nvSpPr>
              <p:cNvPr id="14422" name="Line 28"/>
              <p:cNvSpPr>
                <a:spLocks noChangeShapeType="1"/>
              </p:cNvSpPr>
              <p:nvPr/>
            </p:nvSpPr>
            <p:spPr bwMode="auto">
              <a:xfrm flipH="1" flipV="1">
                <a:off x="1488" y="615"/>
                <a:ext cx="1344" cy="72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3" name="Line 29"/>
              <p:cNvSpPr>
                <a:spLocks noChangeShapeType="1"/>
              </p:cNvSpPr>
              <p:nvPr/>
            </p:nvSpPr>
            <p:spPr bwMode="auto">
              <a:xfrm flipH="1" flipV="1">
                <a:off x="1008" y="1724"/>
                <a:ext cx="912" cy="489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4" name="Line 30"/>
              <p:cNvSpPr>
                <a:spLocks noChangeShapeType="1"/>
              </p:cNvSpPr>
              <p:nvPr/>
            </p:nvSpPr>
            <p:spPr bwMode="auto">
              <a:xfrm flipH="1" flipV="1">
                <a:off x="1140" y="799"/>
                <a:ext cx="1152" cy="617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5" name="Line 31"/>
              <p:cNvSpPr>
                <a:spLocks noChangeShapeType="1"/>
              </p:cNvSpPr>
              <p:nvPr/>
            </p:nvSpPr>
            <p:spPr bwMode="auto">
              <a:xfrm flipH="1" flipV="1">
                <a:off x="1200" y="1323"/>
                <a:ext cx="1008" cy="54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6" name="Line 32"/>
              <p:cNvSpPr>
                <a:spLocks noChangeShapeType="1"/>
              </p:cNvSpPr>
              <p:nvPr/>
            </p:nvSpPr>
            <p:spPr bwMode="auto">
              <a:xfrm flipH="1" flipV="1">
                <a:off x="960" y="1466"/>
                <a:ext cx="1296" cy="694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18" name="Line 33"/>
            <p:cNvSpPr>
              <a:spLocks noChangeShapeType="1"/>
            </p:cNvSpPr>
            <p:nvPr/>
          </p:nvSpPr>
          <p:spPr bwMode="auto">
            <a:xfrm flipH="1" flipV="1">
              <a:off x="1112" y="52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Line 34"/>
            <p:cNvSpPr>
              <a:spLocks noChangeShapeType="1"/>
            </p:cNvSpPr>
            <p:nvPr/>
          </p:nvSpPr>
          <p:spPr bwMode="auto">
            <a:xfrm flipH="1" flipV="1">
              <a:off x="672" y="140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0" name="Line 35"/>
            <p:cNvSpPr>
              <a:spLocks noChangeShapeType="1"/>
            </p:cNvSpPr>
            <p:nvPr/>
          </p:nvSpPr>
          <p:spPr bwMode="auto">
            <a:xfrm flipH="1" flipV="1">
              <a:off x="680" y="1656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Line 36"/>
            <p:cNvSpPr>
              <a:spLocks noChangeShapeType="1"/>
            </p:cNvSpPr>
            <p:nvPr/>
          </p:nvSpPr>
          <p:spPr bwMode="auto">
            <a:xfrm flipH="1" flipV="1">
              <a:off x="864" y="744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1671638" y="1981200"/>
            <a:ext cx="2290762" cy="3352800"/>
            <a:chOff x="1053" y="1248"/>
            <a:chExt cx="1443" cy="2112"/>
          </a:xfrm>
        </p:grpSpPr>
        <p:sp>
          <p:nvSpPr>
            <p:cNvPr id="14406" name="Line 38"/>
            <p:cNvSpPr>
              <a:spLocks noChangeShapeType="1"/>
            </p:cNvSpPr>
            <p:nvPr/>
          </p:nvSpPr>
          <p:spPr bwMode="auto">
            <a:xfrm>
              <a:off x="2493" y="1248"/>
              <a:ext cx="0" cy="182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Line 39"/>
            <p:cNvSpPr>
              <a:spLocks noChangeShapeType="1"/>
            </p:cNvSpPr>
            <p:nvPr/>
          </p:nvSpPr>
          <p:spPr bwMode="auto">
            <a:xfrm>
              <a:off x="1053" y="1566"/>
              <a:ext cx="0" cy="134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Line 40"/>
            <p:cNvSpPr>
              <a:spLocks noChangeShapeType="1"/>
            </p:cNvSpPr>
            <p:nvPr/>
          </p:nvSpPr>
          <p:spPr bwMode="auto">
            <a:xfrm>
              <a:off x="1327" y="1824"/>
              <a:ext cx="0" cy="124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Line 41"/>
            <p:cNvSpPr>
              <a:spLocks noChangeShapeType="1"/>
            </p:cNvSpPr>
            <p:nvPr/>
          </p:nvSpPr>
          <p:spPr bwMode="auto">
            <a:xfrm>
              <a:off x="1953" y="2112"/>
              <a:ext cx="0" cy="124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Line 42"/>
            <p:cNvSpPr>
              <a:spLocks noChangeShapeType="1"/>
            </p:cNvSpPr>
            <p:nvPr/>
          </p:nvSpPr>
          <p:spPr bwMode="auto">
            <a:xfrm>
              <a:off x="1632" y="1824"/>
              <a:ext cx="0" cy="139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Line 43"/>
            <p:cNvSpPr>
              <a:spLocks noChangeShapeType="1"/>
            </p:cNvSpPr>
            <p:nvPr/>
          </p:nvSpPr>
          <p:spPr bwMode="auto">
            <a:xfrm flipV="1">
              <a:off x="1563" y="1776"/>
              <a:ext cx="0" cy="81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Line 44"/>
            <p:cNvSpPr>
              <a:spLocks noChangeShapeType="1"/>
            </p:cNvSpPr>
            <p:nvPr/>
          </p:nvSpPr>
          <p:spPr bwMode="auto">
            <a:xfrm>
              <a:off x="1056" y="192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Line 45"/>
            <p:cNvSpPr>
              <a:spLocks noChangeShapeType="1"/>
            </p:cNvSpPr>
            <p:nvPr/>
          </p:nvSpPr>
          <p:spPr bwMode="auto">
            <a:xfrm>
              <a:off x="1328" y="211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4" name="Line 46"/>
            <p:cNvSpPr>
              <a:spLocks noChangeShapeType="1"/>
            </p:cNvSpPr>
            <p:nvPr/>
          </p:nvSpPr>
          <p:spPr bwMode="auto">
            <a:xfrm>
              <a:off x="1632" y="220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5" name="Line 47"/>
            <p:cNvSpPr>
              <a:spLocks noChangeShapeType="1"/>
            </p:cNvSpPr>
            <p:nvPr/>
          </p:nvSpPr>
          <p:spPr bwMode="auto">
            <a:xfrm>
              <a:off x="1952" y="24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6" name="Line 48"/>
            <p:cNvSpPr>
              <a:spLocks noChangeShapeType="1"/>
            </p:cNvSpPr>
            <p:nvPr/>
          </p:nvSpPr>
          <p:spPr bwMode="auto">
            <a:xfrm>
              <a:off x="2496" y="22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58833" name="Object 49"/>
          <p:cNvGraphicFramePr>
            <a:graphicFrameLocks noChangeAspect="1"/>
          </p:cNvGraphicFramePr>
          <p:nvPr/>
        </p:nvGraphicFramePr>
        <p:xfrm>
          <a:off x="2057400" y="5029200"/>
          <a:ext cx="4302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CorelDRAW" r:id="rId11" imgW="429480" imgH="311040" progId="CorelDRAW.Graphic.11">
                  <p:embed/>
                </p:oleObj>
              </mc:Choice>
              <mc:Fallback>
                <p:oleObj name="CorelDRAW" r:id="rId11" imgW="429480" imgH="311040" progId="CorelDRAW.Graphic.11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029200"/>
                        <a:ext cx="4302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834" name="WordArt 50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323850" cy="45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F.V.</a:t>
            </a:r>
          </a:p>
        </p:txBody>
      </p:sp>
      <p:sp>
        <p:nvSpPr>
          <p:cNvPr id="758835" name="WordArt 51"/>
          <p:cNvSpPr>
            <a:spLocks noChangeArrowheads="1" noChangeShapeType="1" noTextEdit="1"/>
          </p:cNvSpPr>
          <p:nvPr/>
        </p:nvSpPr>
        <p:spPr bwMode="auto">
          <a:xfrm>
            <a:off x="4724400" y="261938"/>
            <a:ext cx="349250" cy="500062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/>
                <a:cs typeface="Arial"/>
              </a:rPr>
              <a:t>S.V.</a:t>
            </a:r>
          </a:p>
        </p:txBody>
      </p:sp>
      <p:sp>
        <p:nvSpPr>
          <p:cNvPr id="758836" name="Text Box 52"/>
          <p:cNvSpPr txBox="1">
            <a:spLocks noChangeArrowheads="1"/>
          </p:cNvSpPr>
          <p:nvPr/>
        </p:nvSpPr>
        <p:spPr bwMode="auto">
          <a:xfrm>
            <a:off x="5749925" y="14478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u="sng">
                <a:latin typeface="Times New Roman" pitchFamily="18" charset="0"/>
              </a:rPr>
              <a:t>ORTHOGRAPHIC PROJECTIONS</a:t>
            </a:r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5638800" y="2362200"/>
            <a:ext cx="1066800" cy="1333500"/>
            <a:chOff x="3552" y="1488"/>
            <a:chExt cx="672" cy="840"/>
          </a:xfrm>
        </p:grpSpPr>
        <p:sp>
          <p:nvSpPr>
            <p:cNvPr id="14398" name="Rectangle 54"/>
            <p:cNvSpPr>
              <a:spLocks noChangeArrowheads="1"/>
            </p:cNvSpPr>
            <p:nvPr/>
          </p:nvSpPr>
          <p:spPr bwMode="auto">
            <a:xfrm>
              <a:off x="3648" y="1536"/>
              <a:ext cx="576" cy="7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9" name="Rectangle 55"/>
            <p:cNvSpPr>
              <a:spLocks noChangeArrowheads="1"/>
            </p:cNvSpPr>
            <p:nvPr/>
          </p:nvSpPr>
          <p:spPr bwMode="auto">
            <a:xfrm>
              <a:off x="3760" y="2208"/>
              <a:ext cx="336" cy="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0" name="Rectangle 56"/>
            <p:cNvSpPr>
              <a:spLocks noChangeArrowheads="1"/>
            </p:cNvSpPr>
            <p:nvPr/>
          </p:nvSpPr>
          <p:spPr bwMode="auto">
            <a:xfrm>
              <a:off x="3552" y="1488"/>
              <a:ext cx="384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1" name="Line 57"/>
            <p:cNvSpPr>
              <a:spLocks noChangeShapeType="1"/>
            </p:cNvSpPr>
            <p:nvPr/>
          </p:nvSpPr>
          <p:spPr bwMode="auto">
            <a:xfrm>
              <a:off x="3936" y="153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2" name="Line 58"/>
            <p:cNvSpPr>
              <a:spLocks noChangeShapeType="1"/>
            </p:cNvSpPr>
            <p:nvPr/>
          </p:nvSpPr>
          <p:spPr bwMode="auto">
            <a:xfrm flipH="1">
              <a:off x="3648" y="206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3" name="Rectangle 59"/>
            <p:cNvSpPr>
              <a:spLocks noChangeArrowheads="1"/>
            </p:cNvSpPr>
            <p:nvPr/>
          </p:nvSpPr>
          <p:spPr bwMode="auto">
            <a:xfrm>
              <a:off x="3768" y="2280"/>
              <a:ext cx="320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4" name="Line 60"/>
            <p:cNvSpPr>
              <a:spLocks noChangeShapeType="1"/>
            </p:cNvSpPr>
            <p:nvPr/>
          </p:nvSpPr>
          <p:spPr bwMode="auto">
            <a:xfrm>
              <a:off x="4080" y="1536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5" name="Line 61"/>
            <p:cNvSpPr>
              <a:spLocks noChangeShapeType="1"/>
            </p:cNvSpPr>
            <p:nvPr/>
          </p:nvSpPr>
          <p:spPr bwMode="auto">
            <a:xfrm flipH="1">
              <a:off x="3936" y="192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2"/>
          <p:cNvGrpSpPr>
            <a:grpSpLocks/>
          </p:cNvGrpSpPr>
          <p:nvPr/>
        </p:nvGrpSpPr>
        <p:grpSpPr bwMode="auto">
          <a:xfrm>
            <a:off x="7073900" y="2438400"/>
            <a:ext cx="1384300" cy="1219200"/>
            <a:chOff x="4456" y="1536"/>
            <a:chExt cx="872" cy="768"/>
          </a:xfrm>
        </p:grpSpPr>
        <p:sp>
          <p:nvSpPr>
            <p:cNvPr id="14392" name="Rectangle 63"/>
            <p:cNvSpPr>
              <a:spLocks noChangeArrowheads="1"/>
            </p:cNvSpPr>
            <p:nvPr/>
          </p:nvSpPr>
          <p:spPr bwMode="auto">
            <a:xfrm>
              <a:off x="4464" y="1536"/>
              <a:ext cx="864" cy="7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3" name="Rectangle 64"/>
            <p:cNvSpPr>
              <a:spLocks noChangeArrowheads="1"/>
            </p:cNvSpPr>
            <p:nvPr/>
          </p:nvSpPr>
          <p:spPr bwMode="auto">
            <a:xfrm>
              <a:off x="4464" y="2064"/>
              <a:ext cx="288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4" name="Rectangle 65"/>
            <p:cNvSpPr>
              <a:spLocks noChangeArrowheads="1"/>
            </p:cNvSpPr>
            <p:nvPr/>
          </p:nvSpPr>
          <p:spPr bwMode="auto">
            <a:xfrm>
              <a:off x="5040" y="2064"/>
              <a:ext cx="288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5" name="Rectangle 66"/>
            <p:cNvSpPr>
              <a:spLocks noChangeArrowheads="1"/>
            </p:cNvSpPr>
            <p:nvPr/>
          </p:nvSpPr>
          <p:spPr bwMode="auto">
            <a:xfrm>
              <a:off x="4680" y="1536"/>
              <a:ext cx="432" cy="3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6" name="Line 67"/>
            <p:cNvSpPr>
              <a:spLocks noChangeShapeType="1"/>
            </p:cNvSpPr>
            <p:nvPr/>
          </p:nvSpPr>
          <p:spPr bwMode="auto">
            <a:xfrm>
              <a:off x="4456" y="2200"/>
              <a:ext cx="2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7" name="Line 68"/>
            <p:cNvSpPr>
              <a:spLocks noChangeShapeType="1"/>
            </p:cNvSpPr>
            <p:nvPr/>
          </p:nvSpPr>
          <p:spPr bwMode="auto">
            <a:xfrm>
              <a:off x="5032" y="2200"/>
              <a:ext cx="2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5791200" y="3949700"/>
            <a:ext cx="914400" cy="1384300"/>
            <a:chOff x="3648" y="2488"/>
            <a:chExt cx="576" cy="872"/>
          </a:xfrm>
        </p:grpSpPr>
        <p:sp>
          <p:nvSpPr>
            <p:cNvPr id="14387" name="Rectangle 70"/>
            <p:cNvSpPr>
              <a:spLocks noChangeArrowheads="1"/>
            </p:cNvSpPr>
            <p:nvPr/>
          </p:nvSpPr>
          <p:spPr bwMode="auto">
            <a:xfrm>
              <a:off x="3648" y="2488"/>
              <a:ext cx="288" cy="2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8" name="Rectangle 71"/>
            <p:cNvSpPr>
              <a:spLocks noChangeArrowheads="1"/>
            </p:cNvSpPr>
            <p:nvPr/>
          </p:nvSpPr>
          <p:spPr bwMode="auto">
            <a:xfrm>
              <a:off x="3648" y="3064"/>
              <a:ext cx="288" cy="2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9" name="Rectangle 72"/>
            <p:cNvSpPr>
              <a:spLocks noChangeArrowheads="1"/>
            </p:cNvSpPr>
            <p:nvPr/>
          </p:nvSpPr>
          <p:spPr bwMode="auto">
            <a:xfrm>
              <a:off x="3936" y="2488"/>
              <a:ext cx="288" cy="8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0" name="Rectangle 73"/>
            <p:cNvSpPr>
              <a:spLocks noChangeArrowheads="1"/>
            </p:cNvSpPr>
            <p:nvPr/>
          </p:nvSpPr>
          <p:spPr bwMode="auto">
            <a:xfrm>
              <a:off x="3936" y="2728"/>
              <a:ext cx="144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1" name="Line 74"/>
            <p:cNvSpPr>
              <a:spLocks noChangeShapeType="1"/>
            </p:cNvSpPr>
            <p:nvPr/>
          </p:nvSpPr>
          <p:spPr bwMode="auto">
            <a:xfrm>
              <a:off x="4104" y="2496"/>
              <a:ext cx="0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75"/>
          <p:cNvGrpSpPr>
            <a:grpSpLocks/>
          </p:cNvGrpSpPr>
          <p:nvPr/>
        </p:nvGrpSpPr>
        <p:grpSpPr bwMode="auto">
          <a:xfrm>
            <a:off x="5105400" y="3390900"/>
            <a:ext cx="3854450" cy="366713"/>
            <a:chOff x="3202" y="2136"/>
            <a:chExt cx="2428" cy="231"/>
          </a:xfrm>
        </p:grpSpPr>
        <p:sp>
          <p:nvSpPr>
            <p:cNvPr id="14384" name="Line 76"/>
            <p:cNvSpPr>
              <a:spLocks noChangeShapeType="1"/>
            </p:cNvSpPr>
            <p:nvPr/>
          </p:nvSpPr>
          <p:spPr bwMode="auto">
            <a:xfrm>
              <a:off x="3408" y="2304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5" name="Text Box 77"/>
            <p:cNvSpPr txBox="1">
              <a:spLocks noChangeArrowheads="1"/>
            </p:cNvSpPr>
            <p:nvPr/>
          </p:nvSpPr>
          <p:spPr bwMode="auto">
            <a:xfrm>
              <a:off x="3202" y="2136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 b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4386" name="Text Box 78"/>
            <p:cNvSpPr txBox="1">
              <a:spLocks noChangeArrowheads="1"/>
            </p:cNvSpPr>
            <p:nvPr/>
          </p:nvSpPr>
          <p:spPr bwMode="auto">
            <a:xfrm>
              <a:off x="5410" y="2136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 b="0">
                  <a:latin typeface="Times New Roman" pitchFamily="18" charset="0"/>
                </a:rPr>
                <a:t>Y</a:t>
              </a:r>
            </a:p>
          </p:txBody>
        </p:sp>
      </p:grpSp>
      <p:grpSp>
        <p:nvGrpSpPr>
          <p:cNvPr id="10" name="Group 79"/>
          <p:cNvGrpSpPr>
            <a:grpSpLocks/>
          </p:cNvGrpSpPr>
          <p:nvPr/>
        </p:nvGrpSpPr>
        <p:grpSpPr bwMode="auto">
          <a:xfrm>
            <a:off x="5791200" y="3124200"/>
            <a:ext cx="914400" cy="1447800"/>
            <a:chOff x="3648" y="1824"/>
            <a:chExt cx="576" cy="912"/>
          </a:xfrm>
        </p:grpSpPr>
        <p:sp>
          <p:nvSpPr>
            <p:cNvPr id="14382" name="Line 80"/>
            <p:cNvSpPr>
              <a:spLocks noChangeShapeType="1"/>
            </p:cNvSpPr>
            <p:nvPr/>
          </p:nvSpPr>
          <p:spPr bwMode="auto">
            <a:xfrm>
              <a:off x="3648" y="206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3" name="Line 81"/>
            <p:cNvSpPr>
              <a:spLocks noChangeShapeType="1"/>
            </p:cNvSpPr>
            <p:nvPr/>
          </p:nvSpPr>
          <p:spPr bwMode="auto">
            <a:xfrm>
              <a:off x="4224" y="1824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82"/>
          <p:cNvGrpSpPr>
            <a:grpSpLocks/>
          </p:cNvGrpSpPr>
          <p:nvPr/>
        </p:nvGrpSpPr>
        <p:grpSpPr bwMode="auto">
          <a:xfrm>
            <a:off x="6248400" y="2438400"/>
            <a:ext cx="1219200" cy="838200"/>
            <a:chOff x="3936" y="1536"/>
            <a:chExt cx="768" cy="528"/>
          </a:xfrm>
        </p:grpSpPr>
        <p:sp>
          <p:nvSpPr>
            <p:cNvPr id="14380" name="Line 83"/>
            <p:cNvSpPr>
              <a:spLocks noChangeShapeType="1"/>
            </p:cNvSpPr>
            <p:nvPr/>
          </p:nvSpPr>
          <p:spPr bwMode="auto">
            <a:xfrm>
              <a:off x="3936" y="153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1" name="Line 84"/>
            <p:cNvSpPr>
              <a:spLocks noChangeShapeType="1"/>
            </p:cNvSpPr>
            <p:nvPr/>
          </p:nvSpPr>
          <p:spPr bwMode="auto">
            <a:xfrm>
              <a:off x="4032" y="206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8869" name="Text Box 85"/>
          <p:cNvSpPr txBox="1">
            <a:spLocks noChangeArrowheads="1"/>
          </p:cNvSpPr>
          <p:nvPr/>
        </p:nvSpPr>
        <p:spPr bwMode="auto">
          <a:xfrm>
            <a:off x="5715000" y="2163763"/>
            <a:ext cx="1177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FRONT VIEW</a:t>
            </a:r>
          </a:p>
        </p:txBody>
      </p:sp>
      <p:sp>
        <p:nvSpPr>
          <p:cNvPr id="758870" name="Text Box 86"/>
          <p:cNvSpPr txBox="1">
            <a:spLocks noChangeArrowheads="1"/>
          </p:cNvSpPr>
          <p:nvPr/>
        </p:nvSpPr>
        <p:spPr bwMode="auto">
          <a:xfrm>
            <a:off x="5746750" y="5364163"/>
            <a:ext cx="958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TOP VIEW</a:t>
            </a:r>
          </a:p>
        </p:txBody>
      </p:sp>
      <p:sp>
        <p:nvSpPr>
          <p:cNvPr id="758871" name="Text Box 87"/>
          <p:cNvSpPr txBox="1">
            <a:spLocks noChangeArrowheads="1"/>
          </p:cNvSpPr>
          <p:nvPr/>
        </p:nvSpPr>
        <p:spPr bwMode="auto">
          <a:xfrm>
            <a:off x="7086600" y="21590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L.H.SIDE VIEW</a:t>
            </a:r>
          </a:p>
        </p:txBody>
      </p:sp>
      <p:sp>
        <p:nvSpPr>
          <p:cNvPr id="758872" name="Line 88"/>
          <p:cNvSpPr>
            <a:spLocks noChangeShapeType="1"/>
          </p:cNvSpPr>
          <p:nvPr/>
        </p:nvSpPr>
        <p:spPr bwMode="auto">
          <a:xfrm>
            <a:off x="6292850" y="1828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58873" name="Object 89"/>
          <p:cNvGraphicFramePr>
            <a:graphicFrameLocks noChangeAspect="1"/>
          </p:cNvGraphicFramePr>
          <p:nvPr/>
        </p:nvGraphicFramePr>
        <p:xfrm>
          <a:off x="6896100" y="2374900"/>
          <a:ext cx="1676400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Image" r:id="rId13" imgW="2260317" imgH="1777778" progId="Photoshop.Image.6">
                  <p:embed/>
                </p:oleObj>
              </mc:Choice>
              <mc:Fallback>
                <p:oleObj name="Image" r:id="rId13" imgW="2260317" imgH="1777778" progId="Photoshop.Image.6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100" y="2374900"/>
                        <a:ext cx="1676400" cy="138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874" name="Object 90"/>
          <p:cNvGraphicFramePr>
            <a:graphicFrameLocks noChangeAspect="1"/>
          </p:cNvGraphicFramePr>
          <p:nvPr/>
        </p:nvGraphicFramePr>
        <p:xfrm>
          <a:off x="5778500" y="3873500"/>
          <a:ext cx="954088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Image" r:id="rId15" imgW="1219048" imgH="1866667" progId="Photoshop.Image.6">
                  <p:embed/>
                </p:oleObj>
              </mc:Choice>
              <mc:Fallback>
                <p:oleObj name="Image" r:id="rId15" imgW="1219048" imgH="1866667" progId="Photoshop.Image.6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0" y="3873500"/>
                        <a:ext cx="954088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91"/>
          <p:cNvGrpSpPr>
            <a:grpSpLocks/>
          </p:cNvGrpSpPr>
          <p:nvPr/>
        </p:nvGrpSpPr>
        <p:grpSpPr bwMode="auto">
          <a:xfrm>
            <a:off x="5438775" y="2466975"/>
            <a:ext cx="1322388" cy="1308100"/>
            <a:chOff x="4608" y="3024"/>
            <a:chExt cx="833" cy="824"/>
          </a:xfrm>
        </p:grpSpPr>
        <p:graphicFrame>
          <p:nvGraphicFramePr>
            <p:cNvPr id="14345" name="Object 92"/>
            <p:cNvGraphicFramePr>
              <a:graphicFrameLocks noChangeAspect="1"/>
            </p:cNvGraphicFramePr>
            <p:nvPr/>
          </p:nvGraphicFramePr>
          <p:xfrm>
            <a:off x="4656" y="3024"/>
            <a:ext cx="785" cy="8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7" name="Image" r:id="rId17" imgW="1612698" imgH="1676190" progId="Photoshop.Image.6">
                    <p:embed/>
                  </p:oleObj>
                </mc:Choice>
                <mc:Fallback>
                  <p:oleObj name="Image" r:id="rId17" imgW="1612698" imgH="1676190" progId="Photoshop.Image.6">
                    <p:embed/>
                    <p:pic>
                      <p:nvPicPr>
                        <p:cNvPr id="0" name="Object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3024"/>
                          <a:ext cx="785" cy="8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79" name="Rectangle 93"/>
            <p:cNvSpPr>
              <a:spLocks noChangeArrowheads="1"/>
            </p:cNvSpPr>
            <p:nvPr/>
          </p:nvSpPr>
          <p:spPr bwMode="auto">
            <a:xfrm>
              <a:off x="4608" y="3168"/>
              <a:ext cx="240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8878" name="Line 94"/>
          <p:cNvSpPr>
            <a:spLocks noChangeShapeType="1"/>
          </p:cNvSpPr>
          <p:nvPr/>
        </p:nvSpPr>
        <p:spPr bwMode="auto">
          <a:xfrm>
            <a:off x="5410200" y="2895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70" name="Oval 95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3</a:t>
            </a:r>
          </a:p>
        </p:txBody>
      </p:sp>
      <p:sp>
        <p:nvSpPr>
          <p:cNvPr id="14371" name="Text Box 96"/>
          <p:cNvSpPr txBox="1">
            <a:spLocks noChangeArrowheads="1"/>
          </p:cNvSpPr>
          <p:nvPr/>
        </p:nvSpPr>
        <p:spPr bwMode="auto">
          <a:xfrm>
            <a:off x="457200" y="563880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b="0" u="sng">
                <a:latin typeface="Arial Black" pitchFamily="34" charset="0"/>
              </a:rPr>
              <a:t>PICTORIAL PRESENTATION IS GIVEN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DRAW THREE VIEWS OF THIS OBJECT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BY FIRST ANGLE PROJECTION METHOD</a:t>
            </a:r>
          </a:p>
        </p:txBody>
      </p:sp>
      <p:grpSp>
        <p:nvGrpSpPr>
          <p:cNvPr id="13" name="Group 104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4373" name="AutoShape 105">
              <a:hlinkClick r:id="rId19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4" name="AutoShape 10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5" name="AutoShape 107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6" name="AutoShape 108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7" name="AutoShape 109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8" name="AutoShape 110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5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58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58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5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5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5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58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58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500"/>
                                        <p:tgtEl>
                                          <p:spTgt spid="75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58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58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5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5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58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58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58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58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58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58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758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58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5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5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758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758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758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758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58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58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58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58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790" grpId="0" animBg="1"/>
      <p:bldP spid="758791" grpId="0" animBg="1"/>
      <p:bldP spid="758792" grpId="0" animBg="1"/>
      <p:bldP spid="758793" grpId="0" autoUpdateAnimBg="0"/>
      <p:bldP spid="758794" grpId="0" autoUpdateAnimBg="0"/>
      <p:bldP spid="758795" grpId="0" autoUpdateAnimBg="0"/>
      <p:bldP spid="758834" grpId="0" animBg="1"/>
      <p:bldP spid="758835" grpId="0" animBg="1"/>
      <p:bldP spid="758836" grpId="0" autoUpdateAnimBg="0"/>
      <p:bldP spid="758869" grpId="0" autoUpdateAnimBg="0"/>
      <p:bldP spid="758870" grpId="0" autoUpdateAnimBg="0"/>
      <p:bldP spid="758871" grpId="0" autoUpdateAnimBg="0"/>
      <p:bldP spid="758872" grpId="0" animBg="1"/>
      <p:bldP spid="7588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9810" name="Object 2"/>
          <p:cNvGraphicFramePr>
            <a:graphicFrameLocks noChangeAspect="1"/>
          </p:cNvGraphicFramePr>
          <p:nvPr/>
        </p:nvGraphicFramePr>
        <p:xfrm>
          <a:off x="1436688" y="4346575"/>
          <a:ext cx="2459037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Image" r:id="rId3" imgW="3961905" imgH="2285714" progId="Photoshop.Image.6">
                  <p:embed/>
                </p:oleObj>
              </mc:Choice>
              <mc:Fallback>
                <p:oleObj name="Image" r:id="rId3" imgW="3961905" imgH="2285714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4346575"/>
                        <a:ext cx="2459037" cy="141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9811" name="Object 3"/>
          <p:cNvGraphicFramePr>
            <a:graphicFrameLocks noChangeAspect="1"/>
          </p:cNvGraphicFramePr>
          <p:nvPr/>
        </p:nvGraphicFramePr>
        <p:xfrm>
          <a:off x="1430338" y="1879600"/>
          <a:ext cx="2487612" cy="237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Image" r:id="rId5" imgW="4088889" imgH="3911111" progId="Photoshop.Image.6">
                  <p:embed/>
                </p:oleObj>
              </mc:Choice>
              <mc:Fallback>
                <p:oleObj name="Image" r:id="rId5" imgW="4088889" imgH="3911111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8" y="1879600"/>
                        <a:ext cx="2487612" cy="237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62200" y="457200"/>
            <a:ext cx="1046163" cy="815975"/>
            <a:chOff x="1656" y="61"/>
            <a:chExt cx="659" cy="514"/>
          </a:xfrm>
        </p:grpSpPr>
        <p:sp>
          <p:nvSpPr>
            <p:cNvPr id="15448" name="AutoShape 5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9" name="Text Box 6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4114800"/>
            <a:ext cx="1192213" cy="404813"/>
            <a:chOff x="432" y="2384"/>
            <a:chExt cx="751" cy="255"/>
          </a:xfrm>
        </p:grpSpPr>
        <p:sp>
          <p:nvSpPr>
            <p:cNvPr id="15446" name="AutoShape 8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7" name="Text Box 9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S.V.</a:t>
              </a:r>
            </a:p>
          </p:txBody>
        </p:sp>
      </p:grpSp>
      <p:graphicFrame>
        <p:nvGraphicFramePr>
          <p:cNvPr id="759818" name="Object 10"/>
          <p:cNvGraphicFramePr>
            <a:graphicFrameLocks noChangeAspect="1"/>
          </p:cNvGraphicFramePr>
          <p:nvPr/>
        </p:nvGraphicFramePr>
        <p:xfrm>
          <a:off x="457200" y="1263650"/>
          <a:ext cx="1355725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Image" r:id="rId7" imgW="2234921" imgH="2984127" progId="Photoshop.Image.6">
                  <p:embed/>
                </p:oleObj>
              </mc:Choice>
              <mc:Fallback>
                <p:oleObj name="Image" r:id="rId7" imgW="2234921" imgH="2984127" progId="Photoshop.Image.6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63650"/>
                        <a:ext cx="1355725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9819" name="Object 11"/>
          <p:cNvGraphicFramePr>
            <a:graphicFrameLocks noChangeAspect="1"/>
          </p:cNvGraphicFramePr>
          <p:nvPr/>
        </p:nvGraphicFramePr>
        <p:xfrm>
          <a:off x="4016375" y="1203325"/>
          <a:ext cx="1089025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Image" r:id="rId9" imgW="1815873" imgH="2615873" progId="Photoshop.Image.6">
                  <p:embed/>
                </p:oleObj>
              </mc:Choice>
              <mc:Fallback>
                <p:oleObj name="Image" r:id="rId9" imgW="1815873" imgH="2615873" progId="Photoshop.Image.6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75" y="1203325"/>
                        <a:ext cx="1089025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17525" y="1323975"/>
            <a:ext cx="2451100" cy="2835275"/>
            <a:chOff x="672" y="336"/>
            <a:chExt cx="1950" cy="2256"/>
          </a:xfrm>
        </p:grpSpPr>
        <p:sp>
          <p:nvSpPr>
            <p:cNvPr id="15435" name="Line 13"/>
            <p:cNvSpPr>
              <a:spLocks noChangeShapeType="1"/>
            </p:cNvSpPr>
            <p:nvPr/>
          </p:nvSpPr>
          <p:spPr bwMode="auto">
            <a:xfrm flipH="1" flipV="1">
              <a:off x="672" y="1680"/>
              <a:ext cx="1584" cy="91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Line 14"/>
            <p:cNvSpPr>
              <a:spLocks noChangeShapeType="1"/>
            </p:cNvSpPr>
            <p:nvPr/>
          </p:nvSpPr>
          <p:spPr bwMode="auto">
            <a:xfrm flipH="1" flipV="1">
              <a:off x="672" y="1488"/>
              <a:ext cx="1584" cy="91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Line 15"/>
            <p:cNvSpPr>
              <a:spLocks noChangeShapeType="1"/>
            </p:cNvSpPr>
            <p:nvPr/>
          </p:nvSpPr>
          <p:spPr bwMode="auto">
            <a:xfrm flipH="1" flipV="1">
              <a:off x="1680" y="336"/>
              <a:ext cx="864" cy="49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Line 16"/>
            <p:cNvSpPr>
              <a:spLocks noChangeShapeType="1"/>
            </p:cNvSpPr>
            <p:nvPr/>
          </p:nvSpPr>
          <p:spPr bwMode="auto">
            <a:xfrm flipH="1" flipV="1">
              <a:off x="816" y="1078"/>
              <a:ext cx="1296" cy="74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9" name="Line 17"/>
            <p:cNvSpPr>
              <a:spLocks noChangeShapeType="1"/>
            </p:cNvSpPr>
            <p:nvPr/>
          </p:nvSpPr>
          <p:spPr bwMode="auto">
            <a:xfrm flipH="1" flipV="1">
              <a:off x="1161" y="798"/>
              <a:ext cx="1296" cy="74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Line 18"/>
            <p:cNvSpPr>
              <a:spLocks noChangeShapeType="1"/>
            </p:cNvSpPr>
            <p:nvPr/>
          </p:nvSpPr>
          <p:spPr bwMode="auto">
            <a:xfrm flipH="1" flipV="1">
              <a:off x="1326" y="741"/>
              <a:ext cx="1296" cy="74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Line 19"/>
            <p:cNvSpPr>
              <a:spLocks noChangeShapeType="1"/>
            </p:cNvSpPr>
            <p:nvPr/>
          </p:nvSpPr>
          <p:spPr bwMode="auto">
            <a:xfrm flipH="1" flipV="1">
              <a:off x="1119" y="1936"/>
              <a:ext cx="192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2" name="Line 20"/>
            <p:cNvSpPr>
              <a:spLocks noChangeShapeType="1"/>
            </p:cNvSpPr>
            <p:nvPr/>
          </p:nvSpPr>
          <p:spPr bwMode="auto">
            <a:xfrm flipH="1" flipV="1">
              <a:off x="1107" y="1738"/>
              <a:ext cx="192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3" name="Line 21"/>
            <p:cNvSpPr>
              <a:spLocks noChangeShapeType="1"/>
            </p:cNvSpPr>
            <p:nvPr/>
          </p:nvSpPr>
          <p:spPr bwMode="auto">
            <a:xfrm flipH="1" flipV="1">
              <a:off x="1392" y="1404"/>
              <a:ext cx="192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Line 22"/>
            <p:cNvSpPr>
              <a:spLocks noChangeShapeType="1"/>
            </p:cNvSpPr>
            <p:nvPr/>
          </p:nvSpPr>
          <p:spPr bwMode="auto">
            <a:xfrm flipH="1" flipV="1">
              <a:off x="1776" y="1152"/>
              <a:ext cx="192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5" name="Line 23"/>
            <p:cNvSpPr>
              <a:spLocks noChangeShapeType="1"/>
            </p:cNvSpPr>
            <p:nvPr/>
          </p:nvSpPr>
          <p:spPr bwMode="auto">
            <a:xfrm flipH="1" flipV="1">
              <a:off x="2160" y="615"/>
              <a:ext cx="192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749550" y="1177925"/>
            <a:ext cx="2352675" cy="2392363"/>
            <a:chOff x="2448" y="220"/>
            <a:chExt cx="1872" cy="1904"/>
          </a:xfrm>
        </p:grpSpPr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3168" y="1480"/>
              <a:ext cx="1104" cy="644"/>
              <a:chOff x="2496" y="2704"/>
              <a:chExt cx="1104" cy="644"/>
            </a:xfrm>
          </p:grpSpPr>
          <p:sp>
            <p:nvSpPr>
              <p:cNvPr id="15433" name="Line 26"/>
              <p:cNvSpPr>
                <a:spLocks noChangeShapeType="1"/>
              </p:cNvSpPr>
              <p:nvPr/>
            </p:nvSpPr>
            <p:spPr bwMode="auto">
              <a:xfrm flipV="1">
                <a:off x="2496" y="2704"/>
                <a:ext cx="1104" cy="6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4" name="Line 27"/>
              <p:cNvSpPr>
                <a:spLocks noChangeShapeType="1"/>
              </p:cNvSpPr>
              <p:nvPr/>
            </p:nvSpPr>
            <p:spPr bwMode="auto">
              <a:xfrm flipV="1">
                <a:off x="3096" y="2856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2448" y="220"/>
              <a:ext cx="1056" cy="616"/>
              <a:chOff x="2496" y="2704"/>
              <a:chExt cx="1104" cy="644"/>
            </a:xfrm>
          </p:grpSpPr>
          <p:sp>
            <p:nvSpPr>
              <p:cNvPr id="15431" name="Line 29"/>
              <p:cNvSpPr>
                <a:spLocks noChangeShapeType="1"/>
              </p:cNvSpPr>
              <p:nvPr/>
            </p:nvSpPr>
            <p:spPr bwMode="auto">
              <a:xfrm flipV="1">
                <a:off x="2496" y="2704"/>
                <a:ext cx="1104" cy="6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2" name="Line 30"/>
              <p:cNvSpPr>
                <a:spLocks noChangeShapeType="1"/>
              </p:cNvSpPr>
              <p:nvPr/>
            </p:nvSpPr>
            <p:spPr bwMode="auto">
              <a:xfrm flipV="1">
                <a:off x="3096" y="2856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3168" y="1008"/>
              <a:ext cx="336" cy="196"/>
              <a:chOff x="2496" y="2704"/>
              <a:chExt cx="1104" cy="644"/>
            </a:xfrm>
          </p:grpSpPr>
          <p:sp>
            <p:nvSpPr>
              <p:cNvPr id="15429" name="Line 32"/>
              <p:cNvSpPr>
                <a:spLocks noChangeShapeType="1"/>
              </p:cNvSpPr>
              <p:nvPr/>
            </p:nvSpPr>
            <p:spPr bwMode="auto">
              <a:xfrm flipV="1">
                <a:off x="2496" y="2704"/>
                <a:ext cx="1104" cy="6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0" name="Line 33"/>
              <p:cNvSpPr>
                <a:spLocks noChangeShapeType="1"/>
              </p:cNvSpPr>
              <p:nvPr/>
            </p:nvSpPr>
            <p:spPr bwMode="auto">
              <a:xfrm flipV="1">
                <a:off x="3096" y="2856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34"/>
            <p:cNvGrpSpPr>
              <a:grpSpLocks/>
            </p:cNvGrpSpPr>
            <p:nvPr/>
          </p:nvGrpSpPr>
          <p:grpSpPr bwMode="auto">
            <a:xfrm>
              <a:off x="2736" y="376"/>
              <a:ext cx="992" cy="579"/>
              <a:chOff x="2496" y="2704"/>
              <a:chExt cx="1104" cy="644"/>
            </a:xfrm>
          </p:grpSpPr>
          <p:sp>
            <p:nvSpPr>
              <p:cNvPr id="15427" name="Line 35"/>
              <p:cNvSpPr>
                <a:spLocks noChangeShapeType="1"/>
              </p:cNvSpPr>
              <p:nvPr/>
            </p:nvSpPr>
            <p:spPr bwMode="auto">
              <a:xfrm flipV="1">
                <a:off x="2496" y="2704"/>
                <a:ext cx="1104" cy="6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8" name="Line 36"/>
              <p:cNvSpPr>
                <a:spLocks noChangeShapeType="1"/>
              </p:cNvSpPr>
              <p:nvPr/>
            </p:nvSpPr>
            <p:spPr bwMode="auto">
              <a:xfrm flipV="1">
                <a:off x="3096" y="2856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37"/>
            <p:cNvGrpSpPr>
              <a:grpSpLocks/>
            </p:cNvGrpSpPr>
            <p:nvPr/>
          </p:nvGrpSpPr>
          <p:grpSpPr bwMode="auto">
            <a:xfrm>
              <a:off x="3035" y="571"/>
              <a:ext cx="992" cy="579"/>
              <a:chOff x="2496" y="2704"/>
              <a:chExt cx="1104" cy="644"/>
            </a:xfrm>
          </p:grpSpPr>
          <p:sp>
            <p:nvSpPr>
              <p:cNvPr id="15425" name="Line 38"/>
              <p:cNvSpPr>
                <a:spLocks noChangeShapeType="1"/>
              </p:cNvSpPr>
              <p:nvPr/>
            </p:nvSpPr>
            <p:spPr bwMode="auto">
              <a:xfrm flipV="1">
                <a:off x="2496" y="2704"/>
                <a:ext cx="1104" cy="6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6" name="Line 39"/>
              <p:cNvSpPr>
                <a:spLocks noChangeShapeType="1"/>
              </p:cNvSpPr>
              <p:nvPr/>
            </p:nvSpPr>
            <p:spPr bwMode="auto">
              <a:xfrm flipV="1">
                <a:off x="3096" y="2856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40"/>
            <p:cNvGrpSpPr>
              <a:grpSpLocks/>
            </p:cNvGrpSpPr>
            <p:nvPr/>
          </p:nvGrpSpPr>
          <p:grpSpPr bwMode="auto">
            <a:xfrm>
              <a:off x="2592" y="1076"/>
              <a:ext cx="1728" cy="1008"/>
              <a:chOff x="2496" y="2704"/>
              <a:chExt cx="1104" cy="644"/>
            </a:xfrm>
          </p:grpSpPr>
          <p:sp>
            <p:nvSpPr>
              <p:cNvPr id="15423" name="Line 41"/>
              <p:cNvSpPr>
                <a:spLocks noChangeShapeType="1"/>
              </p:cNvSpPr>
              <p:nvPr/>
            </p:nvSpPr>
            <p:spPr bwMode="auto">
              <a:xfrm flipV="1">
                <a:off x="2496" y="2704"/>
                <a:ext cx="1104" cy="6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4" name="Line 42"/>
              <p:cNvSpPr>
                <a:spLocks noChangeShapeType="1"/>
              </p:cNvSpPr>
              <p:nvPr/>
            </p:nvSpPr>
            <p:spPr bwMode="auto">
              <a:xfrm flipV="1">
                <a:off x="3096" y="2856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43"/>
            <p:cNvGrpSpPr>
              <a:grpSpLocks/>
            </p:cNvGrpSpPr>
            <p:nvPr/>
          </p:nvGrpSpPr>
          <p:grpSpPr bwMode="auto">
            <a:xfrm>
              <a:off x="2976" y="868"/>
              <a:ext cx="1344" cy="784"/>
              <a:chOff x="2496" y="2704"/>
              <a:chExt cx="1104" cy="644"/>
            </a:xfrm>
          </p:grpSpPr>
          <p:sp>
            <p:nvSpPr>
              <p:cNvPr id="15421" name="Line 44"/>
              <p:cNvSpPr>
                <a:spLocks noChangeShapeType="1"/>
              </p:cNvSpPr>
              <p:nvPr/>
            </p:nvSpPr>
            <p:spPr bwMode="auto">
              <a:xfrm flipV="1">
                <a:off x="2496" y="2704"/>
                <a:ext cx="1104" cy="6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2" name="Line 45"/>
              <p:cNvSpPr>
                <a:spLocks noChangeShapeType="1"/>
              </p:cNvSpPr>
              <p:nvPr/>
            </p:nvSpPr>
            <p:spPr bwMode="auto">
              <a:xfrm flipV="1">
                <a:off x="3096" y="2856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1512888" y="2801938"/>
            <a:ext cx="2322512" cy="2863850"/>
            <a:chOff x="1464" y="1512"/>
            <a:chExt cx="1848" cy="2536"/>
          </a:xfrm>
        </p:grpSpPr>
        <p:grpSp>
          <p:nvGrpSpPr>
            <p:cNvPr id="14" name="Group 47"/>
            <p:cNvGrpSpPr>
              <a:grpSpLocks/>
            </p:cNvGrpSpPr>
            <p:nvPr/>
          </p:nvGrpSpPr>
          <p:grpSpPr bwMode="auto">
            <a:xfrm>
              <a:off x="1464" y="1512"/>
              <a:ext cx="1848" cy="2536"/>
              <a:chOff x="1464" y="1512"/>
              <a:chExt cx="1848" cy="2536"/>
            </a:xfrm>
          </p:grpSpPr>
          <p:sp>
            <p:nvSpPr>
              <p:cNvPr id="15405" name="Line 48"/>
              <p:cNvSpPr>
                <a:spLocks noChangeShapeType="1"/>
              </p:cNvSpPr>
              <p:nvPr/>
            </p:nvSpPr>
            <p:spPr bwMode="auto">
              <a:xfrm>
                <a:off x="1464" y="1968"/>
                <a:ext cx="0" cy="163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Line 49"/>
              <p:cNvSpPr>
                <a:spLocks noChangeShapeType="1"/>
              </p:cNvSpPr>
              <p:nvPr/>
            </p:nvSpPr>
            <p:spPr bwMode="auto">
              <a:xfrm>
                <a:off x="2200" y="2040"/>
                <a:ext cx="0" cy="175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7" name="Line 50"/>
              <p:cNvSpPr>
                <a:spLocks noChangeShapeType="1"/>
              </p:cNvSpPr>
              <p:nvPr/>
            </p:nvSpPr>
            <p:spPr bwMode="auto">
              <a:xfrm>
                <a:off x="1872" y="1824"/>
                <a:ext cx="0" cy="1776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Line 51"/>
              <p:cNvSpPr>
                <a:spLocks noChangeShapeType="1"/>
              </p:cNvSpPr>
              <p:nvPr/>
            </p:nvSpPr>
            <p:spPr bwMode="auto">
              <a:xfrm>
                <a:off x="3312" y="2056"/>
                <a:ext cx="0" cy="140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Line 52"/>
              <p:cNvSpPr>
                <a:spLocks noChangeShapeType="1"/>
              </p:cNvSpPr>
              <p:nvPr/>
            </p:nvSpPr>
            <p:spPr bwMode="auto">
              <a:xfrm>
                <a:off x="2272" y="2416"/>
                <a:ext cx="0" cy="163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Line 53"/>
              <p:cNvSpPr>
                <a:spLocks noChangeShapeType="1"/>
              </p:cNvSpPr>
              <p:nvPr/>
            </p:nvSpPr>
            <p:spPr bwMode="auto">
              <a:xfrm>
                <a:off x="2592" y="1584"/>
                <a:ext cx="0" cy="2256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Line 54"/>
              <p:cNvSpPr>
                <a:spLocks noChangeShapeType="1"/>
              </p:cNvSpPr>
              <p:nvPr/>
            </p:nvSpPr>
            <p:spPr bwMode="auto">
              <a:xfrm>
                <a:off x="2664" y="1512"/>
                <a:ext cx="0" cy="199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Line 55"/>
              <p:cNvSpPr>
                <a:spLocks noChangeShapeType="1"/>
              </p:cNvSpPr>
              <p:nvPr/>
            </p:nvSpPr>
            <p:spPr bwMode="auto">
              <a:xfrm>
                <a:off x="2344" y="2544"/>
                <a:ext cx="0" cy="776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Line 56"/>
              <p:cNvSpPr>
                <a:spLocks noChangeShapeType="1"/>
              </p:cNvSpPr>
              <p:nvPr/>
            </p:nvSpPr>
            <p:spPr bwMode="auto">
              <a:xfrm>
                <a:off x="2976" y="1632"/>
                <a:ext cx="0" cy="199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04" name="Line 57"/>
            <p:cNvSpPr>
              <a:spLocks noChangeShapeType="1"/>
            </p:cNvSpPr>
            <p:nvPr/>
          </p:nvSpPr>
          <p:spPr bwMode="auto">
            <a:xfrm flipV="1">
              <a:off x="2496" y="2496"/>
              <a:ext cx="0" cy="48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59866" name="Object 58"/>
          <p:cNvGraphicFramePr>
            <a:graphicFrameLocks noChangeAspect="1"/>
          </p:cNvGraphicFramePr>
          <p:nvPr/>
        </p:nvGraphicFramePr>
        <p:xfrm>
          <a:off x="3111500" y="5364163"/>
          <a:ext cx="33972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CorelDRAW" r:id="rId11" imgW="429480" imgH="311040" progId="CorelDRAW.Graphic.11">
                  <p:embed/>
                </p:oleObj>
              </mc:Choice>
              <mc:Fallback>
                <p:oleObj name="CorelDRAW" r:id="rId11" imgW="429480" imgH="311040" progId="CorelDRAW.Graphic.11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5364163"/>
                        <a:ext cx="33972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9867" name="WordArt 59"/>
          <p:cNvSpPr>
            <a:spLocks noChangeArrowheads="1" noChangeShapeType="1" noTextEdit="1"/>
          </p:cNvSpPr>
          <p:nvPr/>
        </p:nvSpPr>
        <p:spPr bwMode="auto">
          <a:xfrm>
            <a:off x="939800" y="1384300"/>
            <a:ext cx="255588" cy="361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F.V.</a:t>
            </a:r>
          </a:p>
        </p:txBody>
      </p:sp>
      <p:sp>
        <p:nvSpPr>
          <p:cNvPr id="759868" name="WordArt 60"/>
          <p:cNvSpPr>
            <a:spLocks noChangeArrowheads="1" noChangeShapeType="1" noTextEdit="1"/>
          </p:cNvSpPr>
          <p:nvPr/>
        </p:nvSpPr>
        <p:spPr bwMode="auto">
          <a:xfrm>
            <a:off x="4438650" y="1143000"/>
            <a:ext cx="276225" cy="395288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/>
                <a:cs typeface="Arial"/>
              </a:rPr>
              <a:t>S.V.</a:t>
            </a:r>
          </a:p>
        </p:txBody>
      </p:sp>
      <p:sp>
        <p:nvSpPr>
          <p:cNvPr id="759869" name="Text Box 61"/>
          <p:cNvSpPr txBox="1">
            <a:spLocks noChangeArrowheads="1"/>
          </p:cNvSpPr>
          <p:nvPr/>
        </p:nvSpPr>
        <p:spPr bwMode="auto">
          <a:xfrm>
            <a:off x="5486400" y="16764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u="sng">
                <a:latin typeface="Times New Roman" pitchFamily="18" charset="0"/>
              </a:rPr>
              <a:t>ORTHOGRAPHIC PROJECTIONS</a:t>
            </a:r>
          </a:p>
        </p:txBody>
      </p:sp>
      <p:grpSp>
        <p:nvGrpSpPr>
          <p:cNvPr id="15" name="Group 62"/>
          <p:cNvGrpSpPr>
            <a:grpSpLocks/>
          </p:cNvGrpSpPr>
          <p:nvPr/>
        </p:nvGrpSpPr>
        <p:grpSpPr bwMode="auto">
          <a:xfrm>
            <a:off x="3962400" y="4114800"/>
            <a:ext cx="1235075" cy="401638"/>
            <a:chOff x="3535" y="2462"/>
            <a:chExt cx="778" cy="253"/>
          </a:xfrm>
        </p:grpSpPr>
        <p:sp>
          <p:nvSpPr>
            <p:cNvPr id="15401" name="AutoShape 63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2" name="Text Box 64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759873" name="Text Box 65"/>
          <p:cNvSpPr txBox="1">
            <a:spLocks noChangeArrowheads="1"/>
          </p:cNvSpPr>
          <p:nvPr/>
        </p:nvSpPr>
        <p:spPr bwMode="auto">
          <a:xfrm>
            <a:off x="5594350" y="2468563"/>
            <a:ext cx="1177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FRONT VIEW</a:t>
            </a:r>
          </a:p>
        </p:txBody>
      </p:sp>
      <p:sp>
        <p:nvSpPr>
          <p:cNvPr id="759874" name="Text Box 66"/>
          <p:cNvSpPr txBox="1">
            <a:spLocks noChangeArrowheads="1"/>
          </p:cNvSpPr>
          <p:nvPr/>
        </p:nvSpPr>
        <p:spPr bwMode="auto">
          <a:xfrm>
            <a:off x="5667375" y="5287963"/>
            <a:ext cx="958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TOP VIEW</a:t>
            </a:r>
          </a:p>
        </p:txBody>
      </p:sp>
      <p:sp>
        <p:nvSpPr>
          <p:cNvPr id="759875" name="Text Box 67"/>
          <p:cNvSpPr txBox="1">
            <a:spLocks noChangeArrowheads="1"/>
          </p:cNvSpPr>
          <p:nvPr/>
        </p:nvSpPr>
        <p:spPr bwMode="auto">
          <a:xfrm>
            <a:off x="7315200" y="24384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L.H.SIDE VIEW</a:t>
            </a:r>
          </a:p>
        </p:txBody>
      </p:sp>
      <p:sp>
        <p:nvSpPr>
          <p:cNvPr id="759876" name="Line 68"/>
          <p:cNvSpPr>
            <a:spLocks noChangeShapeType="1"/>
          </p:cNvSpPr>
          <p:nvPr/>
        </p:nvSpPr>
        <p:spPr bwMode="auto">
          <a:xfrm>
            <a:off x="5029200" y="3352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9877" name="Line 69"/>
          <p:cNvSpPr>
            <a:spLocks noChangeShapeType="1"/>
          </p:cNvSpPr>
          <p:nvPr/>
        </p:nvSpPr>
        <p:spPr bwMode="auto">
          <a:xfrm>
            <a:off x="6172200" y="2133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59878" name="Object 70"/>
          <p:cNvGraphicFramePr>
            <a:graphicFrameLocks noChangeAspect="1"/>
          </p:cNvGraphicFramePr>
          <p:nvPr/>
        </p:nvGraphicFramePr>
        <p:xfrm>
          <a:off x="5638800" y="4186238"/>
          <a:ext cx="1295400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Image" r:id="rId13" imgW="1752381" imgH="1244006" progId="Photoshop.Image.6">
                  <p:embed/>
                </p:oleObj>
              </mc:Choice>
              <mc:Fallback>
                <p:oleObj name="Image" r:id="rId13" imgW="1752381" imgH="1244006" progId="Photoshop.Image.6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186238"/>
                        <a:ext cx="1295400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71"/>
          <p:cNvGrpSpPr>
            <a:grpSpLocks/>
          </p:cNvGrpSpPr>
          <p:nvPr/>
        </p:nvGrpSpPr>
        <p:grpSpPr bwMode="auto">
          <a:xfrm>
            <a:off x="5549900" y="2895600"/>
            <a:ext cx="1524000" cy="1135063"/>
            <a:chOff x="3496" y="1824"/>
            <a:chExt cx="960" cy="715"/>
          </a:xfrm>
        </p:grpSpPr>
        <p:graphicFrame>
          <p:nvGraphicFramePr>
            <p:cNvPr id="15369" name="Object 72"/>
            <p:cNvGraphicFramePr>
              <a:graphicFrameLocks noChangeAspect="1"/>
            </p:cNvGraphicFramePr>
            <p:nvPr/>
          </p:nvGraphicFramePr>
          <p:xfrm>
            <a:off x="3496" y="1824"/>
            <a:ext cx="960" cy="7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0" name="Image" r:id="rId15" imgW="1993651" imgH="1485190" progId="Photoshop.Image.6">
                    <p:embed/>
                  </p:oleObj>
                </mc:Choice>
                <mc:Fallback>
                  <p:oleObj name="Image" r:id="rId15" imgW="1993651" imgH="1485190" progId="Photoshop.Image.6">
                    <p:embed/>
                    <p:pic>
                      <p:nvPicPr>
                        <p:cNvPr id="0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6" y="1824"/>
                          <a:ext cx="960" cy="7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98" name="Line 73"/>
            <p:cNvSpPr>
              <a:spLocks noChangeShapeType="1"/>
            </p:cNvSpPr>
            <p:nvPr/>
          </p:nvSpPr>
          <p:spPr bwMode="auto">
            <a:xfrm>
              <a:off x="3798" y="222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9" name="Line 74"/>
            <p:cNvSpPr>
              <a:spLocks noChangeShapeType="1"/>
            </p:cNvSpPr>
            <p:nvPr/>
          </p:nvSpPr>
          <p:spPr bwMode="auto">
            <a:xfrm>
              <a:off x="4158" y="202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0" name="Line 75"/>
            <p:cNvSpPr>
              <a:spLocks noChangeShapeType="1"/>
            </p:cNvSpPr>
            <p:nvPr/>
          </p:nvSpPr>
          <p:spPr bwMode="auto">
            <a:xfrm flipH="1">
              <a:off x="3552" y="1920"/>
              <a:ext cx="81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76"/>
          <p:cNvGrpSpPr>
            <a:grpSpLocks/>
          </p:cNvGrpSpPr>
          <p:nvPr/>
        </p:nvGrpSpPr>
        <p:grpSpPr bwMode="auto">
          <a:xfrm>
            <a:off x="5105400" y="3657600"/>
            <a:ext cx="3854450" cy="366713"/>
            <a:chOff x="3202" y="2136"/>
            <a:chExt cx="2428" cy="231"/>
          </a:xfrm>
        </p:grpSpPr>
        <p:sp>
          <p:nvSpPr>
            <p:cNvPr id="15395" name="Line 77"/>
            <p:cNvSpPr>
              <a:spLocks noChangeShapeType="1"/>
            </p:cNvSpPr>
            <p:nvPr/>
          </p:nvSpPr>
          <p:spPr bwMode="auto">
            <a:xfrm>
              <a:off x="3408" y="2304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6" name="Text Box 78"/>
            <p:cNvSpPr txBox="1">
              <a:spLocks noChangeArrowheads="1"/>
            </p:cNvSpPr>
            <p:nvPr/>
          </p:nvSpPr>
          <p:spPr bwMode="auto">
            <a:xfrm>
              <a:off x="3202" y="2136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 b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5397" name="Text Box 79"/>
            <p:cNvSpPr txBox="1">
              <a:spLocks noChangeArrowheads="1"/>
            </p:cNvSpPr>
            <p:nvPr/>
          </p:nvSpPr>
          <p:spPr bwMode="auto">
            <a:xfrm>
              <a:off x="5410" y="2136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 b="0">
                  <a:latin typeface="Times New Roman" pitchFamily="18" charset="0"/>
                </a:rPr>
                <a:t>Y</a:t>
              </a:r>
            </a:p>
          </p:txBody>
        </p:sp>
      </p:grpSp>
      <p:graphicFrame>
        <p:nvGraphicFramePr>
          <p:cNvPr id="759888" name="Object 80"/>
          <p:cNvGraphicFramePr>
            <a:graphicFrameLocks noChangeAspect="1"/>
          </p:cNvGraphicFramePr>
          <p:nvPr/>
        </p:nvGraphicFramePr>
        <p:xfrm>
          <a:off x="7289800" y="3043238"/>
          <a:ext cx="1320800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Image" r:id="rId17" imgW="1624824" imgH="1130159" progId="Photoshop.Image.6">
                  <p:embed/>
                </p:oleObj>
              </mc:Choice>
              <mc:Fallback>
                <p:oleObj name="Image" r:id="rId17" imgW="1624824" imgH="1130159" progId="Photoshop.Image.6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3043238"/>
                        <a:ext cx="1320800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6" name="Oval 81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4</a:t>
            </a:r>
          </a:p>
        </p:txBody>
      </p:sp>
      <p:sp>
        <p:nvSpPr>
          <p:cNvPr id="15387" name="Text Box 82"/>
          <p:cNvSpPr txBox="1">
            <a:spLocks noChangeArrowheads="1"/>
          </p:cNvSpPr>
          <p:nvPr/>
        </p:nvSpPr>
        <p:spPr bwMode="auto">
          <a:xfrm>
            <a:off x="381000" y="575310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b="0" u="sng">
                <a:latin typeface="Arial Black" pitchFamily="34" charset="0"/>
              </a:rPr>
              <a:t>PICTORIAL PRESENTATION IS GIVEN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DRAW THREE VIEWS OF THIS OBJECT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BY FIRST ANGLE PROJECTION METHOD</a:t>
            </a:r>
          </a:p>
        </p:txBody>
      </p:sp>
      <p:grpSp>
        <p:nvGrpSpPr>
          <p:cNvPr id="18" name="Group 90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5389" name="AutoShape 91">
              <a:hlinkClick r:id="rId19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0" name="AutoShape 92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1" name="AutoShape 93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2" name="AutoShape 94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3" name="AutoShape 95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4" name="AutoShape 96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9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9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9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9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9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9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59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59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59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59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59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59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59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59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59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59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5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5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5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5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5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5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5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5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5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5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5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5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5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59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67" grpId="0" animBg="1"/>
      <p:bldP spid="759868" grpId="0" animBg="1"/>
      <p:bldP spid="759869" grpId="0" autoUpdateAnimBg="0"/>
      <p:bldP spid="759873" grpId="0" autoUpdateAnimBg="0"/>
      <p:bldP spid="759874" grpId="0" autoUpdateAnimBg="0"/>
      <p:bldP spid="759875" grpId="0" autoUpdateAnimBg="0"/>
      <p:bldP spid="759876" grpId="0" animBg="1"/>
      <p:bldP spid="7598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0834" name="Object 2"/>
          <p:cNvGraphicFramePr>
            <a:graphicFrameLocks noChangeAspect="1"/>
          </p:cNvGraphicFramePr>
          <p:nvPr/>
        </p:nvGraphicFramePr>
        <p:xfrm>
          <a:off x="4298950" y="695325"/>
          <a:ext cx="1196975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Image" r:id="rId3" imgW="1561905" imgH="2438095" progId="Photoshop.Image.6">
                  <p:embed/>
                </p:oleObj>
              </mc:Choice>
              <mc:Fallback>
                <p:oleObj name="Image" r:id="rId3" imgW="1561905" imgH="2438095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695325"/>
                        <a:ext cx="1196975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0835" name="Object 3"/>
          <p:cNvGraphicFramePr>
            <a:graphicFrameLocks noChangeAspect="1"/>
          </p:cNvGraphicFramePr>
          <p:nvPr/>
        </p:nvGraphicFramePr>
        <p:xfrm>
          <a:off x="1495425" y="4090988"/>
          <a:ext cx="3095625" cy="15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Image" r:id="rId5" imgW="4063492" imgH="2031746" progId="Photoshop.Image.6">
                  <p:embed/>
                </p:oleObj>
              </mc:Choice>
              <mc:Fallback>
                <p:oleObj name="Image" r:id="rId5" imgW="4063492" imgH="2031746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4090988"/>
                        <a:ext cx="3095625" cy="154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0836" name="Object 4"/>
          <p:cNvGraphicFramePr>
            <a:graphicFrameLocks noChangeAspect="1"/>
          </p:cNvGraphicFramePr>
          <p:nvPr/>
        </p:nvGraphicFramePr>
        <p:xfrm>
          <a:off x="381000" y="781050"/>
          <a:ext cx="1462088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Image" r:id="rId7" imgW="1968254" imgH="2565079" progId="Photoshop.Image.6">
                  <p:embed/>
                </p:oleObj>
              </mc:Choice>
              <mc:Fallback>
                <p:oleObj name="Image" r:id="rId7" imgW="1968254" imgH="2565079" progId="Photoshop.Image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781050"/>
                        <a:ext cx="1462088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791200" y="3441700"/>
            <a:ext cx="1295400" cy="915988"/>
            <a:chOff x="3744" y="2175"/>
            <a:chExt cx="816" cy="577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744" y="2184"/>
              <a:ext cx="768" cy="552"/>
              <a:chOff x="3744" y="2184"/>
              <a:chExt cx="768" cy="552"/>
            </a:xfrm>
          </p:grpSpPr>
          <p:sp>
            <p:nvSpPr>
              <p:cNvPr id="16462" name="Rectangle 7"/>
              <p:cNvSpPr>
                <a:spLocks noChangeArrowheads="1"/>
              </p:cNvSpPr>
              <p:nvPr/>
            </p:nvSpPr>
            <p:spPr bwMode="auto">
              <a:xfrm>
                <a:off x="3744" y="2208"/>
                <a:ext cx="768" cy="52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3" name="Rectangle 8"/>
              <p:cNvSpPr>
                <a:spLocks noChangeArrowheads="1"/>
              </p:cNvSpPr>
              <p:nvPr/>
            </p:nvSpPr>
            <p:spPr bwMode="auto">
              <a:xfrm>
                <a:off x="3744" y="2544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4" name="Rectangle 9"/>
              <p:cNvSpPr>
                <a:spLocks noChangeArrowheads="1"/>
              </p:cNvSpPr>
              <p:nvPr/>
            </p:nvSpPr>
            <p:spPr bwMode="auto">
              <a:xfrm>
                <a:off x="4272" y="2544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5" name="Line 10"/>
              <p:cNvSpPr>
                <a:spLocks noChangeShapeType="1"/>
              </p:cNvSpPr>
              <p:nvPr/>
            </p:nvSpPr>
            <p:spPr bwMode="auto">
              <a:xfrm>
                <a:off x="3744" y="2544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6" name="Rectangle 11"/>
              <p:cNvSpPr>
                <a:spLocks noChangeArrowheads="1"/>
              </p:cNvSpPr>
              <p:nvPr/>
            </p:nvSpPr>
            <p:spPr bwMode="auto">
              <a:xfrm>
                <a:off x="3744" y="2208"/>
                <a:ext cx="144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7" name="Rectangle 12"/>
              <p:cNvSpPr>
                <a:spLocks noChangeArrowheads="1"/>
              </p:cNvSpPr>
              <p:nvPr/>
            </p:nvSpPr>
            <p:spPr bwMode="auto">
              <a:xfrm>
                <a:off x="4368" y="2208"/>
                <a:ext cx="144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8" name="AutoShape 13"/>
              <p:cNvSpPr>
                <a:spLocks noChangeArrowheads="1"/>
              </p:cNvSpPr>
              <p:nvPr/>
            </p:nvSpPr>
            <p:spPr bwMode="auto">
              <a:xfrm flipV="1">
                <a:off x="3984" y="2208"/>
                <a:ext cx="288" cy="20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9" name="AutoShape 14"/>
              <p:cNvSpPr>
                <a:spLocks noChangeArrowheads="1"/>
              </p:cNvSpPr>
              <p:nvPr/>
            </p:nvSpPr>
            <p:spPr bwMode="auto">
              <a:xfrm flipV="1">
                <a:off x="3984" y="2184"/>
                <a:ext cx="288" cy="20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60" name="Line 15"/>
            <p:cNvSpPr>
              <a:spLocks noChangeShapeType="1"/>
            </p:cNvSpPr>
            <p:nvPr/>
          </p:nvSpPr>
          <p:spPr bwMode="auto">
            <a:xfrm flipH="1">
              <a:off x="3744" y="264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1" name="Line 16"/>
            <p:cNvSpPr>
              <a:spLocks noChangeShapeType="1"/>
            </p:cNvSpPr>
            <p:nvPr/>
          </p:nvSpPr>
          <p:spPr bwMode="auto">
            <a:xfrm>
              <a:off x="4128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6393" name="Object 17"/>
            <p:cNvGraphicFramePr>
              <a:graphicFrameLocks noChangeAspect="1"/>
            </p:cNvGraphicFramePr>
            <p:nvPr/>
          </p:nvGraphicFramePr>
          <p:xfrm>
            <a:off x="3744" y="2175"/>
            <a:ext cx="816" cy="5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1" name="Image" r:id="rId9" imgW="1650794" imgH="1168254" progId="Photoshop.Image.6">
                    <p:embed/>
                  </p:oleObj>
                </mc:Choice>
                <mc:Fallback>
                  <p:oleObj name="Image" r:id="rId9" imgW="1650794" imgH="1168254" progId="Photoshop.Image.6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2175"/>
                          <a:ext cx="816" cy="5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791200" y="4667250"/>
            <a:ext cx="1295400" cy="895350"/>
            <a:chOff x="3744" y="2910"/>
            <a:chExt cx="816" cy="564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3744" y="2928"/>
              <a:ext cx="768" cy="546"/>
              <a:chOff x="3744" y="2928"/>
              <a:chExt cx="768" cy="546"/>
            </a:xfrm>
          </p:grpSpPr>
          <p:sp>
            <p:nvSpPr>
              <p:cNvPr id="16450" name="Rectangle 20"/>
              <p:cNvSpPr>
                <a:spLocks noChangeArrowheads="1"/>
              </p:cNvSpPr>
              <p:nvPr/>
            </p:nvSpPr>
            <p:spPr bwMode="auto">
              <a:xfrm>
                <a:off x="3744" y="2928"/>
                <a:ext cx="768" cy="52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1" name="AutoShape 21"/>
              <p:cNvSpPr>
                <a:spLocks noChangeArrowheads="1"/>
              </p:cNvSpPr>
              <p:nvPr/>
            </p:nvSpPr>
            <p:spPr bwMode="auto">
              <a:xfrm>
                <a:off x="3984" y="3312"/>
                <a:ext cx="288" cy="14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2" name="Line 22"/>
              <p:cNvSpPr>
                <a:spLocks noChangeShapeType="1"/>
              </p:cNvSpPr>
              <p:nvPr/>
            </p:nvSpPr>
            <p:spPr bwMode="auto">
              <a:xfrm>
                <a:off x="3744" y="3072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3" name="Line 23"/>
              <p:cNvSpPr>
                <a:spLocks noChangeShapeType="1"/>
              </p:cNvSpPr>
              <p:nvPr/>
            </p:nvSpPr>
            <p:spPr bwMode="auto">
              <a:xfrm>
                <a:off x="3744" y="3264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4" name="AutoShape 24"/>
              <p:cNvSpPr>
                <a:spLocks noChangeArrowheads="1"/>
              </p:cNvSpPr>
              <p:nvPr/>
            </p:nvSpPr>
            <p:spPr bwMode="auto">
              <a:xfrm>
                <a:off x="3984" y="3330"/>
                <a:ext cx="288" cy="14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5" name="Line 25"/>
              <p:cNvSpPr>
                <a:spLocks noChangeShapeType="1"/>
              </p:cNvSpPr>
              <p:nvPr/>
            </p:nvSpPr>
            <p:spPr bwMode="auto">
              <a:xfrm>
                <a:off x="3888" y="30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6" name="Line 26"/>
              <p:cNvSpPr>
                <a:spLocks noChangeShapeType="1"/>
              </p:cNvSpPr>
              <p:nvPr/>
            </p:nvSpPr>
            <p:spPr bwMode="auto">
              <a:xfrm>
                <a:off x="4368" y="30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7" name="Line 27"/>
              <p:cNvSpPr>
                <a:spLocks noChangeShapeType="1"/>
              </p:cNvSpPr>
              <p:nvPr/>
            </p:nvSpPr>
            <p:spPr bwMode="auto">
              <a:xfrm>
                <a:off x="3984" y="29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8" name="Line 28"/>
              <p:cNvSpPr>
                <a:spLocks noChangeShapeType="1"/>
              </p:cNvSpPr>
              <p:nvPr/>
            </p:nvSpPr>
            <p:spPr bwMode="auto">
              <a:xfrm>
                <a:off x="4266" y="29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49" name="Line 29"/>
            <p:cNvSpPr>
              <a:spLocks noChangeShapeType="1"/>
            </p:cNvSpPr>
            <p:nvPr/>
          </p:nvSpPr>
          <p:spPr bwMode="auto">
            <a:xfrm>
              <a:off x="4128" y="29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6392" name="Object 30"/>
            <p:cNvGraphicFramePr>
              <a:graphicFrameLocks noChangeAspect="1"/>
            </p:cNvGraphicFramePr>
            <p:nvPr/>
          </p:nvGraphicFramePr>
          <p:xfrm>
            <a:off x="3744" y="2910"/>
            <a:ext cx="816" cy="5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2" name="Image" r:id="rId11" imgW="1663492" imgH="1130159" progId="Photoshop.Image.6">
                    <p:embed/>
                  </p:oleObj>
                </mc:Choice>
                <mc:Fallback>
                  <p:oleObj name="Image" r:id="rId11" imgW="1663492" imgH="1130159" progId="Photoshop.Image.6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2910"/>
                          <a:ext cx="816" cy="5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389" name="Object 31"/>
          <p:cNvGraphicFramePr>
            <a:graphicFrameLocks noChangeAspect="1"/>
          </p:cNvGraphicFramePr>
          <p:nvPr/>
        </p:nvGraphicFramePr>
        <p:xfrm>
          <a:off x="1762125" y="1428750"/>
          <a:ext cx="2619375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Image" r:id="rId13" imgW="3568254" imgH="3492063" progId="Photoshop.Image.6">
                  <p:embed/>
                </p:oleObj>
              </mc:Choice>
              <mc:Fallback>
                <p:oleObj name="Image" r:id="rId13" imgW="3568254" imgH="3492063" progId="Photoshop.Image.6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1428750"/>
                        <a:ext cx="2619375" cy="271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1828800" y="2971800"/>
            <a:ext cx="2438400" cy="2590800"/>
            <a:chOff x="1241" y="2208"/>
            <a:chExt cx="1591" cy="1536"/>
          </a:xfrm>
        </p:grpSpPr>
        <p:sp>
          <p:nvSpPr>
            <p:cNvPr id="16444" name="Line 33"/>
            <p:cNvSpPr>
              <a:spLocks noChangeShapeType="1"/>
            </p:cNvSpPr>
            <p:nvPr/>
          </p:nvSpPr>
          <p:spPr bwMode="auto">
            <a:xfrm>
              <a:off x="1241" y="2256"/>
              <a:ext cx="0" cy="105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Line 34"/>
            <p:cNvSpPr>
              <a:spLocks noChangeShapeType="1"/>
            </p:cNvSpPr>
            <p:nvPr/>
          </p:nvSpPr>
          <p:spPr bwMode="auto">
            <a:xfrm>
              <a:off x="2133" y="2688"/>
              <a:ext cx="0" cy="14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Line 35"/>
            <p:cNvSpPr>
              <a:spLocks noChangeShapeType="1"/>
            </p:cNvSpPr>
            <p:nvPr/>
          </p:nvSpPr>
          <p:spPr bwMode="auto">
            <a:xfrm>
              <a:off x="1956" y="2592"/>
              <a:ext cx="0" cy="11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Line 36"/>
            <p:cNvSpPr>
              <a:spLocks noChangeShapeType="1"/>
            </p:cNvSpPr>
            <p:nvPr/>
          </p:nvSpPr>
          <p:spPr bwMode="auto">
            <a:xfrm>
              <a:off x="2832" y="2208"/>
              <a:ext cx="0" cy="105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60869" name="Object 37"/>
          <p:cNvGraphicFramePr>
            <a:graphicFrameLocks noChangeAspect="1"/>
          </p:cNvGraphicFramePr>
          <p:nvPr/>
        </p:nvGraphicFramePr>
        <p:xfrm>
          <a:off x="3429000" y="5105400"/>
          <a:ext cx="4302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CorelDRAW" r:id="rId15" imgW="429480" imgH="311040" progId="CorelDRAW.Graphic.11">
                  <p:embed/>
                </p:oleObj>
              </mc:Choice>
              <mc:Fallback>
                <p:oleObj name="CorelDRAW" r:id="rId15" imgW="429480" imgH="311040" progId="CorelDRAW.Graphic.11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05400"/>
                        <a:ext cx="4302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0870" name="WordArt 38"/>
          <p:cNvSpPr>
            <a:spLocks noChangeArrowheads="1" noChangeShapeType="1" noTextEdit="1"/>
          </p:cNvSpPr>
          <p:nvPr/>
        </p:nvSpPr>
        <p:spPr bwMode="auto">
          <a:xfrm>
            <a:off x="4953000" y="762000"/>
            <a:ext cx="349250" cy="500063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/>
                <a:cs typeface="Arial"/>
              </a:rPr>
              <a:t>S.V.</a:t>
            </a:r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381000" y="838200"/>
            <a:ext cx="2819400" cy="2286000"/>
            <a:chOff x="480" y="864"/>
            <a:chExt cx="1680" cy="1562"/>
          </a:xfrm>
        </p:grpSpPr>
        <p:sp>
          <p:nvSpPr>
            <p:cNvPr id="16440" name="Line 40"/>
            <p:cNvSpPr>
              <a:spLocks noChangeShapeType="1"/>
            </p:cNvSpPr>
            <p:nvPr/>
          </p:nvSpPr>
          <p:spPr bwMode="auto">
            <a:xfrm flipH="1" flipV="1">
              <a:off x="1356" y="1554"/>
              <a:ext cx="324" cy="17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Line 41"/>
            <p:cNvSpPr>
              <a:spLocks noChangeShapeType="1"/>
            </p:cNvSpPr>
            <p:nvPr/>
          </p:nvSpPr>
          <p:spPr bwMode="auto">
            <a:xfrm flipH="1" flipV="1">
              <a:off x="480" y="1356"/>
              <a:ext cx="768" cy="41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Line 42"/>
            <p:cNvSpPr>
              <a:spLocks noChangeShapeType="1"/>
            </p:cNvSpPr>
            <p:nvPr/>
          </p:nvSpPr>
          <p:spPr bwMode="auto">
            <a:xfrm flipH="1" flipV="1">
              <a:off x="1344" y="864"/>
              <a:ext cx="816" cy="43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Line 43"/>
            <p:cNvSpPr>
              <a:spLocks noChangeShapeType="1"/>
            </p:cNvSpPr>
            <p:nvPr/>
          </p:nvSpPr>
          <p:spPr bwMode="auto">
            <a:xfrm flipH="1" flipV="1">
              <a:off x="480" y="2016"/>
              <a:ext cx="768" cy="41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0876" name="WordArt 44"/>
          <p:cNvSpPr>
            <a:spLocks noChangeArrowheads="1" noChangeShapeType="1" noTextEdit="1"/>
          </p:cNvSpPr>
          <p:nvPr/>
        </p:nvSpPr>
        <p:spPr bwMode="auto">
          <a:xfrm>
            <a:off x="800100" y="695325"/>
            <a:ext cx="323850" cy="45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F.V.</a:t>
            </a:r>
          </a:p>
        </p:txBody>
      </p: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3124200" y="1000125"/>
            <a:ext cx="2209800" cy="2238375"/>
            <a:chOff x="2064" y="941"/>
            <a:chExt cx="1377" cy="1427"/>
          </a:xfrm>
        </p:grpSpPr>
        <p:sp>
          <p:nvSpPr>
            <p:cNvPr id="16435" name="Line 46"/>
            <p:cNvSpPr>
              <a:spLocks noChangeShapeType="1"/>
            </p:cNvSpPr>
            <p:nvPr/>
          </p:nvSpPr>
          <p:spPr bwMode="auto">
            <a:xfrm flipV="1">
              <a:off x="2064" y="941"/>
              <a:ext cx="621" cy="353"/>
            </a:xfrm>
            <a:prstGeom prst="line">
              <a:avLst/>
            </a:prstGeom>
            <a:noFill/>
            <a:ln w="317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Line 47"/>
            <p:cNvSpPr>
              <a:spLocks noChangeShapeType="1"/>
            </p:cNvSpPr>
            <p:nvPr/>
          </p:nvSpPr>
          <p:spPr bwMode="auto">
            <a:xfrm flipV="1">
              <a:off x="2304" y="1092"/>
              <a:ext cx="687" cy="390"/>
            </a:xfrm>
            <a:prstGeom prst="line">
              <a:avLst/>
            </a:prstGeom>
            <a:noFill/>
            <a:ln w="317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Line 48"/>
            <p:cNvSpPr>
              <a:spLocks noChangeShapeType="1"/>
            </p:cNvSpPr>
            <p:nvPr/>
          </p:nvSpPr>
          <p:spPr bwMode="auto">
            <a:xfrm flipV="1">
              <a:off x="2784" y="1728"/>
              <a:ext cx="657" cy="373"/>
            </a:xfrm>
            <a:prstGeom prst="line">
              <a:avLst/>
            </a:prstGeom>
            <a:noFill/>
            <a:ln w="317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Line 49"/>
            <p:cNvSpPr>
              <a:spLocks noChangeShapeType="1"/>
            </p:cNvSpPr>
            <p:nvPr/>
          </p:nvSpPr>
          <p:spPr bwMode="auto">
            <a:xfrm flipV="1">
              <a:off x="2736" y="1968"/>
              <a:ext cx="705" cy="400"/>
            </a:xfrm>
            <a:prstGeom prst="line">
              <a:avLst/>
            </a:prstGeom>
            <a:noFill/>
            <a:ln w="317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Line 50"/>
            <p:cNvSpPr>
              <a:spLocks noChangeShapeType="1"/>
            </p:cNvSpPr>
            <p:nvPr/>
          </p:nvSpPr>
          <p:spPr bwMode="auto">
            <a:xfrm flipV="1">
              <a:off x="2544" y="1609"/>
              <a:ext cx="129" cy="73"/>
            </a:xfrm>
            <a:prstGeom prst="line">
              <a:avLst/>
            </a:prstGeom>
            <a:noFill/>
            <a:ln w="317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2819400" y="152400"/>
            <a:ext cx="1046163" cy="815975"/>
            <a:chOff x="1656" y="61"/>
            <a:chExt cx="659" cy="514"/>
          </a:xfrm>
        </p:grpSpPr>
        <p:sp>
          <p:nvSpPr>
            <p:cNvPr id="16433" name="AutoShape 52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4" name="Text Box 53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4495800" y="3962400"/>
            <a:ext cx="1235075" cy="401638"/>
            <a:chOff x="3535" y="2462"/>
            <a:chExt cx="778" cy="253"/>
          </a:xfrm>
        </p:grpSpPr>
        <p:sp>
          <p:nvSpPr>
            <p:cNvPr id="16431" name="AutoShape 55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2" name="Text Box 56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304800" y="3429000"/>
            <a:ext cx="1192213" cy="404813"/>
            <a:chOff x="432" y="2384"/>
            <a:chExt cx="751" cy="255"/>
          </a:xfrm>
        </p:grpSpPr>
        <p:sp>
          <p:nvSpPr>
            <p:cNvPr id="16429" name="AutoShape 58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0" name="Text Box 59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S.V.</a:t>
              </a:r>
            </a:p>
          </p:txBody>
        </p:sp>
      </p:grpSp>
      <p:sp>
        <p:nvSpPr>
          <p:cNvPr id="760892" name="Text Box 60"/>
          <p:cNvSpPr txBox="1">
            <a:spLocks noChangeArrowheads="1"/>
          </p:cNvSpPr>
          <p:nvPr/>
        </p:nvSpPr>
        <p:spPr bwMode="auto">
          <a:xfrm>
            <a:off x="5705475" y="21463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u="sng">
                <a:latin typeface="Times New Roman" pitchFamily="18" charset="0"/>
              </a:rPr>
              <a:t>ORTHOGRAPHIC PROJECTIONS</a:t>
            </a:r>
          </a:p>
        </p:txBody>
      </p:sp>
      <p:grpSp>
        <p:nvGrpSpPr>
          <p:cNvPr id="12" name="Group 61"/>
          <p:cNvGrpSpPr>
            <a:grpSpLocks/>
          </p:cNvGrpSpPr>
          <p:nvPr/>
        </p:nvGrpSpPr>
        <p:grpSpPr bwMode="auto">
          <a:xfrm>
            <a:off x="7467600" y="3438525"/>
            <a:ext cx="1143000" cy="930275"/>
            <a:chOff x="4704" y="2166"/>
            <a:chExt cx="720" cy="586"/>
          </a:xfrm>
        </p:grpSpPr>
        <p:graphicFrame>
          <p:nvGraphicFramePr>
            <p:cNvPr id="16391" name="Object 62"/>
            <p:cNvGraphicFramePr>
              <a:graphicFrameLocks noChangeAspect="1"/>
            </p:cNvGraphicFramePr>
            <p:nvPr/>
          </p:nvGraphicFramePr>
          <p:xfrm>
            <a:off x="4704" y="2166"/>
            <a:ext cx="720" cy="5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5" name="Image" r:id="rId17" imgW="1383639" imgH="1205924" progId="Photoshop.Image.6">
                    <p:embed/>
                  </p:oleObj>
                </mc:Choice>
                <mc:Fallback>
                  <p:oleObj name="Image" r:id="rId17" imgW="1383639" imgH="1205924" progId="Photoshop.Image.6">
                    <p:embed/>
                    <p:pic>
                      <p:nvPicPr>
                        <p:cNvPr id="0" name="Object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4" y="2166"/>
                          <a:ext cx="720" cy="5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4" name="Line 63"/>
            <p:cNvSpPr>
              <a:spLocks noChangeShapeType="1"/>
            </p:cNvSpPr>
            <p:nvPr/>
          </p:nvSpPr>
          <p:spPr bwMode="auto">
            <a:xfrm>
              <a:off x="4944" y="2208"/>
              <a:ext cx="432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5" name="Rectangle 64"/>
            <p:cNvSpPr>
              <a:spLocks noChangeArrowheads="1"/>
            </p:cNvSpPr>
            <p:nvPr/>
          </p:nvSpPr>
          <p:spPr bwMode="auto">
            <a:xfrm>
              <a:off x="4902" y="2640"/>
              <a:ext cx="336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6" name="Line 65"/>
            <p:cNvSpPr>
              <a:spLocks noChangeShapeType="1"/>
            </p:cNvSpPr>
            <p:nvPr/>
          </p:nvSpPr>
          <p:spPr bwMode="auto">
            <a:xfrm>
              <a:off x="4944" y="2208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7" name="Line 66"/>
            <p:cNvSpPr>
              <a:spLocks noChangeShapeType="1"/>
            </p:cNvSpPr>
            <p:nvPr/>
          </p:nvSpPr>
          <p:spPr bwMode="auto">
            <a:xfrm>
              <a:off x="4944" y="2544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8" name="Line 67"/>
            <p:cNvSpPr>
              <a:spLocks noChangeShapeType="1"/>
            </p:cNvSpPr>
            <p:nvPr/>
          </p:nvSpPr>
          <p:spPr bwMode="auto">
            <a:xfrm>
              <a:off x="4752" y="2400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0900" name="Text Box 68"/>
          <p:cNvSpPr txBox="1">
            <a:spLocks noChangeArrowheads="1"/>
          </p:cNvSpPr>
          <p:nvPr/>
        </p:nvSpPr>
        <p:spPr bwMode="auto">
          <a:xfrm>
            <a:off x="6019800" y="3048000"/>
            <a:ext cx="1177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FRONT VIEW</a:t>
            </a:r>
          </a:p>
        </p:txBody>
      </p:sp>
      <p:sp>
        <p:nvSpPr>
          <p:cNvPr id="760901" name="Text Box 69"/>
          <p:cNvSpPr txBox="1">
            <a:spLocks noChangeArrowheads="1"/>
          </p:cNvSpPr>
          <p:nvPr/>
        </p:nvSpPr>
        <p:spPr bwMode="auto">
          <a:xfrm>
            <a:off x="6086475" y="5638800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TOP VIEW</a:t>
            </a:r>
          </a:p>
        </p:txBody>
      </p:sp>
      <p:sp>
        <p:nvSpPr>
          <p:cNvPr id="760902" name="Text Box 70"/>
          <p:cNvSpPr txBox="1">
            <a:spLocks noChangeArrowheads="1"/>
          </p:cNvSpPr>
          <p:nvPr/>
        </p:nvSpPr>
        <p:spPr bwMode="auto">
          <a:xfrm>
            <a:off x="7467600" y="30480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L.H.SIDE VIEW</a:t>
            </a:r>
          </a:p>
        </p:txBody>
      </p:sp>
      <p:sp>
        <p:nvSpPr>
          <p:cNvPr id="760903" name="Line 71"/>
          <p:cNvSpPr>
            <a:spLocks noChangeShapeType="1"/>
          </p:cNvSpPr>
          <p:nvPr/>
        </p:nvSpPr>
        <p:spPr bwMode="auto">
          <a:xfrm>
            <a:off x="5410200" y="3810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0904" name="Line 72"/>
          <p:cNvSpPr>
            <a:spLocks noChangeShapeType="1"/>
          </p:cNvSpPr>
          <p:nvPr/>
        </p:nvSpPr>
        <p:spPr bwMode="auto">
          <a:xfrm>
            <a:off x="6629400" y="2667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73"/>
          <p:cNvGrpSpPr>
            <a:grpSpLocks/>
          </p:cNvGrpSpPr>
          <p:nvPr/>
        </p:nvGrpSpPr>
        <p:grpSpPr bwMode="auto">
          <a:xfrm>
            <a:off x="5611813" y="4048125"/>
            <a:ext cx="3298825" cy="366713"/>
            <a:chOff x="3181" y="2136"/>
            <a:chExt cx="2469" cy="231"/>
          </a:xfrm>
        </p:grpSpPr>
        <p:sp>
          <p:nvSpPr>
            <p:cNvPr id="16421" name="Line 74"/>
            <p:cNvSpPr>
              <a:spLocks noChangeShapeType="1"/>
            </p:cNvSpPr>
            <p:nvPr/>
          </p:nvSpPr>
          <p:spPr bwMode="auto">
            <a:xfrm>
              <a:off x="3408" y="2304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2" name="Text Box 75"/>
            <p:cNvSpPr txBox="1">
              <a:spLocks noChangeArrowheads="1"/>
            </p:cNvSpPr>
            <p:nvPr/>
          </p:nvSpPr>
          <p:spPr bwMode="auto">
            <a:xfrm>
              <a:off x="3181" y="2136"/>
              <a:ext cx="2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 b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6423" name="Text Box 76"/>
            <p:cNvSpPr txBox="1">
              <a:spLocks noChangeArrowheads="1"/>
            </p:cNvSpPr>
            <p:nvPr/>
          </p:nvSpPr>
          <p:spPr bwMode="auto">
            <a:xfrm>
              <a:off x="5389" y="2136"/>
              <a:ext cx="2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 b="0">
                  <a:latin typeface="Times New Roman" pitchFamily="18" charset="0"/>
                </a:rPr>
                <a:t>Y</a:t>
              </a:r>
            </a:p>
          </p:txBody>
        </p:sp>
      </p:grpSp>
      <p:sp>
        <p:nvSpPr>
          <p:cNvPr id="16412" name="Oval 77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5</a:t>
            </a:r>
          </a:p>
        </p:txBody>
      </p:sp>
      <p:sp>
        <p:nvSpPr>
          <p:cNvPr id="16413" name="Text Box 78"/>
          <p:cNvSpPr txBox="1">
            <a:spLocks noChangeArrowheads="1"/>
          </p:cNvSpPr>
          <p:nvPr/>
        </p:nvSpPr>
        <p:spPr bwMode="auto">
          <a:xfrm>
            <a:off x="228600" y="5713413"/>
            <a:ext cx="4870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b="0" u="sng">
                <a:latin typeface="Arial Black" pitchFamily="34" charset="0"/>
              </a:rPr>
              <a:t>PICTORIAL PRESENTATION IS GIVEN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DRAW THREE VIEWS OF THIS OBJECT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BY FIRST ANGLE PROJECTION METHOD</a:t>
            </a:r>
          </a:p>
        </p:txBody>
      </p:sp>
      <p:grpSp>
        <p:nvGrpSpPr>
          <p:cNvPr id="14" name="Group 86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6415" name="AutoShape 87">
              <a:hlinkClick r:id="rId19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6" name="AutoShape 88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7" name="AutoShape 89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8" name="AutoShape 90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9" name="AutoShape 91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0" name="AutoShape 92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0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0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0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0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0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0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6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6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60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60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60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60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6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6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6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6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6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6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6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6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6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6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6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6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70" grpId="0" animBg="1"/>
      <p:bldP spid="760876" grpId="0" animBg="1"/>
      <p:bldP spid="760892" grpId="0" autoUpdateAnimBg="0"/>
      <p:bldP spid="760900" grpId="0" autoUpdateAnimBg="0"/>
      <p:bldP spid="760901" grpId="0" autoUpdateAnimBg="0"/>
      <p:bldP spid="760902" grpId="0" autoUpdateAnimBg="0"/>
      <p:bldP spid="760903" grpId="0" animBg="1"/>
      <p:bldP spid="76090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97000" y="1587500"/>
            <a:ext cx="2178050" cy="2362200"/>
            <a:chOff x="528" y="732"/>
            <a:chExt cx="1372" cy="1488"/>
          </a:xfrm>
        </p:grpSpPr>
        <p:graphicFrame>
          <p:nvGraphicFramePr>
            <p:cNvPr id="17417" name="Object 3"/>
            <p:cNvGraphicFramePr>
              <a:graphicFrameLocks noChangeAspect="1"/>
            </p:cNvGraphicFramePr>
            <p:nvPr/>
          </p:nvGraphicFramePr>
          <p:xfrm>
            <a:off x="528" y="732"/>
            <a:ext cx="1372" cy="1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2" name="Image" r:id="rId4" imgW="2831746" imgH="3073016" progId="Photoshop.Image.6">
                    <p:embed/>
                  </p:oleObj>
                </mc:Choice>
                <mc:Fallback>
                  <p:oleObj name="Image" r:id="rId4" imgW="2831746" imgH="3073016" progId="Photoshop.Image.6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732"/>
                          <a:ext cx="1372" cy="1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158" y="1734"/>
              <a:ext cx="480" cy="465"/>
              <a:chOff x="1539" y="2193"/>
              <a:chExt cx="477" cy="462"/>
            </a:xfrm>
          </p:grpSpPr>
          <p:sp>
            <p:nvSpPr>
              <p:cNvPr id="17466" name="Line 5"/>
              <p:cNvSpPr>
                <a:spLocks noChangeShapeType="1"/>
              </p:cNvSpPr>
              <p:nvPr/>
            </p:nvSpPr>
            <p:spPr bwMode="auto">
              <a:xfrm>
                <a:off x="1539" y="2463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7" name="Line 6"/>
              <p:cNvSpPr>
                <a:spLocks noChangeShapeType="1"/>
              </p:cNvSpPr>
              <p:nvPr/>
            </p:nvSpPr>
            <p:spPr bwMode="auto">
              <a:xfrm flipV="1">
                <a:off x="1545" y="2604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8" name="Line 7"/>
              <p:cNvSpPr>
                <a:spLocks noChangeShapeType="1"/>
              </p:cNvSpPr>
              <p:nvPr/>
            </p:nvSpPr>
            <p:spPr bwMode="auto">
              <a:xfrm flipV="1">
                <a:off x="1644" y="2538"/>
                <a:ext cx="0" cy="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9" name="Line 8"/>
              <p:cNvSpPr>
                <a:spLocks noChangeShapeType="1"/>
              </p:cNvSpPr>
              <p:nvPr/>
            </p:nvSpPr>
            <p:spPr bwMode="auto">
              <a:xfrm flipV="1">
                <a:off x="1641" y="2377"/>
                <a:ext cx="273" cy="1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0" name="Line 9"/>
              <p:cNvSpPr>
                <a:spLocks noChangeShapeType="1"/>
              </p:cNvSpPr>
              <p:nvPr/>
            </p:nvSpPr>
            <p:spPr bwMode="auto">
              <a:xfrm flipV="1">
                <a:off x="1908" y="2376"/>
                <a:ext cx="0" cy="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1" name="Line 10"/>
              <p:cNvSpPr>
                <a:spLocks noChangeShapeType="1"/>
              </p:cNvSpPr>
              <p:nvPr/>
            </p:nvSpPr>
            <p:spPr bwMode="auto">
              <a:xfrm flipV="1">
                <a:off x="1905" y="2377"/>
                <a:ext cx="111" cy="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Line 11"/>
              <p:cNvSpPr>
                <a:spLocks noChangeShapeType="1"/>
              </p:cNvSpPr>
              <p:nvPr/>
            </p:nvSpPr>
            <p:spPr bwMode="auto">
              <a:xfrm>
                <a:off x="2013" y="2193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761868" name="Object 12"/>
          <p:cNvGraphicFramePr>
            <a:graphicFrameLocks noChangeAspect="1"/>
          </p:cNvGraphicFramePr>
          <p:nvPr/>
        </p:nvGraphicFramePr>
        <p:xfrm>
          <a:off x="3886200" y="1066800"/>
          <a:ext cx="1063625" cy="176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Image" r:id="rId6" imgW="1371429" imgH="2273016" progId="Photoshop.Image.6">
                  <p:embed/>
                </p:oleObj>
              </mc:Choice>
              <mc:Fallback>
                <p:oleObj name="Image" r:id="rId6" imgW="1371429" imgH="2273016" progId="Photoshop.Image.6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066800"/>
                        <a:ext cx="1063625" cy="176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1869" name="Object 13"/>
          <p:cNvGraphicFramePr>
            <a:graphicFrameLocks noChangeAspect="1"/>
          </p:cNvGraphicFramePr>
          <p:nvPr/>
        </p:nvGraphicFramePr>
        <p:xfrm>
          <a:off x="5053013" y="3738563"/>
          <a:ext cx="2209800" cy="125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Image" r:id="rId8" imgW="2844444" imgH="1612698" progId="Photoshop.Image.6">
                  <p:embed/>
                </p:oleObj>
              </mc:Choice>
              <mc:Fallback>
                <p:oleObj name="Image" r:id="rId8" imgW="2844444" imgH="1612698" progId="Photoshop.Image.6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013" y="3738563"/>
                        <a:ext cx="2209800" cy="125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1870" name="Object 14"/>
          <p:cNvGraphicFramePr>
            <a:graphicFrameLocks noChangeAspect="1"/>
          </p:cNvGraphicFramePr>
          <p:nvPr/>
        </p:nvGraphicFramePr>
        <p:xfrm>
          <a:off x="7310438" y="2214563"/>
          <a:ext cx="1360487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Image" r:id="rId10" imgW="1790476" imgH="1904762" progId="Photoshop.Image.6">
                  <p:embed/>
                </p:oleObj>
              </mc:Choice>
              <mc:Fallback>
                <p:oleObj name="Image" r:id="rId10" imgW="1790476" imgH="1904762" progId="Photoshop.Image.6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0438" y="2214563"/>
                        <a:ext cx="1360487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1871" name="Object 15"/>
          <p:cNvGraphicFramePr>
            <a:graphicFrameLocks noChangeAspect="1"/>
          </p:cNvGraphicFramePr>
          <p:nvPr/>
        </p:nvGraphicFramePr>
        <p:xfrm>
          <a:off x="133350" y="819150"/>
          <a:ext cx="1717675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Image" r:id="rId12" imgW="2260317" imgH="2907937" progId="Photoshop.Image.6">
                  <p:embed/>
                </p:oleObj>
              </mc:Choice>
              <mc:Fallback>
                <p:oleObj name="Image" r:id="rId12" imgW="2260317" imgH="2907937" progId="Photoshop.Image.6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" y="819150"/>
                        <a:ext cx="1717675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1872" name="Object 16"/>
          <p:cNvGraphicFramePr>
            <a:graphicFrameLocks noChangeAspect="1"/>
          </p:cNvGraphicFramePr>
          <p:nvPr/>
        </p:nvGraphicFramePr>
        <p:xfrm>
          <a:off x="1257300" y="3906838"/>
          <a:ext cx="2438400" cy="140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Image" r:id="rId14" imgW="3263492" imgH="1879365" progId="Photoshop.Image.6">
                  <p:embed/>
                </p:oleObj>
              </mc:Choice>
              <mc:Fallback>
                <p:oleObj name="Image" r:id="rId14" imgW="3263492" imgH="1879365" progId="Photoshop.Image.6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3906838"/>
                        <a:ext cx="2438400" cy="1404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52400" y="914400"/>
            <a:ext cx="3290888" cy="2841625"/>
            <a:chOff x="96" y="581"/>
            <a:chExt cx="2073" cy="1790"/>
          </a:xfrm>
        </p:grpSpPr>
        <p:sp>
          <p:nvSpPr>
            <p:cNvPr id="17462" name="Line 18"/>
            <p:cNvSpPr>
              <a:spLocks noChangeShapeType="1"/>
            </p:cNvSpPr>
            <p:nvPr/>
          </p:nvSpPr>
          <p:spPr bwMode="auto">
            <a:xfrm flipH="1" flipV="1">
              <a:off x="96" y="1712"/>
              <a:ext cx="1269" cy="659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Line 19"/>
            <p:cNvSpPr>
              <a:spLocks noChangeShapeType="1"/>
            </p:cNvSpPr>
            <p:nvPr/>
          </p:nvSpPr>
          <p:spPr bwMode="auto">
            <a:xfrm flipH="1" flipV="1">
              <a:off x="1080" y="581"/>
              <a:ext cx="1089" cy="56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Line 20"/>
            <p:cNvSpPr>
              <a:spLocks noChangeShapeType="1"/>
            </p:cNvSpPr>
            <p:nvPr/>
          </p:nvSpPr>
          <p:spPr bwMode="auto">
            <a:xfrm flipH="1" flipV="1">
              <a:off x="618" y="886"/>
              <a:ext cx="1089" cy="56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752600" y="1057275"/>
            <a:ext cx="3170238" cy="2711450"/>
            <a:chOff x="1104" y="666"/>
            <a:chExt cx="1997" cy="1708"/>
          </a:xfrm>
        </p:grpSpPr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1104" y="666"/>
              <a:ext cx="1997" cy="1708"/>
              <a:chOff x="1104" y="666"/>
              <a:chExt cx="1997" cy="1708"/>
            </a:xfrm>
          </p:grpSpPr>
          <p:sp>
            <p:nvSpPr>
              <p:cNvPr id="17459" name="Line 23"/>
              <p:cNvSpPr>
                <a:spLocks noChangeShapeType="1"/>
              </p:cNvSpPr>
              <p:nvPr/>
            </p:nvSpPr>
            <p:spPr bwMode="auto">
              <a:xfrm flipV="1">
                <a:off x="1104" y="1143"/>
                <a:ext cx="1392" cy="795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0" name="Line 24"/>
              <p:cNvSpPr>
                <a:spLocks noChangeShapeType="1"/>
              </p:cNvSpPr>
              <p:nvPr/>
            </p:nvSpPr>
            <p:spPr bwMode="auto">
              <a:xfrm flipV="1">
                <a:off x="1686" y="1542"/>
                <a:ext cx="1415" cy="83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Line 25"/>
              <p:cNvSpPr>
                <a:spLocks noChangeShapeType="1"/>
              </p:cNvSpPr>
              <p:nvPr/>
            </p:nvSpPr>
            <p:spPr bwMode="auto">
              <a:xfrm flipV="1">
                <a:off x="1872" y="666"/>
                <a:ext cx="768" cy="451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58" name="Line 26"/>
            <p:cNvSpPr>
              <a:spLocks noChangeShapeType="1"/>
            </p:cNvSpPr>
            <p:nvPr/>
          </p:nvSpPr>
          <p:spPr bwMode="auto">
            <a:xfrm flipV="1">
              <a:off x="2160" y="845"/>
              <a:ext cx="768" cy="4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1419225" y="2133600"/>
            <a:ext cx="2105025" cy="3019425"/>
            <a:chOff x="894" y="1344"/>
            <a:chExt cx="1326" cy="1902"/>
          </a:xfrm>
        </p:grpSpPr>
        <p:sp>
          <p:nvSpPr>
            <p:cNvPr id="17454" name="Line 28"/>
            <p:cNvSpPr>
              <a:spLocks noChangeShapeType="1"/>
            </p:cNvSpPr>
            <p:nvPr/>
          </p:nvSpPr>
          <p:spPr bwMode="auto">
            <a:xfrm>
              <a:off x="894" y="2112"/>
              <a:ext cx="0" cy="91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Line 29"/>
            <p:cNvSpPr>
              <a:spLocks noChangeShapeType="1"/>
            </p:cNvSpPr>
            <p:nvPr/>
          </p:nvSpPr>
          <p:spPr bwMode="auto">
            <a:xfrm>
              <a:off x="2220" y="1344"/>
              <a:ext cx="0" cy="134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Line 30"/>
            <p:cNvSpPr>
              <a:spLocks noChangeShapeType="1"/>
            </p:cNvSpPr>
            <p:nvPr/>
          </p:nvSpPr>
          <p:spPr bwMode="auto">
            <a:xfrm>
              <a:off x="1518" y="2334"/>
              <a:ext cx="0" cy="91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61887" name="Object 31"/>
          <p:cNvGraphicFramePr>
            <a:graphicFrameLocks noChangeAspect="1"/>
          </p:cNvGraphicFramePr>
          <p:nvPr/>
        </p:nvGraphicFramePr>
        <p:xfrm>
          <a:off x="2895600" y="5029200"/>
          <a:ext cx="4302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CorelDRAW" r:id="rId16" imgW="429480" imgH="311040" progId="CorelDRAW.Graphic.11">
                  <p:embed/>
                </p:oleObj>
              </mc:Choice>
              <mc:Fallback>
                <p:oleObj name="CorelDRAW" r:id="rId16" imgW="429480" imgH="311040" progId="CorelDRAW.Graphic.11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029200"/>
                        <a:ext cx="4302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1888" name="WordArt 32"/>
          <p:cNvSpPr>
            <a:spLocks noChangeArrowheads="1" noChangeShapeType="1" noTextEdit="1"/>
          </p:cNvSpPr>
          <p:nvPr/>
        </p:nvSpPr>
        <p:spPr bwMode="auto">
          <a:xfrm>
            <a:off x="4495800" y="838200"/>
            <a:ext cx="349250" cy="500063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/>
                <a:cs typeface="Arial"/>
              </a:rPr>
              <a:t>S.V.</a:t>
            </a:r>
          </a:p>
        </p:txBody>
      </p:sp>
      <p:sp>
        <p:nvSpPr>
          <p:cNvPr id="761889" name="WordArt 33"/>
          <p:cNvSpPr>
            <a:spLocks noChangeArrowheads="1" noChangeShapeType="1" noTextEdit="1"/>
          </p:cNvSpPr>
          <p:nvPr/>
        </p:nvSpPr>
        <p:spPr bwMode="auto">
          <a:xfrm>
            <a:off x="685800" y="914400"/>
            <a:ext cx="323850" cy="45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F.V.</a:t>
            </a:r>
          </a:p>
        </p:txBody>
      </p: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2286000" y="533400"/>
            <a:ext cx="1046163" cy="815975"/>
            <a:chOff x="1656" y="61"/>
            <a:chExt cx="659" cy="514"/>
          </a:xfrm>
        </p:grpSpPr>
        <p:sp>
          <p:nvSpPr>
            <p:cNvPr id="17452" name="AutoShape 35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3" name="Text Box 36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3505200" y="3657600"/>
            <a:ext cx="1235075" cy="401638"/>
            <a:chOff x="3535" y="2462"/>
            <a:chExt cx="778" cy="253"/>
          </a:xfrm>
        </p:grpSpPr>
        <p:sp>
          <p:nvSpPr>
            <p:cNvPr id="17450" name="AutoShape 38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1" name="Text Box 39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152400" y="3581400"/>
            <a:ext cx="1192213" cy="404813"/>
            <a:chOff x="432" y="2384"/>
            <a:chExt cx="751" cy="255"/>
          </a:xfrm>
        </p:grpSpPr>
        <p:sp>
          <p:nvSpPr>
            <p:cNvPr id="17448" name="AutoShape 41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9" name="Text Box 42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S.V.</a:t>
              </a:r>
            </a:p>
          </p:txBody>
        </p:sp>
      </p:grpSp>
      <p:sp>
        <p:nvSpPr>
          <p:cNvPr id="761899" name="Text Box 43"/>
          <p:cNvSpPr txBox="1">
            <a:spLocks noChangeArrowheads="1"/>
          </p:cNvSpPr>
          <p:nvPr/>
        </p:nvSpPr>
        <p:spPr bwMode="auto">
          <a:xfrm>
            <a:off x="5410200" y="10668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u="sng">
                <a:latin typeface="Times New Roman" pitchFamily="18" charset="0"/>
              </a:rPr>
              <a:t>ORTHOGRAPHIC PROJECTIONS</a:t>
            </a:r>
          </a:p>
        </p:txBody>
      </p:sp>
      <p:grpSp>
        <p:nvGrpSpPr>
          <p:cNvPr id="11" name="Group 44"/>
          <p:cNvGrpSpPr>
            <a:grpSpLocks/>
          </p:cNvGrpSpPr>
          <p:nvPr/>
        </p:nvGrpSpPr>
        <p:grpSpPr bwMode="auto">
          <a:xfrm>
            <a:off x="5038725" y="2281238"/>
            <a:ext cx="2224088" cy="1303337"/>
            <a:chOff x="3174" y="1437"/>
            <a:chExt cx="1401" cy="821"/>
          </a:xfrm>
        </p:grpSpPr>
        <p:graphicFrame>
          <p:nvGraphicFramePr>
            <p:cNvPr id="17416" name="Object 45"/>
            <p:cNvGraphicFramePr>
              <a:graphicFrameLocks noChangeAspect="1"/>
            </p:cNvGraphicFramePr>
            <p:nvPr/>
          </p:nvGraphicFramePr>
          <p:xfrm>
            <a:off x="3174" y="1437"/>
            <a:ext cx="1401" cy="8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9" name="Image" r:id="rId18" imgW="2857143" imgH="1676190" progId="Photoshop.Image.6">
                    <p:embed/>
                  </p:oleObj>
                </mc:Choice>
                <mc:Fallback>
                  <p:oleObj name="Image" r:id="rId18" imgW="2857143" imgH="1676190" progId="Photoshop.Image.6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4" y="1437"/>
                          <a:ext cx="1401" cy="8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47" name="Line 46"/>
            <p:cNvSpPr>
              <a:spLocks noChangeShapeType="1"/>
            </p:cNvSpPr>
            <p:nvPr/>
          </p:nvSpPr>
          <p:spPr bwMode="auto">
            <a:xfrm>
              <a:off x="4322" y="1440"/>
              <a:ext cx="0" cy="4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1903" name="Text Box 47"/>
          <p:cNvSpPr txBox="1">
            <a:spLocks noChangeArrowheads="1"/>
          </p:cNvSpPr>
          <p:nvPr/>
        </p:nvSpPr>
        <p:spPr bwMode="auto">
          <a:xfrm>
            <a:off x="5257800" y="1981200"/>
            <a:ext cx="1177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FRONT VIEW</a:t>
            </a:r>
          </a:p>
        </p:txBody>
      </p:sp>
      <p:sp>
        <p:nvSpPr>
          <p:cNvPr id="761904" name="Text Box 48"/>
          <p:cNvSpPr txBox="1">
            <a:spLocks noChangeArrowheads="1"/>
          </p:cNvSpPr>
          <p:nvPr/>
        </p:nvSpPr>
        <p:spPr bwMode="auto">
          <a:xfrm>
            <a:off x="5060950" y="5105400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TOP VIEW</a:t>
            </a:r>
          </a:p>
        </p:txBody>
      </p:sp>
      <p:sp>
        <p:nvSpPr>
          <p:cNvPr id="761905" name="Text Box 49"/>
          <p:cNvSpPr txBox="1">
            <a:spLocks noChangeArrowheads="1"/>
          </p:cNvSpPr>
          <p:nvPr/>
        </p:nvSpPr>
        <p:spPr bwMode="auto">
          <a:xfrm>
            <a:off x="7162800" y="19812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L.H.SIDE VIEW</a:t>
            </a:r>
          </a:p>
        </p:txBody>
      </p:sp>
      <p:sp>
        <p:nvSpPr>
          <p:cNvPr id="761906" name="Line 50"/>
          <p:cNvSpPr>
            <a:spLocks noChangeShapeType="1"/>
          </p:cNvSpPr>
          <p:nvPr/>
        </p:nvSpPr>
        <p:spPr bwMode="auto">
          <a:xfrm>
            <a:off x="4343400" y="3124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1907" name="Line 51"/>
          <p:cNvSpPr>
            <a:spLocks noChangeShapeType="1"/>
          </p:cNvSpPr>
          <p:nvPr/>
        </p:nvSpPr>
        <p:spPr bwMode="auto">
          <a:xfrm>
            <a:off x="5562600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52"/>
          <p:cNvGrpSpPr>
            <a:grpSpLocks/>
          </p:cNvGrpSpPr>
          <p:nvPr/>
        </p:nvGrpSpPr>
        <p:grpSpPr bwMode="auto">
          <a:xfrm>
            <a:off x="4613275" y="3289300"/>
            <a:ext cx="4462463" cy="366713"/>
            <a:chOff x="3218" y="2136"/>
            <a:chExt cx="2395" cy="231"/>
          </a:xfrm>
        </p:grpSpPr>
        <p:sp>
          <p:nvSpPr>
            <p:cNvPr id="17444" name="Line 53"/>
            <p:cNvSpPr>
              <a:spLocks noChangeShapeType="1"/>
            </p:cNvSpPr>
            <p:nvPr/>
          </p:nvSpPr>
          <p:spPr bwMode="auto">
            <a:xfrm>
              <a:off x="3408" y="2304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5" name="Text Box 54"/>
            <p:cNvSpPr txBox="1">
              <a:spLocks noChangeArrowheads="1"/>
            </p:cNvSpPr>
            <p:nvPr/>
          </p:nvSpPr>
          <p:spPr bwMode="auto">
            <a:xfrm>
              <a:off x="3218" y="2136"/>
              <a:ext cx="18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 b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7446" name="Text Box 55"/>
            <p:cNvSpPr txBox="1">
              <a:spLocks noChangeArrowheads="1"/>
            </p:cNvSpPr>
            <p:nvPr/>
          </p:nvSpPr>
          <p:spPr bwMode="auto">
            <a:xfrm>
              <a:off x="5426" y="2136"/>
              <a:ext cx="18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 b="0">
                  <a:latin typeface="Times New Roman" pitchFamily="18" charset="0"/>
                </a:rPr>
                <a:t>Y</a:t>
              </a:r>
            </a:p>
          </p:txBody>
        </p:sp>
      </p:grpSp>
      <p:sp>
        <p:nvSpPr>
          <p:cNvPr id="17435" name="Oval 56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6</a:t>
            </a:r>
          </a:p>
        </p:txBody>
      </p:sp>
      <p:sp>
        <p:nvSpPr>
          <p:cNvPr id="17436" name="Text Box 57"/>
          <p:cNvSpPr txBox="1">
            <a:spLocks noChangeArrowheads="1"/>
          </p:cNvSpPr>
          <p:nvPr/>
        </p:nvSpPr>
        <p:spPr bwMode="auto">
          <a:xfrm>
            <a:off x="381000" y="5610225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b="0" u="sng">
                <a:latin typeface="Arial Black" pitchFamily="34" charset="0"/>
              </a:rPr>
              <a:t>PICTORIAL PRESENTATION IS GIVEN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DRAW THREE VIEWS OF THIS OBJECT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BY FIRST ANGLE PROJECTION METHOD</a:t>
            </a:r>
          </a:p>
        </p:txBody>
      </p:sp>
      <p:grpSp>
        <p:nvGrpSpPr>
          <p:cNvPr id="13" name="Group 65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7438" name="AutoShape 66">
              <a:hlinkClick r:id="rId20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9" name="AutoShape 67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0" name="AutoShape 68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1" name="AutoShape 69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2" name="AutoShape 70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3" name="AutoShape 71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1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1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1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1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61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61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1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1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61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61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61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61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61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61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61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61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61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61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61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6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61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61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61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61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61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6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61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61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61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61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88" grpId="0" animBg="1"/>
      <p:bldP spid="761889" grpId="0" animBg="1"/>
      <p:bldP spid="761899" grpId="0" autoUpdateAnimBg="0"/>
      <p:bldP spid="761903" grpId="0" autoUpdateAnimBg="0"/>
      <p:bldP spid="761904" grpId="0" autoUpdateAnimBg="0"/>
      <p:bldP spid="761905" grpId="0" autoUpdateAnimBg="0"/>
      <p:bldP spid="761906" grpId="0" animBg="1"/>
      <p:bldP spid="76190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4386" name="Object 2"/>
          <p:cNvGraphicFramePr>
            <a:graphicFrameLocks noChangeAspect="1"/>
          </p:cNvGraphicFramePr>
          <p:nvPr/>
        </p:nvGraphicFramePr>
        <p:xfrm>
          <a:off x="7772400" y="3190875"/>
          <a:ext cx="11430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Image" r:id="rId3" imgW="1523272" imgH="1409524" progId="Photoshop.Image.6">
                  <p:embed/>
                </p:oleObj>
              </mc:Choice>
              <mc:Fallback>
                <p:oleObj name="Image" r:id="rId3" imgW="1523272" imgH="1409524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3190875"/>
                        <a:ext cx="1143000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4387" name="Object 3"/>
          <p:cNvGraphicFramePr>
            <a:graphicFrameLocks noChangeAspect="1"/>
          </p:cNvGraphicFramePr>
          <p:nvPr/>
        </p:nvGraphicFramePr>
        <p:xfrm>
          <a:off x="5353050" y="4570413"/>
          <a:ext cx="2298700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Image" r:id="rId5" imgW="3085714" imgH="1434415" progId="Photoshop.Image.6">
                  <p:embed/>
                </p:oleObj>
              </mc:Choice>
              <mc:Fallback>
                <p:oleObj name="Image" r:id="rId5" imgW="3085714" imgH="1434415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050" y="4570413"/>
                        <a:ext cx="2298700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4388" name="Object 4"/>
          <p:cNvGraphicFramePr>
            <a:graphicFrameLocks noChangeAspect="1"/>
          </p:cNvGraphicFramePr>
          <p:nvPr/>
        </p:nvGraphicFramePr>
        <p:xfrm>
          <a:off x="5334000" y="3189288"/>
          <a:ext cx="2298700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Image" r:id="rId7" imgW="3060317" imgH="1409524" progId="Photoshop.Image.6">
                  <p:embed/>
                </p:oleObj>
              </mc:Choice>
              <mc:Fallback>
                <p:oleObj name="Image" r:id="rId7" imgW="3060317" imgH="1409524" progId="Photoshop.Image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189288"/>
                        <a:ext cx="2298700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46700" y="3160713"/>
            <a:ext cx="2286000" cy="1066800"/>
            <a:chOff x="3168" y="2112"/>
            <a:chExt cx="1440" cy="672"/>
          </a:xfrm>
        </p:grpSpPr>
        <p:sp>
          <p:nvSpPr>
            <p:cNvPr id="18516" name="Line 6"/>
            <p:cNvSpPr>
              <a:spLocks noChangeShapeType="1"/>
            </p:cNvSpPr>
            <p:nvPr/>
          </p:nvSpPr>
          <p:spPr bwMode="auto">
            <a:xfrm>
              <a:off x="3168" y="230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7" name="Line 7"/>
            <p:cNvSpPr>
              <a:spLocks noChangeShapeType="1"/>
            </p:cNvSpPr>
            <p:nvPr/>
          </p:nvSpPr>
          <p:spPr bwMode="auto">
            <a:xfrm>
              <a:off x="3168" y="27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8" name="Line 8"/>
            <p:cNvSpPr>
              <a:spLocks noChangeShapeType="1"/>
            </p:cNvSpPr>
            <p:nvPr/>
          </p:nvSpPr>
          <p:spPr bwMode="auto">
            <a:xfrm flipV="1">
              <a:off x="3360" y="264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9" name="Line 9"/>
            <p:cNvSpPr>
              <a:spLocks noChangeShapeType="1"/>
            </p:cNvSpPr>
            <p:nvPr/>
          </p:nvSpPr>
          <p:spPr bwMode="auto">
            <a:xfrm>
              <a:off x="3360" y="264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0" name="Line 10"/>
            <p:cNvSpPr>
              <a:spLocks noChangeShapeType="1"/>
            </p:cNvSpPr>
            <p:nvPr/>
          </p:nvSpPr>
          <p:spPr bwMode="auto">
            <a:xfrm>
              <a:off x="3936" y="264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1" name="Line 11"/>
            <p:cNvSpPr>
              <a:spLocks noChangeShapeType="1"/>
            </p:cNvSpPr>
            <p:nvPr/>
          </p:nvSpPr>
          <p:spPr bwMode="auto">
            <a:xfrm>
              <a:off x="3936" y="278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2" name="Line 12"/>
            <p:cNvSpPr>
              <a:spLocks noChangeShapeType="1"/>
            </p:cNvSpPr>
            <p:nvPr/>
          </p:nvSpPr>
          <p:spPr bwMode="auto">
            <a:xfrm flipV="1">
              <a:off x="4608" y="2112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3" name="Line 13"/>
            <p:cNvSpPr>
              <a:spLocks noChangeShapeType="1"/>
            </p:cNvSpPr>
            <p:nvPr/>
          </p:nvSpPr>
          <p:spPr bwMode="auto">
            <a:xfrm>
              <a:off x="3168" y="230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4" name="Line 14"/>
            <p:cNvSpPr>
              <a:spLocks noChangeShapeType="1"/>
            </p:cNvSpPr>
            <p:nvPr/>
          </p:nvSpPr>
          <p:spPr bwMode="auto">
            <a:xfrm>
              <a:off x="3984" y="2304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5" name="Line 15"/>
            <p:cNvSpPr>
              <a:spLocks noChangeShapeType="1"/>
            </p:cNvSpPr>
            <p:nvPr/>
          </p:nvSpPr>
          <p:spPr bwMode="auto">
            <a:xfrm>
              <a:off x="4080" y="24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6" name="Line 16"/>
            <p:cNvSpPr>
              <a:spLocks noChangeShapeType="1"/>
            </p:cNvSpPr>
            <p:nvPr/>
          </p:nvSpPr>
          <p:spPr bwMode="auto">
            <a:xfrm>
              <a:off x="4080" y="25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7" name="Line 17"/>
            <p:cNvSpPr>
              <a:spLocks noChangeShapeType="1"/>
            </p:cNvSpPr>
            <p:nvPr/>
          </p:nvSpPr>
          <p:spPr bwMode="auto">
            <a:xfrm flipV="1">
              <a:off x="4272" y="24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8" name="Line 18"/>
            <p:cNvSpPr>
              <a:spLocks noChangeShapeType="1"/>
            </p:cNvSpPr>
            <p:nvPr/>
          </p:nvSpPr>
          <p:spPr bwMode="auto">
            <a:xfrm flipV="1">
              <a:off x="4272" y="2112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9" name="Line 19"/>
            <p:cNvSpPr>
              <a:spLocks noChangeShapeType="1"/>
            </p:cNvSpPr>
            <p:nvPr/>
          </p:nvSpPr>
          <p:spPr bwMode="auto">
            <a:xfrm>
              <a:off x="4416" y="21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0" name="Line 20"/>
            <p:cNvSpPr>
              <a:spLocks noChangeShapeType="1"/>
            </p:cNvSpPr>
            <p:nvPr/>
          </p:nvSpPr>
          <p:spPr bwMode="auto">
            <a:xfrm>
              <a:off x="3168" y="238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1" name="Line 21"/>
            <p:cNvSpPr>
              <a:spLocks noChangeShapeType="1"/>
            </p:cNvSpPr>
            <p:nvPr/>
          </p:nvSpPr>
          <p:spPr bwMode="auto">
            <a:xfrm>
              <a:off x="3256" y="239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7785100" y="3160713"/>
            <a:ext cx="1143000" cy="1066800"/>
            <a:chOff x="4704" y="2112"/>
            <a:chExt cx="720" cy="672"/>
          </a:xfrm>
        </p:grpSpPr>
        <p:sp>
          <p:nvSpPr>
            <p:cNvPr id="18504" name="Line 23"/>
            <p:cNvSpPr>
              <a:spLocks noChangeShapeType="1"/>
            </p:cNvSpPr>
            <p:nvPr/>
          </p:nvSpPr>
          <p:spPr bwMode="auto">
            <a:xfrm flipV="1">
              <a:off x="4704" y="2112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5" name="Line 24"/>
            <p:cNvSpPr>
              <a:spLocks noChangeShapeType="1"/>
            </p:cNvSpPr>
            <p:nvPr/>
          </p:nvSpPr>
          <p:spPr bwMode="auto">
            <a:xfrm flipV="1">
              <a:off x="5424" y="2112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6" name="Line 25"/>
            <p:cNvSpPr>
              <a:spLocks noChangeShapeType="1"/>
            </p:cNvSpPr>
            <p:nvPr/>
          </p:nvSpPr>
          <p:spPr bwMode="auto">
            <a:xfrm>
              <a:off x="4704" y="2784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7" name="Line 26"/>
            <p:cNvSpPr>
              <a:spLocks noChangeShapeType="1"/>
            </p:cNvSpPr>
            <p:nvPr/>
          </p:nvSpPr>
          <p:spPr bwMode="auto">
            <a:xfrm>
              <a:off x="4704" y="2128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8" name="Line 27"/>
            <p:cNvSpPr>
              <a:spLocks noChangeShapeType="1"/>
            </p:cNvSpPr>
            <p:nvPr/>
          </p:nvSpPr>
          <p:spPr bwMode="auto">
            <a:xfrm>
              <a:off x="4704" y="2448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9" name="Line 28"/>
            <p:cNvSpPr>
              <a:spLocks noChangeShapeType="1"/>
            </p:cNvSpPr>
            <p:nvPr/>
          </p:nvSpPr>
          <p:spPr bwMode="auto">
            <a:xfrm>
              <a:off x="4704" y="2592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0" name="Line 29"/>
            <p:cNvSpPr>
              <a:spLocks noChangeShapeType="1"/>
            </p:cNvSpPr>
            <p:nvPr/>
          </p:nvSpPr>
          <p:spPr bwMode="auto">
            <a:xfrm>
              <a:off x="4704" y="2304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1" name="Line 30"/>
            <p:cNvSpPr>
              <a:spLocks noChangeShapeType="1"/>
            </p:cNvSpPr>
            <p:nvPr/>
          </p:nvSpPr>
          <p:spPr bwMode="auto">
            <a:xfrm>
              <a:off x="4894" y="2370"/>
              <a:ext cx="3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2" name="Line 31"/>
            <p:cNvSpPr>
              <a:spLocks noChangeShapeType="1"/>
            </p:cNvSpPr>
            <p:nvPr/>
          </p:nvSpPr>
          <p:spPr bwMode="auto">
            <a:xfrm flipH="1" flipV="1">
              <a:off x="5166" y="2298"/>
              <a:ext cx="72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3" name="Line 32"/>
            <p:cNvSpPr>
              <a:spLocks noChangeShapeType="1"/>
            </p:cNvSpPr>
            <p:nvPr/>
          </p:nvSpPr>
          <p:spPr bwMode="auto">
            <a:xfrm flipV="1">
              <a:off x="4882" y="2298"/>
              <a:ext cx="72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4" name="Line 33"/>
            <p:cNvSpPr>
              <a:spLocks noChangeShapeType="1"/>
            </p:cNvSpPr>
            <p:nvPr/>
          </p:nvSpPr>
          <p:spPr bwMode="auto">
            <a:xfrm>
              <a:off x="5184" y="2304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5" name="Line 34"/>
            <p:cNvSpPr>
              <a:spLocks noChangeShapeType="1"/>
            </p:cNvSpPr>
            <p:nvPr/>
          </p:nvSpPr>
          <p:spPr bwMode="auto">
            <a:xfrm>
              <a:off x="4704" y="2646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5353050" y="4608513"/>
            <a:ext cx="2279650" cy="1019175"/>
            <a:chOff x="3156" y="3024"/>
            <a:chExt cx="1452" cy="642"/>
          </a:xfrm>
        </p:grpSpPr>
        <p:sp>
          <p:nvSpPr>
            <p:cNvPr id="18490" name="Line 36"/>
            <p:cNvSpPr>
              <a:spLocks noChangeShapeType="1"/>
            </p:cNvSpPr>
            <p:nvPr/>
          </p:nvSpPr>
          <p:spPr bwMode="auto">
            <a:xfrm>
              <a:off x="4608" y="302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1" name="Line 37"/>
            <p:cNvSpPr>
              <a:spLocks noChangeShapeType="1"/>
            </p:cNvSpPr>
            <p:nvPr/>
          </p:nvSpPr>
          <p:spPr bwMode="auto">
            <a:xfrm>
              <a:off x="4452" y="302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2" name="Line 38"/>
            <p:cNvSpPr>
              <a:spLocks noChangeShapeType="1"/>
            </p:cNvSpPr>
            <p:nvPr/>
          </p:nvSpPr>
          <p:spPr bwMode="auto">
            <a:xfrm>
              <a:off x="4296" y="302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3" name="Line 39"/>
            <p:cNvSpPr>
              <a:spLocks noChangeShapeType="1"/>
            </p:cNvSpPr>
            <p:nvPr/>
          </p:nvSpPr>
          <p:spPr bwMode="auto">
            <a:xfrm>
              <a:off x="4086" y="302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4" name="Line 40"/>
            <p:cNvSpPr>
              <a:spLocks noChangeShapeType="1"/>
            </p:cNvSpPr>
            <p:nvPr/>
          </p:nvSpPr>
          <p:spPr bwMode="auto">
            <a:xfrm>
              <a:off x="3996" y="302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5" name="Line 41"/>
            <p:cNvSpPr>
              <a:spLocks noChangeShapeType="1"/>
            </p:cNvSpPr>
            <p:nvPr/>
          </p:nvSpPr>
          <p:spPr bwMode="auto">
            <a:xfrm>
              <a:off x="3936" y="302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6" name="Line 42"/>
            <p:cNvSpPr>
              <a:spLocks noChangeShapeType="1"/>
            </p:cNvSpPr>
            <p:nvPr/>
          </p:nvSpPr>
          <p:spPr bwMode="auto">
            <a:xfrm>
              <a:off x="3360" y="302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7" name="Line 43"/>
            <p:cNvSpPr>
              <a:spLocks noChangeShapeType="1"/>
            </p:cNvSpPr>
            <p:nvPr/>
          </p:nvSpPr>
          <p:spPr bwMode="auto">
            <a:xfrm>
              <a:off x="3168" y="302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8" name="Line 44"/>
            <p:cNvSpPr>
              <a:spLocks noChangeShapeType="1"/>
            </p:cNvSpPr>
            <p:nvPr/>
          </p:nvSpPr>
          <p:spPr bwMode="auto">
            <a:xfrm>
              <a:off x="3168" y="3024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9" name="Line 45"/>
            <p:cNvSpPr>
              <a:spLocks noChangeShapeType="1"/>
            </p:cNvSpPr>
            <p:nvPr/>
          </p:nvSpPr>
          <p:spPr bwMode="auto">
            <a:xfrm>
              <a:off x="3168" y="3648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0" name="Line 46"/>
            <p:cNvSpPr>
              <a:spLocks noChangeShapeType="1"/>
            </p:cNvSpPr>
            <p:nvPr/>
          </p:nvSpPr>
          <p:spPr bwMode="auto">
            <a:xfrm>
              <a:off x="3156" y="343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1" name="Line 47"/>
            <p:cNvSpPr>
              <a:spLocks noChangeShapeType="1"/>
            </p:cNvSpPr>
            <p:nvPr/>
          </p:nvSpPr>
          <p:spPr bwMode="auto">
            <a:xfrm>
              <a:off x="3258" y="321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2" name="Line 48"/>
            <p:cNvSpPr>
              <a:spLocks noChangeShapeType="1"/>
            </p:cNvSpPr>
            <p:nvPr/>
          </p:nvSpPr>
          <p:spPr bwMode="auto">
            <a:xfrm>
              <a:off x="3168" y="321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3" name="Line 49"/>
            <p:cNvSpPr>
              <a:spLocks noChangeShapeType="1"/>
            </p:cNvSpPr>
            <p:nvPr/>
          </p:nvSpPr>
          <p:spPr bwMode="auto">
            <a:xfrm>
              <a:off x="3168" y="342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8437" name="Object 50"/>
          <p:cNvGraphicFramePr>
            <a:graphicFrameLocks noChangeAspect="1"/>
          </p:cNvGraphicFramePr>
          <p:nvPr/>
        </p:nvGraphicFramePr>
        <p:xfrm>
          <a:off x="1866900" y="1371600"/>
          <a:ext cx="2895600" cy="262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Image" r:id="rId9" imgW="3809524" imgH="3453968" progId="Photoshop.Image.6">
                  <p:embed/>
                </p:oleObj>
              </mc:Choice>
              <mc:Fallback>
                <p:oleObj name="Image" r:id="rId9" imgW="3809524" imgH="3453968" progId="Photoshop.Image.6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1371600"/>
                        <a:ext cx="2895600" cy="262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4435" name="Object 51"/>
          <p:cNvGraphicFramePr>
            <a:graphicFrameLocks noChangeAspect="1"/>
          </p:cNvGraphicFramePr>
          <p:nvPr/>
        </p:nvGraphicFramePr>
        <p:xfrm>
          <a:off x="1924050" y="3962400"/>
          <a:ext cx="2838450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name="Image" r:id="rId11" imgW="3771429" imgH="2133333" progId="Photoshop.Image.6">
                  <p:embed/>
                </p:oleObj>
              </mc:Choice>
              <mc:Fallback>
                <p:oleObj name="Image" r:id="rId11" imgW="3771429" imgH="2133333" progId="Photoshop.Image.6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3962400"/>
                        <a:ext cx="2838450" cy="1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3706813" y="762000"/>
            <a:ext cx="1970087" cy="2305050"/>
            <a:chOff x="3072" y="425"/>
            <a:chExt cx="1440" cy="1684"/>
          </a:xfrm>
        </p:grpSpPr>
        <p:sp>
          <p:nvSpPr>
            <p:cNvPr id="18487" name="Line 53"/>
            <p:cNvSpPr>
              <a:spLocks noChangeShapeType="1"/>
            </p:cNvSpPr>
            <p:nvPr/>
          </p:nvSpPr>
          <p:spPr bwMode="auto">
            <a:xfrm flipV="1">
              <a:off x="3450" y="1452"/>
              <a:ext cx="1062" cy="65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Line 54"/>
            <p:cNvSpPr>
              <a:spLocks noChangeShapeType="1"/>
            </p:cNvSpPr>
            <p:nvPr/>
          </p:nvSpPr>
          <p:spPr bwMode="auto">
            <a:xfrm flipV="1">
              <a:off x="3612" y="793"/>
              <a:ext cx="900" cy="55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9" name="Line 55"/>
            <p:cNvSpPr>
              <a:spLocks noChangeShapeType="1"/>
            </p:cNvSpPr>
            <p:nvPr/>
          </p:nvSpPr>
          <p:spPr bwMode="auto">
            <a:xfrm flipV="1">
              <a:off x="3072" y="425"/>
              <a:ext cx="864" cy="53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1943100" y="2362200"/>
            <a:ext cx="2757488" cy="3352800"/>
            <a:chOff x="1776" y="1584"/>
            <a:chExt cx="2016" cy="2160"/>
          </a:xfrm>
        </p:grpSpPr>
        <p:sp>
          <p:nvSpPr>
            <p:cNvPr id="18483" name="Line 57"/>
            <p:cNvSpPr>
              <a:spLocks noChangeShapeType="1"/>
            </p:cNvSpPr>
            <p:nvPr/>
          </p:nvSpPr>
          <p:spPr bwMode="auto">
            <a:xfrm>
              <a:off x="3792" y="1584"/>
              <a:ext cx="0" cy="13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Line 58"/>
            <p:cNvSpPr>
              <a:spLocks noChangeShapeType="1"/>
            </p:cNvSpPr>
            <p:nvPr/>
          </p:nvSpPr>
          <p:spPr bwMode="auto">
            <a:xfrm>
              <a:off x="1776" y="2400"/>
              <a:ext cx="0" cy="105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5" name="Line 59"/>
            <p:cNvSpPr>
              <a:spLocks noChangeShapeType="1"/>
            </p:cNvSpPr>
            <p:nvPr/>
          </p:nvSpPr>
          <p:spPr bwMode="auto">
            <a:xfrm>
              <a:off x="2388" y="2352"/>
              <a:ext cx="0" cy="13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Line 60"/>
            <p:cNvSpPr>
              <a:spLocks noChangeShapeType="1"/>
            </p:cNvSpPr>
            <p:nvPr/>
          </p:nvSpPr>
          <p:spPr bwMode="auto">
            <a:xfrm>
              <a:off x="3168" y="2256"/>
              <a:ext cx="0" cy="38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84445" name="Object 61"/>
          <p:cNvGraphicFramePr>
            <a:graphicFrameLocks noChangeAspect="1"/>
          </p:cNvGraphicFramePr>
          <p:nvPr/>
        </p:nvGraphicFramePr>
        <p:xfrm>
          <a:off x="152400" y="457200"/>
          <a:ext cx="2025650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Image" r:id="rId13" imgW="2641270" imgH="2857143" progId="Photoshop.Image.6">
                  <p:embed/>
                </p:oleObj>
              </mc:Choice>
              <mc:Fallback>
                <p:oleObj name="Image" r:id="rId13" imgW="2641270" imgH="2857143" progId="Photoshop.Image.6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57200"/>
                        <a:ext cx="2025650" cy="219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4446" name="Object 62"/>
          <p:cNvGraphicFramePr>
            <a:graphicFrameLocks noChangeAspect="1"/>
          </p:cNvGraphicFramePr>
          <p:nvPr/>
        </p:nvGraphicFramePr>
        <p:xfrm>
          <a:off x="4724400" y="838200"/>
          <a:ext cx="90328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Image" r:id="rId15" imgW="1180952" imgH="1993651" progId="Photoshop.Image.6">
                  <p:embed/>
                </p:oleObj>
              </mc:Choice>
              <mc:Fallback>
                <p:oleObj name="Image" r:id="rId15" imgW="1180952" imgH="1993651" progId="Photoshop.Image.6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838200"/>
                        <a:ext cx="903288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266700" y="508000"/>
            <a:ext cx="4087813" cy="3243263"/>
            <a:chOff x="168" y="320"/>
            <a:chExt cx="2575" cy="2043"/>
          </a:xfrm>
        </p:grpSpPr>
        <p:sp>
          <p:nvSpPr>
            <p:cNvPr id="18478" name="Line 64"/>
            <p:cNvSpPr>
              <a:spLocks noChangeShapeType="1"/>
            </p:cNvSpPr>
            <p:nvPr/>
          </p:nvSpPr>
          <p:spPr bwMode="auto">
            <a:xfrm flipH="1" flipV="1">
              <a:off x="1368" y="320"/>
              <a:ext cx="1375" cy="74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Line 65"/>
            <p:cNvSpPr>
              <a:spLocks noChangeShapeType="1"/>
            </p:cNvSpPr>
            <p:nvPr/>
          </p:nvSpPr>
          <p:spPr bwMode="auto">
            <a:xfrm flipH="1" flipV="1">
              <a:off x="1176" y="393"/>
              <a:ext cx="1402" cy="7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Line 66"/>
            <p:cNvSpPr>
              <a:spLocks noChangeShapeType="1"/>
            </p:cNvSpPr>
            <p:nvPr/>
          </p:nvSpPr>
          <p:spPr bwMode="auto">
            <a:xfrm flipH="1" flipV="1">
              <a:off x="792" y="676"/>
              <a:ext cx="1186" cy="64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Line 67"/>
            <p:cNvSpPr>
              <a:spLocks noChangeShapeType="1"/>
            </p:cNvSpPr>
            <p:nvPr/>
          </p:nvSpPr>
          <p:spPr bwMode="auto">
            <a:xfrm flipH="1" flipV="1">
              <a:off x="168" y="1161"/>
              <a:ext cx="1091" cy="5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2" name="Line 68"/>
            <p:cNvSpPr>
              <a:spLocks noChangeShapeType="1"/>
            </p:cNvSpPr>
            <p:nvPr/>
          </p:nvSpPr>
          <p:spPr bwMode="auto">
            <a:xfrm flipH="1" flipV="1">
              <a:off x="168" y="1643"/>
              <a:ext cx="1329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4453" name="Text Box 69"/>
          <p:cNvSpPr txBox="1">
            <a:spLocks noChangeArrowheads="1"/>
          </p:cNvSpPr>
          <p:nvPr/>
        </p:nvSpPr>
        <p:spPr bwMode="auto">
          <a:xfrm>
            <a:off x="5715000" y="2695575"/>
            <a:ext cx="1177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FRONT VIEW</a:t>
            </a:r>
          </a:p>
        </p:txBody>
      </p:sp>
      <p:sp>
        <p:nvSpPr>
          <p:cNvPr id="784454" name="Text Box 70"/>
          <p:cNvSpPr txBox="1">
            <a:spLocks noChangeArrowheads="1"/>
          </p:cNvSpPr>
          <p:nvPr/>
        </p:nvSpPr>
        <p:spPr bwMode="auto">
          <a:xfrm>
            <a:off x="6096000" y="5715000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TOP VIEW</a:t>
            </a:r>
          </a:p>
        </p:txBody>
      </p:sp>
      <p:sp>
        <p:nvSpPr>
          <p:cNvPr id="784455" name="Text Box 71"/>
          <p:cNvSpPr txBox="1">
            <a:spLocks noChangeArrowheads="1"/>
          </p:cNvSpPr>
          <p:nvPr/>
        </p:nvSpPr>
        <p:spPr bwMode="auto">
          <a:xfrm>
            <a:off x="7696200" y="26670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L.H.SIDE VIEW</a:t>
            </a:r>
          </a:p>
        </p:txBody>
      </p:sp>
      <p:sp>
        <p:nvSpPr>
          <p:cNvPr id="784456" name="Line 72"/>
          <p:cNvSpPr>
            <a:spLocks noChangeShapeType="1"/>
          </p:cNvSpPr>
          <p:nvPr/>
        </p:nvSpPr>
        <p:spPr bwMode="auto">
          <a:xfrm>
            <a:off x="4953000" y="3886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4457" name="Line 73"/>
          <p:cNvSpPr>
            <a:spLocks noChangeShapeType="1"/>
          </p:cNvSpPr>
          <p:nvPr/>
        </p:nvSpPr>
        <p:spPr bwMode="auto">
          <a:xfrm>
            <a:off x="6324600" y="297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4872038" y="3962400"/>
            <a:ext cx="4386262" cy="366713"/>
            <a:chOff x="3069" y="2496"/>
            <a:chExt cx="2763" cy="231"/>
          </a:xfrm>
        </p:grpSpPr>
        <p:sp>
          <p:nvSpPr>
            <p:cNvPr id="18475" name="Line 75"/>
            <p:cNvSpPr>
              <a:spLocks noChangeShapeType="1"/>
            </p:cNvSpPr>
            <p:nvPr/>
          </p:nvSpPr>
          <p:spPr bwMode="auto">
            <a:xfrm>
              <a:off x="3244" y="2658"/>
              <a:ext cx="247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6" name="Text Box 76"/>
            <p:cNvSpPr txBox="1">
              <a:spLocks noChangeArrowheads="1"/>
            </p:cNvSpPr>
            <p:nvPr/>
          </p:nvSpPr>
          <p:spPr bwMode="auto">
            <a:xfrm>
              <a:off x="3069" y="2496"/>
              <a:ext cx="21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 b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8477" name="Text Box 77"/>
            <p:cNvSpPr txBox="1">
              <a:spLocks noChangeArrowheads="1"/>
            </p:cNvSpPr>
            <p:nvPr/>
          </p:nvSpPr>
          <p:spPr bwMode="auto">
            <a:xfrm>
              <a:off x="5613" y="2496"/>
              <a:ext cx="21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 b="0">
                  <a:latin typeface="Times New Roman" pitchFamily="18" charset="0"/>
                </a:rPr>
                <a:t>Y</a:t>
              </a:r>
            </a:p>
          </p:txBody>
        </p:sp>
      </p:grpSp>
      <p:graphicFrame>
        <p:nvGraphicFramePr>
          <p:cNvPr id="784462" name="Object 78"/>
          <p:cNvGraphicFramePr>
            <a:graphicFrameLocks noChangeAspect="1"/>
          </p:cNvGraphicFramePr>
          <p:nvPr/>
        </p:nvGraphicFramePr>
        <p:xfrm>
          <a:off x="3608388" y="4946650"/>
          <a:ext cx="43021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" name="CorelDRAW" r:id="rId17" imgW="429480" imgH="311040" progId="CorelDRAW.Graphic.11">
                  <p:embed/>
                </p:oleObj>
              </mc:Choice>
              <mc:Fallback>
                <p:oleObj name="CorelDRAW" r:id="rId17" imgW="429480" imgH="311040" progId="CorelDRAW.Graphic.11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388" y="4946650"/>
                        <a:ext cx="430212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4463" name="WordArt 79"/>
          <p:cNvSpPr>
            <a:spLocks noChangeArrowheads="1" noChangeShapeType="1" noTextEdit="1"/>
          </p:cNvSpPr>
          <p:nvPr/>
        </p:nvSpPr>
        <p:spPr bwMode="auto">
          <a:xfrm>
            <a:off x="5029200" y="609600"/>
            <a:ext cx="349250" cy="500063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Arial"/>
                <a:cs typeface="Arial"/>
              </a:rPr>
              <a:t>S.V.</a:t>
            </a:r>
          </a:p>
        </p:txBody>
      </p:sp>
      <p:sp>
        <p:nvSpPr>
          <p:cNvPr id="784464" name="WordArt 80"/>
          <p:cNvSpPr>
            <a:spLocks noChangeArrowheads="1" noChangeShapeType="1" noTextEdit="1"/>
          </p:cNvSpPr>
          <p:nvPr/>
        </p:nvSpPr>
        <p:spPr bwMode="auto">
          <a:xfrm>
            <a:off x="685800" y="914400"/>
            <a:ext cx="323850" cy="45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F.V.</a:t>
            </a:r>
          </a:p>
        </p:txBody>
      </p: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2590800" y="533400"/>
            <a:ext cx="1046163" cy="815975"/>
            <a:chOff x="1656" y="61"/>
            <a:chExt cx="659" cy="514"/>
          </a:xfrm>
        </p:grpSpPr>
        <p:sp>
          <p:nvSpPr>
            <p:cNvPr id="18473" name="AutoShape 82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4" name="Text Box 83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3962400" y="3352800"/>
            <a:ext cx="1235075" cy="401638"/>
            <a:chOff x="3535" y="2462"/>
            <a:chExt cx="778" cy="253"/>
          </a:xfrm>
        </p:grpSpPr>
        <p:sp>
          <p:nvSpPr>
            <p:cNvPr id="18471" name="AutoShape 85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2" name="Text Box 86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grpSp>
        <p:nvGrpSpPr>
          <p:cNvPr id="11" name="Group 87"/>
          <p:cNvGrpSpPr>
            <a:grpSpLocks/>
          </p:cNvGrpSpPr>
          <p:nvPr/>
        </p:nvGrpSpPr>
        <p:grpSpPr bwMode="auto">
          <a:xfrm>
            <a:off x="609600" y="3886200"/>
            <a:ext cx="1192213" cy="404813"/>
            <a:chOff x="432" y="2384"/>
            <a:chExt cx="751" cy="255"/>
          </a:xfrm>
        </p:grpSpPr>
        <p:sp>
          <p:nvSpPr>
            <p:cNvPr id="18469" name="AutoShape 88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0" name="Text Box 89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S.V.</a:t>
              </a:r>
            </a:p>
          </p:txBody>
        </p:sp>
      </p:grpSp>
      <p:sp>
        <p:nvSpPr>
          <p:cNvPr id="784474" name="Text Box 90"/>
          <p:cNvSpPr txBox="1">
            <a:spLocks noChangeArrowheads="1"/>
          </p:cNvSpPr>
          <p:nvPr/>
        </p:nvSpPr>
        <p:spPr bwMode="auto">
          <a:xfrm>
            <a:off x="5749925" y="22098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u="sng">
                <a:latin typeface="Times New Roman" pitchFamily="18" charset="0"/>
              </a:rPr>
              <a:t>ORTHOGRAPHIC PROJECTIONS</a:t>
            </a:r>
          </a:p>
        </p:txBody>
      </p:sp>
      <p:sp>
        <p:nvSpPr>
          <p:cNvPr id="18460" name="Oval 91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7</a:t>
            </a:r>
          </a:p>
        </p:txBody>
      </p:sp>
      <p:sp>
        <p:nvSpPr>
          <p:cNvPr id="18461" name="Text Box 92"/>
          <p:cNvSpPr txBox="1">
            <a:spLocks noChangeArrowheads="1"/>
          </p:cNvSpPr>
          <p:nvPr/>
        </p:nvSpPr>
        <p:spPr bwMode="auto">
          <a:xfrm>
            <a:off x="381000" y="575310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b="0" u="sng">
                <a:latin typeface="Arial Black" pitchFamily="34" charset="0"/>
              </a:rPr>
              <a:t>PICTORIAL PRESENTATION IS GIVEN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DRAW THREE VIEWS OF THIS OBJECT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BY FIRST ANGLE PROJECTION METHOD</a:t>
            </a:r>
          </a:p>
        </p:txBody>
      </p:sp>
      <p:grpSp>
        <p:nvGrpSpPr>
          <p:cNvPr id="12" name="Group 100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8463" name="AutoShape 101">
              <a:hlinkClick r:id="rId19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AutoShape 102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5" name="AutoShape 103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6" name="AutoShape 104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7" name="AutoShape 105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8" name="AutoShape 106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4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4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4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4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84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4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84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4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84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4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84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84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84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84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84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84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8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8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8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84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8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8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84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84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8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8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8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8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84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84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453" grpId="0" autoUpdateAnimBg="0"/>
      <p:bldP spid="784454" grpId="0" autoUpdateAnimBg="0"/>
      <p:bldP spid="784455" grpId="0" autoUpdateAnimBg="0"/>
      <p:bldP spid="784456" grpId="0" animBg="1"/>
      <p:bldP spid="784457" grpId="0" animBg="1"/>
      <p:bldP spid="784463" grpId="0" animBg="1"/>
      <p:bldP spid="784464" grpId="0" animBg="1"/>
      <p:bldP spid="78447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AutoShape 2"/>
          <p:cNvSpPr>
            <a:spLocks noChangeArrowheads="1"/>
          </p:cNvSpPr>
          <p:nvPr/>
        </p:nvSpPr>
        <p:spPr bwMode="auto">
          <a:xfrm>
            <a:off x="238125" y="533400"/>
            <a:ext cx="8763000" cy="5257800"/>
          </a:xfrm>
          <a:prstGeom prst="wedgeRoundRectCallout">
            <a:avLst>
              <a:gd name="adj1" fmla="val -47519"/>
              <a:gd name="adj2" fmla="val 59449"/>
              <a:gd name="adj3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en-US" sz="2400" b="0">
              <a:latin typeface="Times New Roman" pitchFamily="18" charset="0"/>
            </a:endParaRPr>
          </a:p>
        </p:txBody>
      </p:sp>
      <p:sp>
        <p:nvSpPr>
          <p:cNvPr id="564227" name="Text Box 3"/>
          <p:cNvSpPr txBox="1">
            <a:spLocks noChangeArrowheads="1"/>
          </p:cNvSpPr>
          <p:nvPr/>
        </p:nvSpPr>
        <p:spPr bwMode="auto">
          <a:xfrm>
            <a:off x="2514600" y="609600"/>
            <a:ext cx="3984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D60093"/>
                </a:solidFill>
                <a:latin typeface="Arial Black" pitchFamily="34" charset="0"/>
              </a:rPr>
              <a:t>DRAWINGS:</a:t>
            </a:r>
          </a:p>
          <a:p>
            <a:pPr algn="ctr" eaLnBrk="1" hangingPunct="1"/>
            <a:r>
              <a:rPr lang="en-US" sz="2400" i="1">
                <a:latin typeface="Times New Roman" pitchFamily="18" charset="0"/>
              </a:rPr>
              <a:t>( A Graphical Representation)</a:t>
            </a:r>
          </a:p>
        </p:txBody>
      </p:sp>
      <p:sp>
        <p:nvSpPr>
          <p:cNvPr id="564228" name="Text Box 4"/>
          <p:cNvSpPr txBox="1">
            <a:spLocks noChangeArrowheads="1"/>
          </p:cNvSpPr>
          <p:nvPr/>
        </p:nvSpPr>
        <p:spPr bwMode="auto">
          <a:xfrm>
            <a:off x="304800" y="1905000"/>
            <a:ext cx="8559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The Fact about</a:t>
            </a:r>
            <a:r>
              <a:rPr lang="en-US" sz="2400" b="0">
                <a:latin typeface="Times New Roman" pitchFamily="18" charset="0"/>
              </a:rPr>
              <a:t>: </a:t>
            </a:r>
          </a:p>
          <a:p>
            <a:pPr algn="ctr" eaLnBrk="1" hangingPunct="1"/>
            <a:r>
              <a:rPr lang="en-US" sz="2000">
                <a:solidFill>
                  <a:srgbClr val="FF0000"/>
                </a:solidFill>
                <a:latin typeface="Arial" charset="0"/>
              </a:rPr>
              <a:t>If compared with Verbal or Written Description,</a:t>
            </a:r>
          </a:p>
          <a:p>
            <a:pPr algn="ctr" eaLnBrk="1" hangingPunct="1"/>
            <a:r>
              <a:rPr lang="en-US" sz="2000">
                <a:solidFill>
                  <a:srgbClr val="FF0000"/>
                </a:solidFill>
                <a:latin typeface="Arial" charset="0"/>
              </a:rPr>
              <a:t>Drawings offer far better idea about the Shape, Size &amp; Appearance of </a:t>
            </a:r>
          </a:p>
          <a:p>
            <a:pPr algn="ctr" eaLnBrk="1" hangingPunct="1"/>
            <a:r>
              <a:rPr lang="en-US" sz="2000">
                <a:solidFill>
                  <a:srgbClr val="FF0000"/>
                </a:solidFill>
                <a:latin typeface="Arial" charset="0"/>
              </a:rPr>
              <a:t>any object or situation or location, that too in quite a less time.  </a:t>
            </a:r>
          </a:p>
        </p:txBody>
      </p:sp>
      <p:sp>
        <p:nvSpPr>
          <p:cNvPr id="564229" name="Text Box 5"/>
          <p:cNvSpPr txBox="1">
            <a:spLocks noChangeArrowheads="1"/>
          </p:cNvSpPr>
          <p:nvPr/>
        </p:nvSpPr>
        <p:spPr bwMode="auto">
          <a:xfrm>
            <a:off x="1965325" y="4316413"/>
            <a:ext cx="5886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0" i="1">
                <a:latin typeface="Times New Roman" pitchFamily="18" charset="0"/>
              </a:rPr>
              <a:t>Hence it has become the Best Media of Communication </a:t>
            </a:r>
          </a:p>
          <a:p>
            <a:pPr algn="ctr" eaLnBrk="1" hangingPunct="1"/>
            <a:r>
              <a:rPr lang="en-US" sz="2000" b="0" i="1">
                <a:latin typeface="Times New Roman" pitchFamily="18" charset="0"/>
              </a:rPr>
              <a:t>not only in Engineering but in almost all Fields.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      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59752" name="AutoShape 8">
              <a:hlinkClick r:id="rId2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53" name="AutoShape 9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54" name="AutoShape 10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55" name="AutoShape 11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56" name="AutoShape 12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57" name="AutoShape 13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4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4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64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64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64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64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4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4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4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4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564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564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6" grpId="0" animBg="1" autoUpdateAnimBg="0"/>
      <p:bldP spid="564227" grpId="0" autoUpdateAnimBg="0"/>
      <p:bldP spid="564228" grpId="0" autoUpdateAnimBg="0"/>
      <p:bldP spid="56422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95400" y="1371600"/>
            <a:ext cx="3581400" cy="3530600"/>
            <a:chOff x="816" y="864"/>
            <a:chExt cx="2256" cy="2224"/>
          </a:xfrm>
        </p:grpSpPr>
        <p:sp>
          <p:nvSpPr>
            <p:cNvPr id="164929" name="AutoShape 3"/>
            <p:cNvSpPr>
              <a:spLocks noChangeArrowheads="1"/>
            </p:cNvSpPr>
            <p:nvPr/>
          </p:nvSpPr>
          <p:spPr bwMode="auto">
            <a:xfrm>
              <a:off x="1140" y="2106"/>
              <a:ext cx="1632" cy="960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30" name="Rectangle 4"/>
            <p:cNvSpPr>
              <a:spLocks noChangeArrowheads="1"/>
            </p:cNvSpPr>
            <p:nvPr/>
          </p:nvSpPr>
          <p:spPr bwMode="auto">
            <a:xfrm>
              <a:off x="1158" y="2016"/>
              <a:ext cx="1584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31" name="AutoShape 5"/>
            <p:cNvSpPr>
              <a:spLocks noChangeArrowheads="1"/>
            </p:cNvSpPr>
            <p:nvPr/>
          </p:nvSpPr>
          <p:spPr bwMode="auto">
            <a:xfrm>
              <a:off x="1473" y="2515"/>
              <a:ext cx="933" cy="549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32" name="Line 6"/>
            <p:cNvSpPr>
              <a:spLocks noChangeShapeType="1"/>
            </p:cNvSpPr>
            <p:nvPr/>
          </p:nvSpPr>
          <p:spPr bwMode="auto">
            <a:xfrm flipV="1">
              <a:off x="1959" y="864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33" name="Line 7"/>
            <p:cNvSpPr>
              <a:spLocks noChangeShapeType="1"/>
            </p:cNvSpPr>
            <p:nvPr/>
          </p:nvSpPr>
          <p:spPr bwMode="auto">
            <a:xfrm flipH="1">
              <a:off x="1152" y="864"/>
              <a:ext cx="816" cy="17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34" name="Line 8"/>
            <p:cNvSpPr>
              <a:spLocks noChangeShapeType="1"/>
            </p:cNvSpPr>
            <p:nvPr/>
          </p:nvSpPr>
          <p:spPr bwMode="auto">
            <a:xfrm flipH="1">
              <a:off x="1488" y="864"/>
              <a:ext cx="480" cy="19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35" name="Line 9"/>
            <p:cNvSpPr>
              <a:spLocks noChangeShapeType="1"/>
            </p:cNvSpPr>
            <p:nvPr/>
          </p:nvSpPr>
          <p:spPr bwMode="auto">
            <a:xfrm>
              <a:off x="1959" y="864"/>
              <a:ext cx="0" cy="1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36" name="Line 10"/>
            <p:cNvSpPr>
              <a:spLocks noChangeShapeType="1"/>
            </p:cNvSpPr>
            <p:nvPr/>
          </p:nvSpPr>
          <p:spPr bwMode="auto">
            <a:xfrm>
              <a:off x="1968" y="864"/>
              <a:ext cx="432" cy="19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37" name="Line 11"/>
            <p:cNvSpPr>
              <a:spLocks noChangeShapeType="1"/>
            </p:cNvSpPr>
            <p:nvPr/>
          </p:nvSpPr>
          <p:spPr bwMode="auto">
            <a:xfrm>
              <a:off x="1968" y="864"/>
              <a:ext cx="768" cy="17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38" name="AutoShape 12"/>
            <p:cNvSpPr>
              <a:spLocks noChangeArrowheads="1"/>
            </p:cNvSpPr>
            <p:nvPr/>
          </p:nvSpPr>
          <p:spPr bwMode="auto">
            <a:xfrm>
              <a:off x="1470" y="2539"/>
              <a:ext cx="933" cy="549"/>
            </a:xfrm>
            <a:prstGeom prst="diamond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816" y="1728"/>
              <a:ext cx="2256" cy="1344"/>
              <a:chOff x="816" y="1728"/>
              <a:chExt cx="2256" cy="1344"/>
            </a:xfrm>
          </p:grpSpPr>
          <p:sp>
            <p:nvSpPr>
              <p:cNvPr id="164940" name="Line 14"/>
              <p:cNvSpPr>
                <a:spLocks noChangeShapeType="1"/>
              </p:cNvSpPr>
              <p:nvPr/>
            </p:nvSpPr>
            <p:spPr bwMode="auto">
              <a:xfrm rot="21571905" flipV="1">
                <a:off x="1940" y="2418"/>
                <a:ext cx="1132" cy="647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41" name="Line 15"/>
              <p:cNvSpPr>
                <a:spLocks noChangeShapeType="1"/>
              </p:cNvSpPr>
              <p:nvPr/>
            </p:nvSpPr>
            <p:spPr bwMode="auto">
              <a:xfrm rot="28095" flipH="1" flipV="1">
                <a:off x="816" y="2420"/>
                <a:ext cx="1132" cy="647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42" name="Line 16"/>
              <p:cNvSpPr>
                <a:spLocks noChangeShapeType="1"/>
              </p:cNvSpPr>
              <p:nvPr/>
            </p:nvSpPr>
            <p:spPr bwMode="auto">
              <a:xfrm>
                <a:off x="1952" y="1728"/>
                <a:ext cx="0" cy="1344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43" name="Line 17"/>
              <p:cNvSpPr>
                <a:spLocks noChangeShapeType="1"/>
              </p:cNvSpPr>
              <p:nvPr/>
            </p:nvSpPr>
            <p:spPr bwMode="auto">
              <a:xfrm>
                <a:off x="992" y="3072"/>
                <a:ext cx="1920" cy="0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6200" y="76200"/>
            <a:ext cx="2362200" cy="1295400"/>
            <a:chOff x="288" y="96"/>
            <a:chExt cx="1488" cy="816"/>
          </a:xfrm>
        </p:grpSpPr>
        <p:sp>
          <p:nvSpPr>
            <p:cNvPr id="164927" name="Oval 19"/>
            <p:cNvSpPr>
              <a:spLocks noChangeArrowheads="1"/>
            </p:cNvSpPr>
            <p:nvPr/>
          </p:nvSpPr>
          <p:spPr bwMode="auto">
            <a:xfrm>
              <a:off x="288" y="96"/>
              <a:ext cx="1488" cy="81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 b="0"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164928" name="Text Box 20"/>
            <p:cNvSpPr txBox="1">
              <a:spLocks noChangeArrowheads="1"/>
            </p:cNvSpPr>
            <p:nvPr/>
          </p:nvSpPr>
          <p:spPr bwMode="auto">
            <a:xfrm>
              <a:off x="336" y="247"/>
              <a:ext cx="139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>
                  <a:solidFill>
                    <a:srgbClr val="FFFF00"/>
                  </a:solidFill>
                  <a:latin typeface="Arial" charset="0"/>
                </a:rPr>
                <a:t>STUDY </a:t>
              </a:r>
            </a:p>
            <a:p>
              <a:pPr algn="ctr" eaLnBrk="1" hangingPunct="1"/>
              <a:r>
                <a:rPr lang="en-US" sz="2000">
                  <a:solidFill>
                    <a:srgbClr val="FFFF00"/>
                  </a:solidFill>
                  <a:latin typeface="Arial" charset="0"/>
                </a:rPr>
                <a:t>ILLUSTRATIONS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096000" y="2819400"/>
            <a:ext cx="1371600" cy="1143000"/>
            <a:chOff x="3840" y="1776"/>
            <a:chExt cx="864" cy="720"/>
          </a:xfrm>
        </p:grpSpPr>
        <p:sp>
          <p:nvSpPr>
            <p:cNvPr id="164924" name="Line 22"/>
            <p:cNvSpPr>
              <a:spLocks noChangeShapeType="1"/>
            </p:cNvSpPr>
            <p:nvPr/>
          </p:nvSpPr>
          <p:spPr bwMode="auto">
            <a:xfrm flipV="1">
              <a:off x="4320" y="1824"/>
              <a:ext cx="0" cy="67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25" name="Line 23"/>
            <p:cNvSpPr>
              <a:spLocks noChangeShapeType="1"/>
            </p:cNvSpPr>
            <p:nvPr/>
          </p:nvSpPr>
          <p:spPr bwMode="auto">
            <a:xfrm flipV="1">
              <a:off x="3840" y="1776"/>
              <a:ext cx="0" cy="67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26" name="Line 24"/>
            <p:cNvSpPr>
              <a:spLocks noChangeShapeType="1"/>
            </p:cNvSpPr>
            <p:nvPr/>
          </p:nvSpPr>
          <p:spPr bwMode="auto">
            <a:xfrm flipV="1">
              <a:off x="4704" y="1824"/>
              <a:ext cx="0" cy="52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5649913" y="1219200"/>
            <a:ext cx="2468562" cy="1933575"/>
            <a:chOff x="3559" y="768"/>
            <a:chExt cx="1555" cy="1218"/>
          </a:xfrm>
        </p:grpSpPr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3840" y="768"/>
              <a:ext cx="864" cy="1104"/>
              <a:chOff x="3840" y="768"/>
              <a:chExt cx="864" cy="1104"/>
            </a:xfrm>
          </p:grpSpPr>
          <p:sp>
            <p:nvSpPr>
              <p:cNvPr id="164921" name="Line 27"/>
              <p:cNvSpPr>
                <a:spLocks noChangeShapeType="1"/>
              </p:cNvSpPr>
              <p:nvPr/>
            </p:nvSpPr>
            <p:spPr bwMode="auto">
              <a:xfrm flipH="1">
                <a:off x="3840" y="768"/>
                <a:ext cx="864" cy="1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22" name="Line 28"/>
              <p:cNvSpPr>
                <a:spLocks noChangeShapeType="1"/>
              </p:cNvSpPr>
              <p:nvPr/>
            </p:nvSpPr>
            <p:spPr bwMode="auto">
              <a:xfrm flipH="1">
                <a:off x="4320" y="768"/>
                <a:ext cx="384" cy="1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23" name="Line 29"/>
              <p:cNvSpPr>
                <a:spLocks noChangeShapeType="1"/>
              </p:cNvSpPr>
              <p:nvPr/>
            </p:nvSpPr>
            <p:spPr bwMode="auto">
              <a:xfrm>
                <a:off x="4704" y="768"/>
                <a:ext cx="0" cy="1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3559" y="1752"/>
              <a:ext cx="1367" cy="234"/>
              <a:chOff x="3421" y="1752"/>
              <a:chExt cx="1643" cy="234"/>
            </a:xfrm>
          </p:grpSpPr>
          <p:sp>
            <p:nvSpPr>
              <p:cNvPr id="164917" name="Line 31"/>
              <p:cNvSpPr>
                <a:spLocks noChangeShapeType="1"/>
              </p:cNvSpPr>
              <p:nvPr/>
            </p:nvSpPr>
            <p:spPr bwMode="auto">
              <a:xfrm>
                <a:off x="3606" y="1872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32"/>
              <p:cNvGrpSpPr>
                <a:grpSpLocks/>
              </p:cNvGrpSpPr>
              <p:nvPr/>
            </p:nvGrpSpPr>
            <p:grpSpPr bwMode="auto">
              <a:xfrm>
                <a:off x="3421" y="1752"/>
                <a:ext cx="1643" cy="234"/>
                <a:chOff x="3421" y="1752"/>
                <a:chExt cx="1643" cy="234"/>
              </a:xfrm>
            </p:grpSpPr>
            <p:sp>
              <p:nvSpPr>
                <p:cNvPr id="16491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421" y="1752"/>
                  <a:ext cx="26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16492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800" y="1755"/>
                  <a:ext cx="26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latin typeface="Times New Roman" pitchFamily="18" charset="0"/>
                    </a:rPr>
                    <a:t>Y</a:t>
                  </a:r>
                </a:p>
              </p:txBody>
            </p:sp>
          </p:grpSp>
        </p:grpSp>
        <p:sp>
          <p:nvSpPr>
            <p:cNvPr id="164912" name="Line 35"/>
            <p:cNvSpPr>
              <a:spLocks noChangeShapeType="1"/>
            </p:cNvSpPr>
            <p:nvPr/>
          </p:nvSpPr>
          <p:spPr bwMode="auto">
            <a:xfrm>
              <a:off x="3840" y="1872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13" name="Line 36"/>
            <p:cNvSpPr>
              <a:spLocks noChangeShapeType="1"/>
            </p:cNvSpPr>
            <p:nvPr/>
          </p:nvSpPr>
          <p:spPr bwMode="auto">
            <a:xfrm>
              <a:off x="4752" y="7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14" name="Line 37"/>
            <p:cNvSpPr>
              <a:spLocks noChangeShapeType="1"/>
            </p:cNvSpPr>
            <p:nvPr/>
          </p:nvSpPr>
          <p:spPr bwMode="auto">
            <a:xfrm>
              <a:off x="4704" y="187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15" name="Line 38"/>
            <p:cNvSpPr>
              <a:spLocks noChangeShapeType="1"/>
            </p:cNvSpPr>
            <p:nvPr/>
          </p:nvSpPr>
          <p:spPr bwMode="auto">
            <a:xfrm>
              <a:off x="4944" y="768"/>
              <a:ext cx="0" cy="110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16" name="Text Box 39"/>
            <p:cNvSpPr txBox="1">
              <a:spLocks noChangeArrowheads="1"/>
            </p:cNvSpPr>
            <p:nvPr/>
          </p:nvSpPr>
          <p:spPr bwMode="auto">
            <a:xfrm>
              <a:off x="4902" y="1200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50</a:t>
              </a:r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5451475" y="3276600"/>
            <a:ext cx="2016125" cy="1958975"/>
            <a:chOff x="3434" y="2064"/>
            <a:chExt cx="1270" cy="1234"/>
          </a:xfrm>
        </p:grpSpPr>
        <p:grpSp>
          <p:nvGrpSpPr>
            <p:cNvPr id="11" name="Group 41"/>
            <p:cNvGrpSpPr>
              <a:grpSpLocks/>
            </p:cNvGrpSpPr>
            <p:nvPr/>
          </p:nvGrpSpPr>
          <p:grpSpPr bwMode="auto">
            <a:xfrm>
              <a:off x="3792" y="2064"/>
              <a:ext cx="912" cy="933"/>
              <a:chOff x="3792" y="2064"/>
              <a:chExt cx="912" cy="933"/>
            </a:xfrm>
          </p:grpSpPr>
          <p:sp>
            <p:nvSpPr>
              <p:cNvPr id="164904" name="Rectangle 42"/>
              <p:cNvSpPr>
                <a:spLocks noChangeArrowheads="1"/>
              </p:cNvSpPr>
              <p:nvPr/>
            </p:nvSpPr>
            <p:spPr bwMode="auto">
              <a:xfrm>
                <a:off x="3840" y="2064"/>
                <a:ext cx="864" cy="86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05" name="Rectangle 43"/>
              <p:cNvSpPr>
                <a:spLocks noChangeArrowheads="1"/>
              </p:cNvSpPr>
              <p:nvPr/>
            </p:nvSpPr>
            <p:spPr bwMode="auto">
              <a:xfrm>
                <a:off x="3840" y="2451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06" name="Line 44"/>
              <p:cNvSpPr>
                <a:spLocks noChangeShapeType="1"/>
              </p:cNvSpPr>
              <p:nvPr/>
            </p:nvSpPr>
            <p:spPr bwMode="auto">
              <a:xfrm flipV="1">
                <a:off x="3840" y="2064"/>
                <a:ext cx="864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07" name="Line 45"/>
              <p:cNvSpPr>
                <a:spLocks noChangeShapeType="1"/>
              </p:cNvSpPr>
              <p:nvPr/>
            </p:nvSpPr>
            <p:spPr bwMode="auto">
              <a:xfrm flipV="1">
                <a:off x="4320" y="2064"/>
                <a:ext cx="384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08" name="Line 46"/>
              <p:cNvSpPr>
                <a:spLocks noChangeShapeType="1"/>
              </p:cNvSpPr>
              <p:nvPr/>
            </p:nvSpPr>
            <p:spPr bwMode="auto">
              <a:xfrm flipV="1">
                <a:off x="4320" y="2064"/>
                <a:ext cx="384" cy="8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09" name="Rectangle 47"/>
              <p:cNvSpPr>
                <a:spLocks noChangeArrowheads="1"/>
              </p:cNvSpPr>
              <p:nvPr/>
            </p:nvSpPr>
            <p:spPr bwMode="auto">
              <a:xfrm>
                <a:off x="3792" y="2469"/>
                <a:ext cx="528" cy="52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890" name="Line 48"/>
            <p:cNvSpPr>
              <a:spLocks noChangeShapeType="1"/>
            </p:cNvSpPr>
            <p:nvPr/>
          </p:nvSpPr>
          <p:spPr bwMode="auto">
            <a:xfrm>
              <a:off x="3504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1" name="Line 49"/>
            <p:cNvSpPr>
              <a:spLocks noChangeShapeType="1"/>
            </p:cNvSpPr>
            <p:nvPr/>
          </p:nvSpPr>
          <p:spPr bwMode="auto">
            <a:xfrm>
              <a:off x="3504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2" name="Line 50"/>
            <p:cNvSpPr>
              <a:spLocks noChangeShapeType="1"/>
            </p:cNvSpPr>
            <p:nvPr/>
          </p:nvSpPr>
          <p:spPr bwMode="auto">
            <a:xfrm>
              <a:off x="3480" y="29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3" name="Line 51"/>
            <p:cNvSpPr>
              <a:spLocks noChangeShapeType="1"/>
            </p:cNvSpPr>
            <p:nvPr/>
          </p:nvSpPr>
          <p:spPr bwMode="auto">
            <a:xfrm>
              <a:off x="4320" y="30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4" name="Line 52"/>
            <p:cNvSpPr>
              <a:spLocks noChangeShapeType="1"/>
            </p:cNvSpPr>
            <p:nvPr/>
          </p:nvSpPr>
          <p:spPr bwMode="auto">
            <a:xfrm>
              <a:off x="4704" y="303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5" name="Line 53"/>
            <p:cNvSpPr>
              <a:spLocks noChangeShapeType="1"/>
            </p:cNvSpPr>
            <p:nvPr/>
          </p:nvSpPr>
          <p:spPr bwMode="auto">
            <a:xfrm>
              <a:off x="3840" y="3030"/>
              <a:ext cx="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6" name="Line 54"/>
            <p:cNvSpPr>
              <a:spLocks noChangeShapeType="1"/>
            </p:cNvSpPr>
            <p:nvPr/>
          </p:nvSpPr>
          <p:spPr bwMode="auto">
            <a:xfrm>
              <a:off x="3600" y="2064"/>
              <a:ext cx="0" cy="38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7" name="Line 55"/>
            <p:cNvSpPr>
              <a:spLocks noChangeShapeType="1"/>
            </p:cNvSpPr>
            <p:nvPr/>
          </p:nvSpPr>
          <p:spPr bwMode="auto">
            <a:xfrm>
              <a:off x="3600" y="2448"/>
              <a:ext cx="0" cy="48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8" name="Line 56"/>
            <p:cNvSpPr>
              <a:spLocks noChangeShapeType="1"/>
            </p:cNvSpPr>
            <p:nvPr/>
          </p:nvSpPr>
          <p:spPr bwMode="auto">
            <a:xfrm>
              <a:off x="3840" y="3168"/>
              <a:ext cx="48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9" name="Line 57"/>
            <p:cNvSpPr>
              <a:spLocks noChangeShapeType="1"/>
            </p:cNvSpPr>
            <p:nvPr/>
          </p:nvSpPr>
          <p:spPr bwMode="auto">
            <a:xfrm>
              <a:off x="4320" y="3168"/>
              <a:ext cx="38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00" name="Text Box 58"/>
            <p:cNvSpPr txBox="1">
              <a:spLocks noChangeArrowheads="1"/>
            </p:cNvSpPr>
            <p:nvPr/>
          </p:nvSpPr>
          <p:spPr bwMode="auto">
            <a:xfrm>
              <a:off x="3434" y="2189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164901" name="Text Box 59"/>
            <p:cNvSpPr txBox="1">
              <a:spLocks noChangeArrowheads="1"/>
            </p:cNvSpPr>
            <p:nvPr/>
          </p:nvSpPr>
          <p:spPr bwMode="auto">
            <a:xfrm>
              <a:off x="3434" y="2603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25</a:t>
              </a:r>
            </a:p>
          </p:txBody>
        </p:sp>
        <p:sp>
          <p:nvSpPr>
            <p:cNvPr id="164902" name="Text Box 60"/>
            <p:cNvSpPr txBox="1">
              <a:spLocks noChangeArrowheads="1"/>
            </p:cNvSpPr>
            <p:nvPr/>
          </p:nvSpPr>
          <p:spPr bwMode="auto">
            <a:xfrm>
              <a:off x="3926" y="3125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25</a:t>
              </a:r>
            </a:p>
          </p:txBody>
        </p:sp>
        <p:sp>
          <p:nvSpPr>
            <p:cNvPr id="164903" name="Text Box 61"/>
            <p:cNvSpPr txBox="1">
              <a:spLocks noChangeArrowheads="1"/>
            </p:cNvSpPr>
            <p:nvPr/>
          </p:nvSpPr>
          <p:spPr bwMode="auto">
            <a:xfrm>
              <a:off x="4368" y="3125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20</a:t>
              </a:r>
            </a:p>
          </p:txBody>
        </p:sp>
      </p:grpSp>
      <p:grpSp>
        <p:nvGrpSpPr>
          <p:cNvPr id="12" name="Group 62"/>
          <p:cNvGrpSpPr>
            <a:grpSpLocks/>
          </p:cNvGrpSpPr>
          <p:nvPr/>
        </p:nvGrpSpPr>
        <p:grpSpPr bwMode="auto">
          <a:xfrm>
            <a:off x="2819400" y="381000"/>
            <a:ext cx="1046163" cy="815975"/>
            <a:chOff x="1656" y="61"/>
            <a:chExt cx="659" cy="514"/>
          </a:xfrm>
        </p:grpSpPr>
        <p:sp>
          <p:nvSpPr>
            <p:cNvPr id="164887" name="AutoShape 63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8" name="Text Box 64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13" name="Group 65"/>
          <p:cNvGrpSpPr>
            <a:grpSpLocks/>
          </p:cNvGrpSpPr>
          <p:nvPr/>
        </p:nvGrpSpPr>
        <p:grpSpPr bwMode="auto">
          <a:xfrm>
            <a:off x="4038600" y="4495800"/>
            <a:ext cx="1235075" cy="401638"/>
            <a:chOff x="3535" y="2462"/>
            <a:chExt cx="778" cy="253"/>
          </a:xfrm>
        </p:grpSpPr>
        <p:sp>
          <p:nvSpPr>
            <p:cNvPr id="164885" name="AutoShape 66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6" name="Text Box 67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164873" name="Text Box 68"/>
          <p:cNvSpPr txBox="1">
            <a:spLocks noChangeArrowheads="1"/>
          </p:cNvSpPr>
          <p:nvPr/>
        </p:nvSpPr>
        <p:spPr bwMode="auto">
          <a:xfrm>
            <a:off x="368300" y="572135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b="0" u="sng">
                <a:latin typeface="Arial Black" pitchFamily="34" charset="0"/>
              </a:rPr>
              <a:t>PICTORIAL PRESENTATION IS GIVEN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DRAW THREE VIEWS OF THIS OBJECT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BY FIRST ANGLE PROJECTION METHOD</a:t>
            </a:r>
          </a:p>
        </p:txBody>
      </p:sp>
      <p:sp>
        <p:nvSpPr>
          <p:cNvPr id="164874" name="Oval 69"/>
          <p:cNvSpPr>
            <a:spLocks noChangeArrowheads="1"/>
          </p:cNvSpPr>
          <p:nvPr/>
        </p:nvSpPr>
        <p:spPr bwMode="auto">
          <a:xfrm>
            <a:off x="82296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8</a:t>
            </a:r>
          </a:p>
        </p:txBody>
      </p:sp>
      <p:sp>
        <p:nvSpPr>
          <p:cNvPr id="763974" name="Text Box 70"/>
          <p:cNvSpPr txBox="1">
            <a:spLocks noChangeArrowheads="1"/>
          </p:cNvSpPr>
          <p:nvPr/>
        </p:nvSpPr>
        <p:spPr bwMode="auto">
          <a:xfrm>
            <a:off x="4953000" y="6858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u="sng">
                <a:latin typeface="Times New Roman" pitchFamily="18" charset="0"/>
              </a:rPr>
              <a:t>ORTHOGRAPHIC PROJECTIONS</a:t>
            </a:r>
          </a:p>
        </p:txBody>
      </p:sp>
      <p:sp>
        <p:nvSpPr>
          <p:cNvPr id="763975" name="Text Box 71"/>
          <p:cNvSpPr txBox="1">
            <a:spLocks noChangeArrowheads="1"/>
          </p:cNvSpPr>
          <p:nvPr/>
        </p:nvSpPr>
        <p:spPr bwMode="auto">
          <a:xfrm>
            <a:off x="5638800" y="1600200"/>
            <a:ext cx="1177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FRONT VIEW</a:t>
            </a:r>
          </a:p>
        </p:txBody>
      </p:sp>
      <p:sp>
        <p:nvSpPr>
          <p:cNvPr id="763976" name="Text Box 72"/>
          <p:cNvSpPr txBox="1">
            <a:spLocks noChangeArrowheads="1"/>
          </p:cNvSpPr>
          <p:nvPr/>
        </p:nvSpPr>
        <p:spPr bwMode="auto">
          <a:xfrm>
            <a:off x="6248400" y="5334000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TOP VIEW</a:t>
            </a:r>
          </a:p>
        </p:txBody>
      </p:sp>
      <p:grpSp>
        <p:nvGrpSpPr>
          <p:cNvPr id="14" name="Group 80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64879" name="AutoShape 81">
              <a:hlinkClick r:id="rId2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0" name="AutoShape 82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1" name="AutoShape 83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2" name="AutoShape 84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3" name="AutoShape 85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4" name="AutoShape 86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3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3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63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974" grpId="0" autoUpdateAnimBg="0"/>
      <p:bldP spid="763975" grpId="0" autoUpdateAnimBg="0"/>
      <p:bldP spid="76397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04800" y="1524000"/>
          <a:ext cx="3417888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Image" r:id="rId3" imgW="1311833" imgH="1403250" progId="Photoshop.Image.6">
                  <p:embed/>
                </p:oleObj>
              </mc:Choice>
              <mc:Fallback>
                <p:oleObj name="Image" r:id="rId3" imgW="1311833" imgH="1403250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0"/>
                        <a:ext cx="3417888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24400" y="1828800"/>
            <a:ext cx="2095500" cy="1981200"/>
            <a:chOff x="2976" y="1152"/>
            <a:chExt cx="1320" cy="1248"/>
          </a:xfrm>
        </p:grpSpPr>
        <p:sp>
          <p:nvSpPr>
            <p:cNvPr id="19518" name="Oval 4"/>
            <p:cNvSpPr>
              <a:spLocks noChangeArrowheads="1"/>
            </p:cNvSpPr>
            <p:nvPr/>
          </p:nvSpPr>
          <p:spPr bwMode="auto">
            <a:xfrm>
              <a:off x="3408" y="1536"/>
              <a:ext cx="456" cy="3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9" name="Oval 5"/>
            <p:cNvSpPr>
              <a:spLocks noChangeArrowheads="1"/>
            </p:cNvSpPr>
            <p:nvPr/>
          </p:nvSpPr>
          <p:spPr bwMode="auto">
            <a:xfrm>
              <a:off x="3408" y="1968"/>
              <a:ext cx="456" cy="33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0" name="Line 6"/>
            <p:cNvSpPr>
              <a:spLocks noChangeShapeType="1"/>
            </p:cNvSpPr>
            <p:nvPr/>
          </p:nvSpPr>
          <p:spPr bwMode="auto">
            <a:xfrm>
              <a:off x="3408" y="1680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1" name="Line 7"/>
            <p:cNvSpPr>
              <a:spLocks noChangeShapeType="1"/>
            </p:cNvSpPr>
            <p:nvPr/>
          </p:nvSpPr>
          <p:spPr bwMode="auto">
            <a:xfrm>
              <a:off x="3864" y="1680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2" name="Rectangle 8"/>
            <p:cNvSpPr>
              <a:spLocks noChangeArrowheads="1"/>
            </p:cNvSpPr>
            <p:nvPr/>
          </p:nvSpPr>
          <p:spPr bwMode="auto">
            <a:xfrm>
              <a:off x="3419" y="1728"/>
              <a:ext cx="434" cy="432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3" name="Oval 9"/>
            <p:cNvSpPr>
              <a:spLocks noChangeArrowheads="1"/>
            </p:cNvSpPr>
            <p:nvPr/>
          </p:nvSpPr>
          <p:spPr bwMode="auto">
            <a:xfrm>
              <a:off x="3528" y="1656"/>
              <a:ext cx="192" cy="22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4" name="Oval 10"/>
            <p:cNvSpPr>
              <a:spLocks noChangeArrowheads="1"/>
            </p:cNvSpPr>
            <p:nvPr/>
          </p:nvSpPr>
          <p:spPr bwMode="auto">
            <a:xfrm>
              <a:off x="3528" y="1940"/>
              <a:ext cx="192" cy="2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5" name="Line 11"/>
            <p:cNvSpPr>
              <a:spLocks noChangeShapeType="1"/>
            </p:cNvSpPr>
            <p:nvPr/>
          </p:nvSpPr>
          <p:spPr bwMode="auto">
            <a:xfrm>
              <a:off x="3528" y="1751"/>
              <a:ext cx="0" cy="3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6" name="Line 12"/>
            <p:cNvSpPr>
              <a:spLocks noChangeShapeType="1"/>
            </p:cNvSpPr>
            <p:nvPr/>
          </p:nvSpPr>
          <p:spPr bwMode="auto">
            <a:xfrm>
              <a:off x="3720" y="1751"/>
              <a:ext cx="0" cy="3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7" name="Rectangle 13"/>
            <p:cNvSpPr>
              <a:spLocks noChangeArrowheads="1"/>
            </p:cNvSpPr>
            <p:nvPr/>
          </p:nvSpPr>
          <p:spPr bwMode="auto">
            <a:xfrm>
              <a:off x="3548" y="1782"/>
              <a:ext cx="163" cy="284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2976" y="1920"/>
              <a:ext cx="432" cy="480"/>
              <a:chOff x="2880" y="2304"/>
              <a:chExt cx="432" cy="480"/>
            </a:xfrm>
          </p:grpSpPr>
          <p:sp>
            <p:nvSpPr>
              <p:cNvPr id="19542" name="Line 15"/>
              <p:cNvSpPr>
                <a:spLocks noChangeShapeType="1"/>
              </p:cNvSpPr>
              <p:nvPr/>
            </p:nvSpPr>
            <p:spPr bwMode="auto">
              <a:xfrm flipH="1">
                <a:off x="2880" y="2304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3" name="Line 16"/>
              <p:cNvSpPr>
                <a:spLocks noChangeShapeType="1"/>
              </p:cNvSpPr>
              <p:nvPr/>
            </p:nvSpPr>
            <p:spPr bwMode="auto">
              <a:xfrm>
                <a:off x="2880" y="2304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4" name="Line 17"/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5" name="Line 18"/>
              <p:cNvSpPr>
                <a:spLocks noChangeShapeType="1"/>
              </p:cNvSpPr>
              <p:nvPr/>
            </p:nvSpPr>
            <p:spPr bwMode="auto">
              <a:xfrm flipV="1">
                <a:off x="3024" y="2448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6" name="Line 19"/>
              <p:cNvSpPr>
                <a:spLocks noChangeShapeType="1"/>
              </p:cNvSpPr>
              <p:nvPr/>
            </p:nvSpPr>
            <p:spPr bwMode="auto">
              <a:xfrm>
                <a:off x="3024" y="2448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 flipH="1">
              <a:off x="3864" y="1920"/>
              <a:ext cx="432" cy="480"/>
              <a:chOff x="2880" y="2304"/>
              <a:chExt cx="432" cy="480"/>
            </a:xfrm>
          </p:grpSpPr>
          <p:sp>
            <p:nvSpPr>
              <p:cNvPr id="19537" name="Line 21"/>
              <p:cNvSpPr>
                <a:spLocks noChangeShapeType="1"/>
              </p:cNvSpPr>
              <p:nvPr/>
            </p:nvSpPr>
            <p:spPr bwMode="auto">
              <a:xfrm flipH="1">
                <a:off x="2880" y="2304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8" name="Line 22"/>
              <p:cNvSpPr>
                <a:spLocks noChangeShapeType="1"/>
              </p:cNvSpPr>
              <p:nvPr/>
            </p:nvSpPr>
            <p:spPr bwMode="auto">
              <a:xfrm>
                <a:off x="2880" y="2304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9" name="Line 23"/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0" name="Line 24"/>
              <p:cNvSpPr>
                <a:spLocks noChangeShapeType="1"/>
              </p:cNvSpPr>
              <p:nvPr/>
            </p:nvSpPr>
            <p:spPr bwMode="auto">
              <a:xfrm flipV="1">
                <a:off x="3024" y="2448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1" name="Line 25"/>
              <p:cNvSpPr>
                <a:spLocks noChangeShapeType="1"/>
              </p:cNvSpPr>
              <p:nvPr/>
            </p:nvSpPr>
            <p:spPr bwMode="auto">
              <a:xfrm>
                <a:off x="3024" y="2448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530" name="Line 26"/>
            <p:cNvSpPr>
              <a:spLocks noChangeShapeType="1"/>
            </p:cNvSpPr>
            <p:nvPr/>
          </p:nvSpPr>
          <p:spPr bwMode="auto">
            <a:xfrm flipV="1">
              <a:off x="2976" y="1152"/>
              <a:ext cx="0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1" name="Line 27"/>
            <p:cNvSpPr>
              <a:spLocks noChangeShapeType="1"/>
            </p:cNvSpPr>
            <p:nvPr/>
          </p:nvSpPr>
          <p:spPr bwMode="auto">
            <a:xfrm>
              <a:off x="2976" y="1152"/>
              <a:ext cx="1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2" name="Line 28"/>
            <p:cNvSpPr>
              <a:spLocks noChangeShapeType="1"/>
            </p:cNvSpPr>
            <p:nvPr/>
          </p:nvSpPr>
          <p:spPr bwMode="auto">
            <a:xfrm>
              <a:off x="4296" y="1152"/>
              <a:ext cx="0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3" name="Line 29"/>
            <p:cNvSpPr>
              <a:spLocks noChangeShapeType="1"/>
            </p:cNvSpPr>
            <p:nvPr/>
          </p:nvSpPr>
          <p:spPr bwMode="auto">
            <a:xfrm flipV="1">
              <a:off x="3552" y="1152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4" name="Line 30"/>
            <p:cNvSpPr>
              <a:spLocks noChangeShapeType="1"/>
            </p:cNvSpPr>
            <p:nvPr/>
          </p:nvSpPr>
          <p:spPr bwMode="auto">
            <a:xfrm flipV="1">
              <a:off x="3708" y="1152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5" name="Line 31"/>
            <p:cNvSpPr>
              <a:spLocks noChangeShapeType="1"/>
            </p:cNvSpPr>
            <p:nvPr/>
          </p:nvSpPr>
          <p:spPr bwMode="auto">
            <a:xfrm flipV="1">
              <a:off x="3120" y="1152"/>
              <a:ext cx="0" cy="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6" name="Line 32"/>
            <p:cNvSpPr>
              <a:spLocks noChangeShapeType="1"/>
            </p:cNvSpPr>
            <p:nvPr/>
          </p:nvSpPr>
          <p:spPr bwMode="auto">
            <a:xfrm flipV="1">
              <a:off x="4152" y="1152"/>
              <a:ext cx="0" cy="9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4724400" y="4191000"/>
            <a:ext cx="2143125" cy="1295400"/>
            <a:chOff x="2826" y="3024"/>
            <a:chExt cx="1350" cy="816"/>
          </a:xfrm>
        </p:grpSpPr>
        <p:sp>
          <p:nvSpPr>
            <p:cNvPr id="19500" name="Line 34"/>
            <p:cNvSpPr>
              <a:spLocks noChangeShapeType="1"/>
            </p:cNvSpPr>
            <p:nvPr/>
          </p:nvSpPr>
          <p:spPr bwMode="auto">
            <a:xfrm flipH="1">
              <a:off x="2826" y="3264"/>
              <a:ext cx="13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35"/>
            <p:cNvGrpSpPr>
              <a:grpSpLocks/>
            </p:cNvGrpSpPr>
            <p:nvPr/>
          </p:nvGrpSpPr>
          <p:grpSpPr bwMode="auto">
            <a:xfrm flipV="1">
              <a:off x="2832" y="3024"/>
              <a:ext cx="1320" cy="240"/>
              <a:chOff x="2832" y="2400"/>
              <a:chExt cx="1320" cy="240"/>
            </a:xfrm>
          </p:grpSpPr>
          <p:sp>
            <p:nvSpPr>
              <p:cNvPr id="19511" name="Line 36"/>
              <p:cNvSpPr>
                <a:spLocks noChangeShapeType="1"/>
              </p:cNvSpPr>
              <p:nvPr/>
            </p:nvSpPr>
            <p:spPr bwMode="auto">
              <a:xfrm flipV="1">
                <a:off x="2832" y="2640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2" name="Line 37"/>
              <p:cNvSpPr>
                <a:spLocks noChangeShapeType="1"/>
              </p:cNvSpPr>
              <p:nvPr/>
            </p:nvSpPr>
            <p:spPr bwMode="auto">
              <a:xfrm flipV="1">
                <a:off x="2976" y="249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3" name="Line 38"/>
              <p:cNvSpPr>
                <a:spLocks noChangeShapeType="1"/>
              </p:cNvSpPr>
              <p:nvPr/>
            </p:nvSpPr>
            <p:spPr bwMode="auto">
              <a:xfrm flipV="1">
                <a:off x="2976" y="2496"/>
                <a:ext cx="10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4" name="Line 39"/>
              <p:cNvSpPr>
                <a:spLocks noChangeShapeType="1"/>
              </p:cNvSpPr>
              <p:nvPr/>
            </p:nvSpPr>
            <p:spPr bwMode="auto">
              <a:xfrm>
                <a:off x="4008" y="249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5" name="Line 40"/>
              <p:cNvSpPr>
                <a:spLocks noChangeShapeType="1"/>
              </p:cNvSpPr>
              <p:nvPr/>
            </p:nvSpPr>
            <p:spPr bwMode="auto">
              <a:xfrm flipV="1">
                <a:off x="4002" y="2640"/>
                <a:ext cx="1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6" name="Line 41"/>
              <p:cNvSpPr>
                <a:spLocks noChangeShapeType="1"/>
              </p:cNvSpPr>
              <p:nvPr/>
            </p:nvSpPr>
            <p:spPr bwMode="auto">
              <a:xfrm flipV="1">
                <a:off x="4152" y="2400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7" name="Line 42"/>
              <p:cNvSpPr>
                <a:spLocks noChangeShapeType="1"/>
              </p:cNvSpPr>
              <p:nvPr/>
            </p:nvSpPr>
            <p:spPr bwMode="auto">
              <a:xfrm>
                <a:off x="2832" y="2400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502" name="Line 43"/>
            <p:cNvSpPr>
              <a:spLocks noChangeShapeType="1"/>
            </p:cNvSpPr>
            <p:nvPr/>
          </p:nvSpPr>
          <p:spPr bwMode="auto">
            <a:xfrm>
              <a:off x="3384" y="3264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Line 44"/>
            <p:cNvSpPr>
              <a:spLocks noChangeShapeType="1"/>
            </p:cNvSpPr>
            <p:nvPr/>
          </p:nvSpPr>
          <p:spPr bwMode="auto">
            <a:xfrm>
              <a:off x="3564" y="3258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4" name="Line 45"/>
            <p:cNvSpPr>
              <a:spLocks noChangeShapeType="1"/>
            </p:cNvSpPr>
            <p:nvPr/>
          </p:nvSpPr>
          <p:spPr bwMode="auto">
            <a:xfrm>
              <a:off x="2832" y="3216"/>
              <a:ext cx="0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5" name="Line 46"/>
            <p:cNvSpPr>
              <a:spLocks noChangeShapeType="1"/>
            </p:cNvSpPr>
            <p:nvPr/>
          </p:nvSpPr>
          <p:spPr bwMode="auto">
            <a:xfrm>
              <a:off x="2832" y="3834"/>
              <a:ext cx="13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6" name="Line 47"/>
            <p:cNvSpPr>
              <a:spLocks noChangeShapeType="1"/>
            </p:cNvSpPr>
            <p:nvPr/>
          </p:nvSpPr>
          <p:spPr bwMode="auto">
            <a:xfrm flipV="1">
              <a:off x="4152" y="3210"/>
              <a:ext cx="0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7" name="Line 48"/>
            <p:cNvSpPr>
              <a:spLocks noChangeShapeType="1"/>
            </p:cNvSpPr>
            <p:nvPr/>
          </p:nvSpPr>
          <p:spPr bwMode="auto">
            <a:xfrm>
              <a:off x="2976" y="3258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8" name="Line 49"/>
            <p:cNvSpPr>
              <a:spLocks noChangeShapeType="1"/>
            </p:cNvSpPr>
            <p:nvPr/>
          </p:nvSpPr>
          <p:spPr bwMode="auto">
            <a:xfrm>
              <a:off x="4008" y="3258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9" name="Line 50"/>
            <p:cNvSpPr>
              <a:spLocks noChangeShapeType="1"/>
            </p:cNvSpPr>
            <p:nvPr/>
          </p:nvSpPr>
          <p:spPr bwMode="auto">
            <a:xfrm>
              <a:off x="3264" y="3258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0" name="Line 51"/>
            <p:cNvSpPr>
              <a:spLocks noChangeShapeType="1"/>
            </p:cNvSpPr>
            <p:nvPr/>
          </p:nvSpPr>
          <p:spPr bwMode="auto">
            <a:xfrm>
              <a:off x="3696" y="3258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7239000" y="1828800"/>
            <a:ext cx="1371600" cy="1981200"/>
            <a:chOff x="3840" y="1824"/>
            <a:chExt cx="864" cy="1248"/>
          </a:xfrm>
        </p:grpSpPr>
        <p:sp>
          <p:nvSpPr>
            <p:cNvPr id="19488" name="Line 53"/>
            <p:cNvSpPr>
              <a:spLocks noChangeShapeType="1"/>
            </p:cNvSpPr>
            <p:nvPr/>
          </p:nvSpPr>
          <p:spPr bwMode="auto">
            <a:xfrm>
              <a:off x="3840" y="1824"/>
              <a:ext cx="0" cy="1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Line 54"/>
            <p:cNvSpPr>
              <a:spLocks noChangeShapeType="1"/>
            </p:cNvSpPr>
            <p:nvPr/>
          </p:nvSpPr>
          <p:spPr bwMode="auto">
            <a:xfrm>
              <a:off x="3840" y="3072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0" name="Line 55"/>
            <p:cNvSpPr>
              <a:spLocks noChangeShapeType="1"/>
            </p:cNvSpPr>
            <p:nvPr/>
          </p:nvSpPr>
          <p:spPr bwMode="auto">
            <a:xfrm>
              <a:off x="3840" y="1824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1" name="Line 56"/>
            <p:cNvSpPr>
              <a:spLocks noChangeShapeType="1"/>
            </p:cNvSpPr>
            <p:nvPr/>
          </p:nvSpPr>
          <p:spPr bwMode="auto">
            <a:xfrm>
              <a:off x="4080" y="1824"/>
              <a:ext cx="0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2" name="Line 57"/>
            <p:cNvSpPr>
              <a:spLocks noChangeShapeType="1"/>
            </p:cNvSpPr>
            <p:nvPr/>
          </p:nvSpPr>
          <p:spPr bwMode="auto">
            <a:xfrm>
              <a:off x="4080" y="2592"/>
              <a:ext cx="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3" name="Line 58"/>
            <p:cNvSpPr>
              <a:spLocks noChangeShapeType="1"/>
            </p:cNvSpPr>
            <p:nvPr/>
          </p:nvSpPr>
          <p:spPr bwMode="auto">
            <a:xfrm>
              <a:off x="4704" y="2208"/>
              <a:ext cx="0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4" name="Line 59"/>
            <p:cNvSpPr>
              <a:spLocks noChangeShapeType="1"/>
            </p:cNvSpPr>
            <p:nvPr/>
          </p:nvSpPr>
          <p:spPr bwMode="auto">
            <a:xfrm>
              <a:off x="4080" y="2208"/>
              <a:ext cx="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5" name="Line 60"/>
            <p:cNvSpPr>
              <a:spLocks noChangeShapeType="1"/>
            </p:cNvSpPr>
            <p:nvPr/>
          </p:nvSpPr>
          <p:spPr bwMode="auto">
            <a:xfrm flipH="1" flipV="1">
              <a:off x="4080" y="1824"/>
              <a:ext cx="624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" name="Line 61"/>
            <p:cNvSpPr>
              <a:spLocks noChangeShapeType="1"/>
            </p:cNvSpPr>
            <p:nvPr/>
          </p:nvSpPr>
          <p:spPr bwMode="auto">
            <a:xfrm>
              <a:off x="3840" y="2322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7" name="Line 62"/>
            <p:cNvSpPr>
              <a:spLocks noChangeShapeType="1"/>
            </p:cNvSpPr>
            <p:nvPr/>
          </p:nvSpPr>
          <p:spPr bwMode="auto">
            <a:xfrm>
              <a:off x="3840" y="2832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8" name="Line 63"/>
            <p:cNvSpPr>
              <a:spLocks noChangeShapeType="1"/>
            </p:cNvSpPr>
            <p:nvPr/>
          </p:nvSpPr>
          <p:spPr bwMode="auto">
            <a:xfrm>
              <a:off x="3840" y="2748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9" name="Line 64"/>
            <p:cNvSpPr>
              <a:spLocks noChangeShapeType="1"/>
            </p:cNvSpPr>
            <p:nvPr/>
          </p:nvSpPr>
          <p:spPr bwMode="auto">
            <a:xfrm>
              <a:off x="3984" y="1824"/>
              <a:ext cx="0" cy="1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1524000" y="685800"/>
            <a:ext cx="1046163" cy="815975"/>
            <a:chOff x="1656" y="61"/>
            <a:chExt cx="659" cy="514"/>
          </a:xfrm>
        </p:grpSpPr>
        <p:sp>
          <p:nvSpPr>
            <p:cNvPr id="19486" name="AutoShape 66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Text Box 67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2895600" y="4495800"/>
            <a:ext cx="1235075" cy="401638"/>
            <a:chOff x="3535" y="2462"/>
            <a:chExt cx="778" cy="253"/>
          </a:xfrm>
        </p:grpSpPr>
        <p:sp>
          <p:nvSpPr>
            <p:cNvPr id="19484" name="AutoShape 69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Text Box 70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grpSp>
        <p:nvGrpSpPr>
          <p:cNvPr id="10" name="Group 71"/>
          <p:cNvGrpSpPr>
            <a:grpSpLocks/>
          </p:cNvGrpSpPr>
          <p:nvPr/>
        </p:nvGrpSpPr>
        <p:grpSpPr bwMode="auto">
          <a:xfrm>
            <a:off x="0" y="4724400"/>
            <a:ext cx="1192213" cy="404813"/>
            <a:chOff x="432" y="2384"/>
            <a:chExt cx="751" cy="255"/>
          </a:xfrm>
        </p:grpSpPr>
        <p:sp>
          <p:nvSpPr>
            <p:cNvPr id="19482" name="AutoShape 72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Text Box 73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S.V.</a:t>
              </a:r>
            </a:p>
          </p:txBody>
        </p:sp>
      </p:grpSp>
      <p:sp>
        <p:nvSpPr>
          <p:cNvPr id="19465" name="Text Box 74"/>
          <p:cNvSpPr txBox="1">
            <a:spLocks noChangeArrowheads="1"/>
          </p:cNvSpPr>
          <p:nvPr/>
        </p:nvSpPr>
        <p:spPr bwMode="auto">
          <a:xfrm>
            <a:off x="368300" y="572135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b="0" u="sng">
                <a:latin typeface="Arial Black" pitchFamily="34" charset="0"/>
              </a:rPr>
              <a:t>PICTORIAL PRESENTATION IS GIVEN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DRAW THREE VIEWS OF THIS OBJECT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BY FIRST ANGLE PROJECTION METHOD</a:t>
            </a:r>
          </a:p>
        </p:txBody>
      </p:sp>
      <p:sp>
        <p:nvSpPr>
          <p:cNvPr id="19466" name="Oval 75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9</a:t>
            </a:r>
          </a:p>
        </p:txBody>
      </p:sp>
      <p:sp>
        <p:nvSpPr>
          <p:cNvPr id="765004" name="Text Box 76"/>
          <p:cNvSpPr txBox="1">
            <a:spLocks noChangeArrowheads="1"/>
          </p:cNvSpPr>
          <p:nvPr/>
        </p:nvSpPr>
        <p:spPr bwMode="auto">
          <a:xfrm>
            <a:off x="4876800" y="8382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u="sng">
                <a:latin typeface="Times New Roman" pitchFamily="18" charset="0"/>
              </a:rPr>
              <a:t>ORTHOGRAPHIC PROJECTIONS</a:t>
            </a:r>
          </a:p>
        </p:txBody>
      </p:sp>
      <p:sp>
        <p:nvSpPr>
          <p:cNvPr id="765005" name="Text Box 77"/>
          <p:cNvSpPr txBox="1">
            <a:spLocks noChangeArrowheads="1"/>
          </p:cNvSpPr>
          <p:nvPr/>
        </p:nvSpPr>
        <p:spPr bwMode="auto">
          <a:xfrm>
            <a:off x="5181600" y="1524000"/>
            <a:ext cx="1177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FRONT VIEW</a:t>
            </a:r>
          </a:p>
        </p:txBody>
      </p:sp>
      <p:sp>
        <p:nvSpPr>
          <p:cNvPr id="765006" name="Text Box 78"/>
          <p:cNvSpPr txBox="1">
            <a:spLocks noChangeArrowheads="1"/>
          </p:cNvSpPr>
          <p:nvPr/>
        </p:nvSpPr>
        <p:spPr bwMode="auto">
          <a:xfrm>
            <a:off x="5638800" y="5638800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TOP VIEW</a:t>
            </a:r>
          </a:p>
        </p:txBody>
      </p:sp>
      <p:sp>
        <p:nvSpPr>
          <p:cNvPr id="765007" name="Text Box 79"/>
          <p:cNvSpPr txBox="1">
            <a:spLocks noChangeArrowheads="1"/>
          </p:cNvSpPr>
          <p:nvPr/>
        </p:nvSpPr>
        <p:spPr bwMode="auto">
          <a:xfrm>
            <a:off x="7162800" y="15240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L.H.SIDE VIEW</a:t>
            </a:r>
          </a:p>
        </p:txBody>
      </p:sp>
      <p:grpSp>
        <p:nvGrpSpPr>
          <p:cNvPr id="11" name="Group 80"/>
          <p:cNvGrpSpPr>
            <a:grpSpLocks/>
          </p:cNvGrpSpPr>
          <p:nvPr/>
        </p:nvGrpSpPr>
        <p:grpSpPr bwMode="auto">
          <a:xfrm>
            <a:off x="4054475" y="3557588"/>
            <a:ext cx="4994275" cy="366712"/>
            <a:chOff x="3229" y="2136"/>
            <a:chExt cx="2373" cy="231"/>
          </a:xfrm>
        </p:grpSpPr>
        <p:sp>
          <p:nvSpPr>
            <p:cNvPr id="19479" name="Line 81"/>
            <p:cNvSpPr>
              <a:spLocks noChangeShapeType="1"/>
            </p:cNvSpPr>
            <p:nvPr/>
          </p:nvSpPr>
          <p:spPr bwMode="auto">
            <a:xfrm>
              <a:off x="3408" y="2304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0" name="Text Box 82"/>
            <p:cNvSpPr txBox="1">
              <a:spLocks noChangeArrowheads="1"/>
            </p:cNvSpPr>
            <p:nvPr/>
          </p:nvSpPr>
          <p:spPr bwMode="auto">
            <a:xfrm>
              <a:off x="3229" y="2136"/>
              <a:ext cx="1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 b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9481" name="Text Box 83"/>
            <p:cNvSpPr txBox="1">
              <a:spLocks noChangeArrowheads="1"/>
            </p:cNvSpPr>
            <p:nvPr/>
          </p:nvSpPr>
          <p:spPr bwMode="auto">
            <a:xfrm>
              <a:off x="5437" y="2136"/>
              <a:ext cx="1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 b="0">
                  <a:latin typeface="Times New Roman" pitchFamily="18" charset="0"/>
                </a:rPr>
                <a:t>Y</a:t>
              </a:r>
            </a:p>
          </p:txBody>
        </p:sp>
      </p:grpSp>
      <p:grpSp>
        <p:nvGrpSpPr>
          <p:cNvPr id="12" name="Group 91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9473" name="AutoShape 92">
              <a:hlinkClick r:id="rId5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4" name="AutoShape 93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AutoShape 94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AutoShape 95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AutoShape 96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8" name="AutoShape 97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5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5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65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5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65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6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65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65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65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65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004" grpId="0" autoUpdateAnimBg="0"/>
      <p:bldP spid="765005" grpId="0" autoUpdateAnimBg="0"/>
      <p:bldP spid="765006" grpId="0" autoUpdateAnimBg="0"/>
      <p:bldP spid="76500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81000" y="1447800"/>
          <a:ext cx="3962400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Image" r:id="rId3" imgW="943940" imgH="699473" progId="Photoshop.Image.6">
                  <p:embed/>
                </p:oleObj>
              </mc:Choice>
              <mc:Fallback>
                <p:oleObj name="Image" r:id="rId3" imgW="943940" imgH="699473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447800"/>
                        <a:ext cx="3962400" cy="293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886325" y="2066925"/>
            <a:ext cx="1885950" cy="1228725"/>
            <a:chOff x="3294" y="1734"/>
            <a:chExt cx="1188" cy="774"/>
          </a:xfrm>
        </p:grpSpPr>
        <p:sp>
          <p:nvSpPr>
            <p:cNvPr id="20530" name="Freeform 4"/>
            <p:cNvSpPr>
              <a:spLocks/>
            </p:cNvSpPr>
            <p:nvPr/>
          </p:nvSpPr>
          <p:spPr bwMode="auto">
            <a:xfrm>
              <a:off x="3294" y="2113"/>
              <a:ext cx="526" cy="266"/>
            </a:xfrm>
            <a:custGeom>
              <a:avLst/>
              <a:gdLst>
                <a:gd name="T0" fmla="*/ 0 w 526"/>
                <a:gd name="T1" fmla="*/ 260 h 266"/>
                <a:gd name="T2" fmla="*/ 526 w 526"/>
                <a:gd name="T3" fmla="*/ 266 h 266"/>
                <a:gd name="T4" fmla="*/ 520 w 526"/>
                <a:gd name="T5" fmla="*/ 0 h 266"/>
                <a:gd name="T6" fmla="*/ 0 60000 65536"/>
                <a:gd name="T7" fmla="*/ 0 60000 65536"/>
                <a:gd name="T8" fmla="*/ 0 60000 65536"/>
                <a:gd name="T9" fmla="*/ 0 w 526"/>
                <a:gd name="T10" fmla="*/ 0 h 266"/>
                <a:gd name="T11" fmla="*/ 526 w 526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6" h="266">
                  <a:moveTo>
                    <a:pt x="0" y="260"/>
                  </a:moveTo>
                  <a:lnTo>
                    <a:pt x="526" y="266"/>
                  </a:lnTo>
                  <a:lnTo>
                    <a:pt x="520" y="0"/>
                  </a:lnTo>
                </a:path>
              </a:pathLst>
            </a:custGeom>
            <a:noFill/>
            <a:ln w="190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Freeform 5"/>
            <p:cNvSpPr>
              <a:spLocks/>
            </p:cNvSpPr>
            <p:nvPr/>
          </p:nvSpPr>
          <p:spPr bwMode="auto">
            <a:xfrm>
              <a:off x="3294" y="2107"/>
              <a:ext cx="1188" cy="401"/>
            </a:xfrm>
            <a:custGeom>
              <a:avLst/>
              <a:gdLst>
                <a:gd name="T0" fmla="*/ 668 w 1188"/>
                <a:gd name="T1" fmla="*/ 0 h 401"/>
                <a:gd name="T2" fmla="*/ 668 w 1188"/>
                <a:gd name="T3" fmla="*/ 254 h 401"/>
                <a:gd name="T4" fmla="*/ 1188 w 1188"/>
                <a:gd name="T5" fmla="*/ 266 h 401"/>
                <a:gd name="T6" fmla="*/ 1188 w 1188"/>
                <a:gd name="T7" fmla="*/ 401 h 401"/>
                <a:gd name="T8" fmla="*/ 0 w 1188"/>
                <a:gd name="T9" fmla="*/ 390 h 401"/>
                <a:gd name="T10" fmla="*/ 11 w 1188"/>
                <a:gd name="T11" fmla="*/ 266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8"/>
                <a:gd name="T19" fmla="*/ 0 h 401"/>
                <a:gd name="T20" fmla="*/ 1188 w 1188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8" h="401">
                  <a:moveTo>
                    <a:pt x="668" y="0"/>
                  </a:moveTo>
                  <a:lnTo>
                    <a:pt x="668" y="254"/>
                  </a:lnTo>
                  <a:lnTo>
                    <a:pt x="1188" y="266"/>
                  </a:lnTo>
                  <a:lnTo>
                    <a:pt x="1188" y="401"/>
                  </a:lnTo>
                  <a:lnTo>
                    <a:pt x="0" y="390"/>
                  </a:lnTo>
                  <a:lnTo>
                    <a:pt x="11" y="266"/>
                  </a:lnTo>
                </a:path>
              </a:pathLst>
            </a:custGeom>
            <a:noFill/>
            <a:ln w="190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Freeform 6"/>
            <p:cNvSpPr>
              <a:spLocks/>
            </p:cNvSpPr>
            <p:nvPr/>
          </p:nvSpPr>
          <p:spPr bwMode="auto">
            <a:xfrm>
              <a:off x="3536" y="1765"/>
              <a:ext cx="698" cy="348"/>
            </a:xfrm>
            <a:custGeom>
              <a:avLst/>
              <a:gdLst>
                <a:gd name="T0" fmla="*/ 0 w 698"/>
                <a:gd name="T1" fmla="*/ 0 h 348"/>
                <a:gd name="T2" fmla="*/ 6 w 698"/>
                <a:gd name="T3" fmla="*/ 35 h 348"/>
                <a:gd name="T4" fmla="*/ 12 w 698"/>
                <a:gd name="T5" fmla="*/ 70 h 348"/>
                <a:gd name="T6" fmla="*/ 18 w 698"/>
                <a:gd name="T7" fmla="*/ 106 h 348"/>
                <a:gd name="T8" fmla="*/ 36 w 698"/>
                <a:gd name="T9" fmla="*/ 135 h 348"/>
                <a:gd name="T10" fmla="*/ 47 w 698"/>
                <a:gd name="T11" fmla="*/ 165 h 348"/>
                <a:gd name="T12" fmla="*/ 65 w 698"/>
                <a:gd name="T13" fmla="*/ 194 h 348"/>
                <a:gd name="T14" fmla="*/ 89 w 698"/>
                <a:gd name="T15" fmla="*/ 224 h 348"/>
                <a:gd name="T16" fmla="*/ 107 w 698"/>
                <a:gd name="T17" fmla="*/ 248 h 348"/>
                <a:gd name="T18" fmla="*/ 136 w 698"/>
                <a:gd name="T19" fmla="*/ 271 h 348"/>
                <a:gd name="T20" fmla="*/ 160 w 698"/>
                <a:gd name="T21" fmla="*/ 289 h 348"/>
                <a:gd name="T22" fmla="*/ 189 w 698"/>
                <a:gd name="T23" fmla="*/ 307 h 348"/>
                <a:gd name="T24" fmla="*/ 219 w 698"/>
                <a:gd name="T25" fmla="*/ 324 h 348"/>
                <a:gd name="T26" fmla="*/ 248 w 698"/>
                <a:gd name="T27" fmla="*/ 336 h 348"/>
                <a:gd name="T28" fmla="*/ 284 w 698"/>
                <a:gd name="T29" fmla="*/ 342 h 348"/>
                <a:gd name="T30" fmla="*/ 314 w 698"/>
                <a:gd name="T31" fmla="*/ 348 h 348"/>
                <a:gd name="T32" fmla="*/ 349 w 698"/>
                <a:gd name="T33" fmla="*/ 348 h 348"/>
                <a:gd name="T34" fmla="*/ 385 w 698"/>
                <a:gd name="T35" fmla="*/ 348 h 348"/>
                <a:gd name="T36" fmla="*/ 414 w 698"/>
                <a:gd name="T37" fmla="*/ 342 h 348"/>
                <a:gd name="T38" fmla="*/ 450 w 698"/>
                <a:gd name="T39" fmla="*/ 336 h 348"/>
                <a:gd name="T40" fmla="*/ 479 w 698"/>
                <a:gd name="T41" fmla="*/ 324 h 348"/>
                <a:gd name="T42" fmla="*/ 509 w 698"/>
                <a:gd name="T43" fmla="*/ 312 h 348"/>
                <a:gd name="T44" fmla="*/ 538 w 698"/>
                <a:gd name="T45" fmla="*/ 295 h 348"/>
                <a:gd name="T46" fmla="*/ 562 w 698"/>
                <a:gd name="T47" fmla="*/ 271 h 348"/>
                <a:gd name="T48" fmla="*/ 586 w 698"/>
                <a:gd name="T49" fmla="*/ 253 h 348"/>
                <a:gd name="T50" fmla="*/ 609 w 698"/>
                <a:gd name="T51" fmla="*/ 230 h 348"/>
                <a:gd name="T52" fmla="*/ 627 w 698"/>
                <a:gd name="T53" fmla="*/ 200 h 348"/>
                <a:gd name="T54" fmla="*/ 651 w 698"/>
                <a:gd name="T55" fmla="*/ 171 h 348"/>
                <a:gd name="T56" fmla="*/ 663 w 698"/>
                <a:gd name="T57" fmla="*/ 141 h 348"/>
                <a:gd name="T58" fmla="*/ 674 w 698"/>
                <a:gd name="T59" fmla="*/ 112 h 348"/>
                <a:gd name="T60" fmla="*/ 686 w 698"/>
                <a:gd name="T61" fmla="*/ 76 h 348"/>
                <a:gd name="T62" fmla="*/ 692 w 698"/>
                <a:gd name="T63" fmla="*/ 47 h 348"/>
                <a:gd name="T64" fmla="*/ 698 w 698"/>
                <a:gd name="T65" fmla="*/ 11 h 3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8"/>
                <a:gd name="T100" fmla="*/ 0 h 348"/>
                <a:gd name="T101" fmla="*/ 698 w 698"/>
                <a:gd name="T102" fmla="*/ 348 h 3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8" h="348">
                  <a:moveTo>
                    <a:pt x="0" y="0"/>
                  </a:moveTo>
                  <a:lnTo>
                    <a:pt x="6" y="35"/>
                  </a:lnTo>
                  <a:lnTo>
                    <a:pt x="12" y="70"/>
                  </a:lnTo>
                  <a:lnTo>
                    <a:pt x="18" y="106"/>
                  </a:lnTo>
                  <a:lnTo>
                    <a:pt x="36" y="135"/>
                  </a:lnTo>
                  <a:lnTo>
                    <a:pt x="47" y="165"/>
                  </a:lnTo>
                  <a:lnTo>
                    <a:pt x="65" y="194"/>
                  </a:lnTo>
                  <a:lnTo>
                    <a:pt x="89" y="224"/>
                  </a:lnTo>
                  <a:lnTo>
                    <a:pt x="107" y="248"/>
                  </a:lnTo>
                  <a:lnTo>
                    <a:pt x="136" y="271"/>
                  </a:lnTo>
                  <a:lnTo>
                    <a:pt x="160" y="289"/>
                  </a:lnTo>
                  <a:lnTo>
                    <a:pt x="189" y="307"/>
                  </a:lnTo>
                  <a:lnTo>
                    <a:pt x="219" y="324"/>
                  </a:lnTo>
                  <a:lnTo>
                    <a:pt x="248" y="336"/>
                  </a:lnTo>
                  <a:lnTo>
                    <a:pt x="284" y="342"/>
                  </a:lnTo>
                  <a:lnTo>
                    <a:pt x="314" y="348"/>
                  </a:lnTo>
                  <a:lnTo>
                    <a:pt x="349" y="348"/>
                  </a:lnTo>
                  <a:lnTo>
                    <a:pt x="385" y="348"/>
                  </a:lnTo>
                  <a:lnTo>
                    <a:pt x="414" y="342"/>
                  </a:lnTo>
                  <a:lnTo>
                    <a:pt x="450" y="336"/>
                  </a:lnTo>
                  <a:lnTo>
                    <a:pt x="479" y="324"/>
                  </a:lnTo>
                  <a:lnTo>
                    <a:pt x="509" y="312"/>
                  </a:lnTo>
                  <a:lnTo>
                    <a:pt x="538" y="295"/>
                  </a:lnTo>
                  <a:lnTo>
                    <a:pt x="562" y="271"/>
                  </a:lnTo>
                  <a:lnTo>
                    <a:pt x="586" y="253"/>
                  </a:lnTo>
                  <a:lnTo>
                    <a:pt x="609" y="230"/>
                  </a:lnTo>
                  <a:lnTo>
                    <a:pt x="627" y="200"/>
                  </a:lnTo>
                  <a:lnTo>
                    <a:pt x="651" y="171"/>
                  </a:lnTo>
                  <a:lnTo>
                    <a:pt x="663" y="141"/>
                  </a:lnTo>
                  <a:lnTo>
                    <a:pt x="674" y="112"/>
                  </a:lnTo>
                  <a:lnTo>
                    <a:pt x="686" y="76"/>
                  </a:lnTo>
                  <a:lnTo>
                    <a:pt x="692" y="47"/>
                  </a:lnTo>
                  <a:lnTo>
                    <a:pt x="698" y="11"/>
                  </a:lnTo>
                </a:path>
              </a:pathLst>
            </a:custGeom>
            <a:noFill/>
            <a:ln w="190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Freeform 7"/>
            <p:cNvSpPr>
              <a:spLocks/>
            </p:cNvSpPr>
            <p:nvPr/>
          </p:nvSpPr>
          <p:spPr bwMode="auto">
            <a:xfrm>
              <a:off x="3643" y="1770"/>
              <a:ext cx="496" cy="243"/>
            </a:xfrm>
            <a:custGeom>
              <a:avLst/>
              <a:gdLst>
                <a:gd name="T0" fmla="*/ 0 w 496"/>
                <a:gd name="T1" fmla="*/ 0 h 243"/>
                <a:gd name="T2" fmla="*/ 5 w 496"/>
                <a:gd name="T3" fmla="*/ 48 h 243"/>
                <a:gd name="T4" fmla="*/ 23 w 496"/>
                <a:gd name="T5" fmla="*/ 95 h 243"/>
                <a:gd name="T6" fmla="*/ 47 w 496"/>
                <a:gd name="T7" fmla="*/ 136 h 243"/>
                <a:gd name="T8" fmla="*/ 76 w 496"/>
                <a:gd name="T9" fmla="*/ 172 h 243"/>
                <a:gd name="T10" fmla="*/ 112 w 496"/>
                <a:gd name="T11" fmla="*/ 201 h 243"/>
                <a:gd name="T12" fmla="*/ 153 w 496"/>
                <a:gd name="T13" fmla="*/ 225 h 243"/>
                <a:gd name="T14" fmla="*/ 201 w 496"/>
                <a:gd name="T15" fmla="*/ 237 h 243"/>
                <a:gd name="T16" fmla="*/ 248 w 496"/>
                <a:gd name="T17" fmla="*/ 243 h 243"/>
                <a:gd name="T18" fmla="*/ 295 w 496"/>
                <a:gd name="T19" fmla="*/ 237 h 243"/>
                <a:gd name="T20" fmla="*/ 337 w 496"/>
                <a:gd name="T21" fmla="*/ 225 h 243"/>
                <a:gd name="T22" fmla="*/ 378 w 496"/>
                <a:gd name="T23" fmla="*/ 207 h 243"/>
                <a:gd name="T24" fmla="*/ 414 w 496"/>
                <a:gd name="T25" fmla="*/ 178 h 243"/>
                <a:gd name="T26" fmla="*/ 443 w 496"/>
                <a:gd name="T27" fmla="*/ 142 h 243"/>
                <a:gd name="T28" fmla="*/ 467 w 496"/>
                <a:gd name="T29" fmla="*/ 107 h 243"/>
                <a:gd name="T30" fmla="*/ 485 w 496"/>
                <a:gd name="T31" fmla="*/ 59 h 243"/>
                <a:gd name="T32" fmla="*/ 496 w 496"/>
                <a:gd name="T33" fmla="*/ 12 h 2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6"/>
                <a:gd name="T52" fmla="*/ 0 h 243"/>
                <a:gd name="T53" fmla="*/ 496 w 496"/>
                <a:gd name="T54" fmla="*/ 243 h 2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6" h="243">
                  <a:moveTo>
                    <a:pt x="0" y="0"/>
                  </a:moveTo>
                  <a:lnTo>
                    <a:pt x="5" y="48"/>
                  </a:lnTo>
                  <a:lnTo>
                    <a:pt x="23" y="95"/>
                  </a:lnTo>
                  <a:lnTo>
                    <a:pt x="47" y="136"/>
                  </a:lnTo>
                  <a:lnTo>
                    <a:pt x="76" y="172"/>
                  </a:lnTo>
                  <a:lnTo>
                    <a:pt x="112" y="201"/>
                  </a:lnTo>
                  <a:lnTo>
                    <a:pt x="153" y="225"/>
                  </a:lnTo>
                  <a:lnTo>
                    <a:pt x="201" y="237"/>
                  </a:lnTo>
                  <a:lnTo>
                    <a:pt x="248" y="243"/>
                  </a:lnTo>
                  <a:lnTo>
                    <a:pt x="295" y="237"/>
                  </a:lnTo>
                  <a:lnTo>
                    <a:pt x="337" y="225"/>
                  </a:lnTo>
                  <a:lnTo>
                    <a:pt x="378" y="207"/>
                  </a:lnTo>
                  <a:lnTo>
                    <a:pt x="414" y="178"/>
                  </a:lnTo>
                  <a:lnTo>
                    <a:pt x="443" y="142"/>
                  </a:lnTo>
                  <a:lnTo>
                    <a:pt x="467" y="107"/>
                  </a:lnTo>
                  <a:lnTo>
                    <a:pt x="485" y="59"/>
                  </a:lnTo>
                  <a:lnTo>
                    <a:pt x="496" y="12"/>
                  </a:lnTo>
                </a:path>
              </a:pathLst>
            </a:custGeom>
            <a:noFill/>
            <a:ln w="19050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4" name="Line 8"/>
            <p:cNvSpPr>
              <a:spLocks noChangeShapeType="1"/>
            </p:cNvSpPr>
            <p:nvPr/>
          </p:nvSpPr>
          <p:spPr bwMode="auto">
            <a:xfrm>
              <a:off x="3510" y="175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5" name="Line 9"/>
            <p:cNvSpPr>
              <a:spLocks noChangeShapeType="1"/>
            </p:cNvSpPr>
            <p:nvPr/>
          </p:nvSpPr>
          <p:spPr bwMode="auto">
            <a:xfrm>
              <a:off x="4128" y="177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6" name="Line 10"/>
            <p:cNvSpPr>
              <a:spLocks noChangeShapeType="1"/>
            </p:cNvSpPr>
            <p:nvPr/>
          </p:nvSpPr>
          <p:spPr bwMode="auto">
            <a:xfrm rot="205586" flipH="1">
              <a:off x="3312" y="1734"/>
              <a:ext cx="198" cy="6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7" name="Line 11"/>
            <p:cNvSpPr>
              <a:spLocks noChangeShapeType="1"/>
            </p:cNvSpPr>
            <p:nvPr/>
          </p:nvSpPr>
          <p:spPr bwMode="auto">
            <a:xfrm rot="-205586">
              <a:off x="4253" y="1757"/>
              <a:ext cx="210" cy="6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876800" y="3505200"/>
            <a:ext cx="1905000" cy="1524000"/>
            <a:chOff x="3288" y="2544"/>
            <a:chExt cx="1200" cy="960"/>
          </a:xfrm>
        </p:grpSpPr>
        <p:sp>
          <p:nvSpPr>
            <p:cNvPr id="20517" name="Rectangle 13"/>
            <p:cNvSpPr>
              <a:spLocks noChangeArrowheads="1"/>
            </p:cNvSpPr>
            <p:nvPr/>
          </p:nvSpPr>
          <p:spPr bwMode="auto">
            <a:xfrm>
              <a:off x="3288" y="2544"/>
              <a:ext cx="1200" cy="9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" name="Rectangle 14"/>
            <p:cNvSpPr>
              <a:spLocks noChangeArrowheads="1"/>
            </p:cNvSpPr>
            <p:nvPr/>
          </p:nvSpPr>
          <p:spPr bwMode="auto">
            <a:xfrm>
              <a:off x="4128" y="2544"/>
              <a:ext cx="144" cy="9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9" name="Rectangle 15"/>
            <p:cNvSpPr>
              <a:spLocks noChangeArrowheads="1"/>
            </p:cNvSpPr>
            <p:nvPr/>
          </p:nvSpPr>
          <p:spPr bwMode="auto">
            <a:xfrm>
              <a:off x="4272" y="2958"/>
              <a:ext cx="210" cy="1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0" name="Line 16"/>
            <p:cNvSpPr>
              <a:spLocks noChangeShapeType="1"/>
            </p:cNvSpPr>
            <p:nvPr/>
          </p:nvSpPr>
          <p:spPr bwMode="auto">
            <a:xfrm>
              <a:off x="3828" y="3072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1" name="Line 17"/>
            <p:cNvSpPr>
              <a:spLocks noChangeShapeType="1"/>
            </p:cNvSpPr>
            <p:nvPr/>
          </p:nvSpPr>
          <p:spPr bwMode="auto">
            <a:xfrm>
              <a:off x="3828" y="2544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2" name="Line 18"/>
            <p:cNvSpPr>
              <a:spLocks noChangeShapeType="1"/>
            </p:cNvSpPr>
            <p:nvPr/>
          </p:nvSpPr>
          <p:spPr bwMode="auto">
            <a:xfrm>
              <a:off x="3978" y="3072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3" name="Line 19"/>
            <p:cNvSpPr>
              <a:spLocks noChangeShapeType="1"/>
            </p:cNvSpPr>
            <p:nvPr/>
          </p:nvSpPr>
          <p:spPr bwMode="auto">
            <a:xfrm>
              <a:off x="3978" y="2544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Rectangle 20"/>
            <p:cNvSpPr>
              <a:spLocks noChangeArrowheads="1"/>
            </p:cNvSpPr>
            <p:nvPr/>
          </p:nvSpPr>
          <p:spPr bwMode="auto">
            <a:xfrm>
              <a:off x="3288" y="2958"/>
              <a:ext cx="240" cy="1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5" name="Rectangle 21"/>
            <p:cNvSpPr>
              <a:spLocks noChangeArrowheads="1"/>
            </p:cNvSpPr>
            <p:nvPr/>
          </p:nvSpPr>
          <p:spPr bwMode="auto">
            <a:xfrm>
              <a:off x="3504" y="2544"/>
              <a:ext cx="144" cy="9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6" name="Line 22"/>
            <p:cNvSpPr>
              <a:spLocks noChangeShapeType="1"/>
            </p:cNvSpPr>
            <p:nvPr/>
          </p:nvSpPr>
          <p:spPr bwMode="auto">
            <a:xfrm>
              <a:off x="3504" y="2958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7" name="Line 23"/>
            <p:cNvSpPr>
              <a:spLocks noChangeShapeType="1"/>
            </p:cNvSpPr>
            <p:nvPr/>
          </p:nvSpPr>
          <p:spPr bwMode="auto">
            <a:xfrm>
              <a:off x="3504" y="3102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8" name="Line 24"/>
            <p:cNvSpPr>
              <a:spLocks noChangeShapeType="1"/>
            </p:cNvSpPr>
            <p:nvPr/>
          </p:nvSpPr>
          <p:spPr bwMode="auto">
            <a:xfrm>
              <a:off x="3984" y="2958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9" name="Line 25"/>
            <p:cNvSpPr>
              <a:spLocks noChangeShapeType="1"/>
            </p:cNvSpPr>
            <p:nvPr/>
          </p:nvSpPr>
          <p:spPr bwMode="auto">
            <a:xfrm>
              <a:off x="3984" y="3102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7038975" y="2138363"/>
            <a:ext cx="1676400" cy="1143000"/>
            <a:chOff x="4560" y="1776"/>
            <a:chExt cx="1056" cy="720"/>
          </a:xfrm>
        </p:grpSpPr>
        <p:sp>
          <p:nvSpPr>
            <p:cNvPr id="20512" name="Rectangle 27"/>
            <p:cNvSpPr>
              <a:spLocks noChangeArrowheads="1"/>
            </p:cNvSpPr>
            <p:nvPr/>
          </p:nvSpPr>
          <p:spPr bwMode="auto">
            <a:xfrm>
              <a:off x="4560" y="1776"/>
              <a:ext cx="1056" cy="7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3" name="Line 28"/>
            <p:cNvSpPr>
              <a:spLocks noChangeShapeType="1"/>
            </p:cNvSpPr>
            <p:nvPr/>
          </p:nvSpPr>
          <p:spPr bwMode="auto">
            <a:xfrm>
              <a:off x="4560" y="2070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4" name="Line 29"/>
            <p:cNvSpPr>
              <a:spLocks noChangeShapeType="1"/>
            </p:cNvSpPr>
            <p:nvPr/>
          </p:nvSpPr>
          <p:spPr bwMode="auto">
            <a:xfrm>
              <a:off x="4560" y="1968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5" name="Rectangle 30"/>
            <p:cNvSpPr>
              <a:spLocks noChangeArrowheads="1"/>
            </p:cNvSpPr>
            <p:nvPr/>
          </p:nvSpPr>
          <p:spPr bwMode="auto">
            <a:xfrm>
              <a:off x="5016" y="2064"/>
              <a:ext cx="144" cy="2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6" name="Line 31"/>
            <p:cNvSpPr>
              <a:spLocks noChangeShapeType="1"/>
            </p:cNvSpPr>
            <p:nvPr/>
          </p:nvSpPr>
          <p:spPr bwMode="auto">
            <a:xfrm>
              <a:off x="4560" y="2352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981200" y="533400"/>
            <a:ext cx="1046163" cy="815975"/>
            <a:chOff x="1656" y="61"/>
            <a:chExt cx="659" cy="514"/>
          </a:xfrm>
        </p:grpSpPr>
        <p:sp>
          <p:nvSpPr>
            <p:cNvPr id="20510" name="AutoShape 33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1" name="Text Box 34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 rot="572527">
            <a:off x="-152400" y="3733800"/>
            <a:ext cx="1192213" cy="404813"/>
            <a:chOff x="432" y="2384"/>
            <a:chExt cx="751" cy="255"/>
          </a:xfrm>
        </p:grpSpPr>
        <p:sp>
          <p:nvSpPr>
            <p:cNvPr id="20508" name="AutoShape 36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Text Box 37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S.V.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 rot="941688">
            <a:off x="3200400" y="4495800"/>
            <a:ext cx="1235075" cy="401638"/>
            <a:chOff x="3535" y="2462"/>
            <a:chExt cx="778" cy="253"/>
          </a:xfrm>
        </p:grpSpPr>
        <p:sp>
          <p:nvSpPr>
            <p:cNvPr id="20506" name="AutoShape 39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Text Box 40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20489" name="Text Box 41"/>
          <p:cNvSpPr txBox="1">
            <a:spLocks noChangeArrowheads="1"/>
          </p:cNvSpPr>
          <p:nvPr/>
        </p:nvSpPr>
        <p:spPr bwMode="auto">
          <a:xfrm>
            <a:off x="152400" y="518160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b="0" u="sng">
                <a:latin typeface="Arial Black" pitchFamily="34" charset="0"/>
              </a:rPr>
              <a:t>PICTORIAL PRESENTATION IS GIVEN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DRAW THREE VIEWS OF THIS OBJECT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BY FIRST ANGLE PROJECTION METHOD</a:t>
            </a:r>
          </a:p>
        </p:txBody>
      </p:sp>
      <p:sp>
        <p:nvSpPr>
          <p:cNvPr id="20490" name="Oval 42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10</a:t>
            </a:r>
          </a:p>
        </p:txBody>
      </p:sp>
      <p:sp>
        <p:nvSpPr>
          <p:cNvPr id="765995" name="Text Box 43"/>
          <p:cNvSpPr txBox="1">
            <a:spLocks noChangeArrowheads="1"/>
          </p:cNvSpPr>
          <p:nvPr/>
        </p:nvSpPr>
        <p:spPr bwMode="auto">
          <a:xfrm>
            <a:off x="4953000" y="4572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u="sng">
                <a:latin typeface="Times New Roman" pitchFamily="18" charset="0"/>
              </a:rPr>
              <a:t>ORTHOGRAPHIC PROJECTIONS</a:t>
            </a:r>
          </a:p>
        </p:txBody>
      </p:sp>
      <p:sp>
        <p:nvSpPr>
          <p:cNvPr id="765996" name="Text Box 44"/>
          <p:cNvSpPr txBox="1">
            <a:spLocks noChangeArrowheads="1"/>
          </p:cNvSpPr>
          <p:nvPr/>
        </p:nvSpPr>
        <p:spPr bwMode="auto">
          <a:xfrm>
            <a:off x="5334000" y="1524000"/>
            <a:ext cx="1177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FRONT VIEW</a:t>
            </a:r>
          </a:p>
        </p:txBody>
      </p:sp>
      <p:sp>
        <p:nvSpPr>
          <p:cNvPr id="765997" name="Text Box 45"/>
          <p:cNvSpPr txBox="1">
            <a:spLocks noChangeArrowheads="1"/>
          </p:cNvSpPr>
          <p:nvPr/>
        </p:nvSpPr>
        <p:spPr bwMode="auto">
          <a:xfrm>
            <a:off x="5410200" y="5181600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TOP VIEW</a:t>
            </a:r>
          </a:p>
        </p:txBody>
      </p:sp>
      <p:sp>
        <p:nvSpPr>
          <p:cNvPr id="765998" name="Text Box 46"/>
          <p:cNvSpPr txBox="1">
            <a:spLocks noChangeArrowheads="1"/>
          </p:cNvSpPr>
          <p:nvPr/>
        </p:nvSpPr>
        <p:spPr bwMode="auto">
          <a:xfrm>
            <a:off x="7086600" y="15240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L.H.SIDE VIEW</a:t>
            </a:r>
          </a:p>
        </p:txBody>
      </p: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4154488" y="3014663"/>
            <a:ext cx="4954587" cy="366712"/>
            <a:chOff x="3228" y="2136"/>
            <a:chExt cx="2375" cy="231"/>
          </a:xfrm>
        </p:grpSpPr>
        <p:sp>
          <p:nvSpPr>
            <p:cNvPr id="20503" name="Line 48"/>
            <p:cNvSpPr>
              <a:spLocks noChangeShapeType="1"/>
            </p:cNvSpPr>
            <p:nvPr/>
          </p:nvSpPr>
          <p:spPr bwMode="auto">
            <a:xfrm>
              <a:off x="3408" y="2304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Text Box 49"/>
            <p:cNvSpPr txBox="1">
              <a:spLocks noChangeArrowheads="1"/>
            </p:cNvSpPr>
            <p:nvPr/>
          </p:nvSpPr>
          <p:spPr bwMode="auto">
            <a:xfrm>
              <a:off x="3228" y="2136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 b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0505" name="Text Box 50"/>
            <p:cNvSpPr txBox="1">
              <a:spLocks noChangeArrowheads="1"/>
            </p:cNvSpPr>
            <p:nvPr/>
          </p:nvSpPr>
          <p:spPr bwMode="auto">
            <a:xfrm>
              <a:off x="5436" y="2136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 b="0">
                  <a:latin typeface="Times New Roman" pitchFamily="18" charset="0"/>
                </a:rPr>
                <a:t>Y</a:t>
              </a: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20497" name="AutoShape 59">
              <a:hlinkClick r:id="rId5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AutoShape 60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AutoShape 61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AutoShape 62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AutoShape 63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AutoShape 64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5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5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65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5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65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65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65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65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65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65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95" grpId="0" autoUpdateAnimBg="0"/>
      <p:bldP spid="765996" grpId="0" autoUpdateAnimBg="0"/>
      <p:bldP spid="765997" grpId="0" autoUpdateAnimBg="0"/>
      <p:bldP spid="76599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28600" y="1066800"/>
          <a:ext cx="323215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Image" r:id="rId3" imgW="770041" imgH="870857" progId="Photoshop.Image.6">
                  <p:embed/>
                </p:oleObj>
              </mc:Choice>
              <mc:Fallback>
                <p:oleObj name="Image" r:id="rId3" imgW="770041" imgH="870857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323215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95813" y="1371600"/>
            <a:ext cx="2357437" cy="2328863"/>
            <a:chOff x="2895" y="864"/>
            <a:chExt cx="1485" cy="146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895" y="864"/>
              <a:ext cx="1485" cy="1467"/>
              <a:chOff x="2832" y="1428"/>
              <a:chExt cx="1032" cy="1020"/>
            </a:xfrm>
          </p:grpSpPr>
          <p:sp>
            <p:nvSpPr>
              <p:cNvPr id="21593" name="Line 5"/>
              <p:cNvSpPr>
                <a:spLocks noChangeShapeType="1"/>
              </p:cNvSpPr>
              <p:nvPr/>
            </p:nvSpPr>
            <p:spPr bwMode="auto">
              <a:xfrm>
                <a:off x="2832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4" name="Line 6"/>
              <p:cNvSpPr>
                <a:spLocks noChangeShapeType="1"/>
              </p:cNvSpPr>
              <p:nvPr/>
            </p:nvSpPr>
            <p:spPr bwMode="auto">
              <a:xfrm>
                <a:off x="2832" y="201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5" name="Line 7"/>
              <p:cNvSpPr>
                <a:spLocks noChangeShapeType="1"/>
              </p:cNvSpPr>
              <p:nvPr/>
            </p:nvSpPr>
            <p:spPr bwMode="auto">
              <a:xfrm>
                <a:off x="3696" y="201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6" name="Line 8"/>
              <p:cNvSpPr>
                <a:spLocks noChangeShapeType="1"/>
              </p:cNvSpPr>
              <p:nvPr/>
            </p:nvSpPr>
            <p:spPr bwMode="auto">
              <a:xfrm>
                <a:off x="3696" y="244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7" name="Oval 9"/>
              <p:cNvSpPr>
                <a:spLocks noChangeArrowheads="1"/>
              </p:cNvSpPr>
              <p:nvPr/>
            </p:nvSpPr>
            <p:spPr bwMode="auto">
              <a:xfrm>
                <a:off x="3456" y="1428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8" name="Rectangle 10"/>
              <p:cNvSpPr>
                <a:spLocks noChangeArrowheads="1"/>
              </p:cNvSpPr>
              <p:nvPr/>
            </p:nvSpPr>
            <p:spPr bwMode="auto">
              <a:xfrm>
                <a:off x="3426" y="1632"/>
                <a:ext cx="378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9" name="Line 11"/>
              <p:cNvSpPr>
                <a:spLocks noChangeShapeType="1"/>
              </p:cNvSpPr>
              <p:nvPr/>
            </p:nvSpPr>
            <p:spPr bwMode="auto">
              <a:xfrm flipV="1">
                <a:off x="3456" y="163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0" name="Line 12"/>
              <p:cNvSpPr>
                <a:spLocks noChangeShapeType="1"/>
              </p:cNvSpPr>
              <p:nvPr/>
            </p:nvSpPr>
            <p:spPr bwMode="auto">
              <a:xfrm flipV="1">
                <a:off x="3798" y="1632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1" name="Line 13"/>
              <p:cNvSpPr>
                <a:spLocks noChangeShapeType="1"/>
              </p:cNvSpPr>
              <p:nvPr/>
            </p:nvSpPr>
            <p:spPr bwMode="auto">
              <a:xfrm>
                <a:off x="2832" y="187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2" name="Oval 14"/>
              <p:cNvSpPr>
                <a:spLocks noChangeArrowheads="1"/>
              </p:cNvSpPr>
              <p:nvPr/>
            </p:nvSpPr>
            <p:spPr bwMode="auto">
              <a:xfrm>
                <a:off x="3552" y="1548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3" name="Line 15"/>
              <p:cNvSpPr>
                <a:spLocks noChangeShapeType="1"/>
              </p:cNvSpPr>
              <p:nvPr/>
            </p:nvSpPr>
            <p:spPr bwMode="auto">
              <a:xfrm>
                <a:off x="3456" y="1872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4" name="Line 16"/>
              <p:cNvSpPr>
                <a:spLocks noChangeShapeType="1"/>
              </p:cNvSpPr>
              <p:nvPr/>
            </p:nvSpPr>
            <p:spPr bwMode="auto">
              <a:xfrm>
                <a:off x="3696" y="216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5" name="Line 17"/>
              <p:cNvSpPr>
                <a:spLocks noChangeShapeType="1"/>
              </p:cNvSpPr>
              <p:nvPr/>
            </p:nvSpPr>
            <p:spPr bwMode="auto">
              <a:xfrm>
                <a:off x="3696" y="229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6" name="Line 18"/>
              <p:cNvSpPr>
                <a:spLocks noChangeShapeType="1"/>
              </p:cNvSpPr>
              <p:nvPr/>
            </p:nvSpPr>
            <p:spPr bwMode="auto">
              <a:xfrm>
                <a:off x="3624" y="2232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19"/>
              <p:cNvGrpSpPr>
                <a:grpSpLocks/>
              </p:cNvGrpSpPr>
              <p:nvPr/>
            </p:nvGrpSpPr>
            <p:grpSpPr bwMode="auto">
              <a:xfrm>
                <a:off x="2964" y="1824"/>
                <a:ext cx="144" cy="240"/>
                <a:chOff x="4097" y="1824"/>
                <a:chExt cx="96" cy="240"/>
              </a:xfrm>
            </p:grpSpPr>
            <p:sp>
              <p:nvSpPr>
                <p:cNvPr id="21608" name="Line 20"/>
                <p:cNvSpPr>
                  <a:spLocks noChangeShapeType="1"/>
                </p:cNvSpPr>
                <p:nvPr/>
              </p:nvSpPr>
              <p:spPr bwMode="auto">
                <a:xfrm rot="-5400000">
                  <a:off x="4025" y="1943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09" name="Line 21"/>
                <p:cNvSpPr>
                  <a:spLocks noChangeShapeType="1"/>
                </p:cNvSpPr>
                <p:nvPr/>
              </p:nvSpPr>
              <p:spPr bwMode="auto">
                <a:xfrm rot="-5400000">
                  <a:off x="4121" y="1943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10" name="Line 22"/>
                <p:cNvSpPr>
                  <a:spLocks noChangeShapeType="1"/>
                </p:cNvSpPr>
                <p:nvPr/>
              </p:nvSpPr>
              <p:spPr bwMode="auto">
                <a:xfrm rot="-5400000">
                  <a:off x="4026" y="194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3888" y="1000"/>
              <a:ext cx="288" cy="288"/>
              <a:chOff x="2160" y="816"/>
              <a:chExt cx="288" cy="288"/>
            </a:xfrm>
          </p:grpSpPr>
          <p:sp>
            <p:nvSpPr>
              <p:cNvPr id="21591" name="Line 24"/>
              <p:cNvSpPr>
                <a:spLocks noChangeShapeType="1"/>
              </p:cNvSpPr>
              <p:nvPr/>
            </p:nvSpPr>
            <p:spPr bwMode="auto">
              <a:xfrm>
                <a:off x="2304" y="816"/>
                <a:ext cx="0" cy="288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92" name="Line 25"/>
              <p:cNvSpPr>
                <a:spLocks noChangeShapeType="1"/>
              </p:cNvSpPr>
              <p:nvPr/>
            </p:nvSpPr>
            <p:spPr bwMode="auto">
              <a:xfrm rot="5400000">
                <a:off x="2304" y="816"/>
                <a:ext cx="0" cy="288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4595813" y="4029075"/>
            <a:ext cx="2357437" cy="1425575"/>
            <a:chOff x="2895" y="2538"/>
            <a:chExt cx="1485" cy="898"/>
          </a:xfrm>
        </p:grpSpPr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2895" y="2538"/>
              <a:ext cx="1485" cy="898"/>
              <a:chOff x="2832" y="2496"/>
              <a:chExt cx="1032" cy="624"/>
            </a:xfrm>
          </p:grpSpPr>
          <p:sp>
            <p:nvSpPr>
              <p:cNvPr id="21567" name="Line 28"/>
              <p:cNvSpPr>
                <a:spLocks noChangeShapeType="1"/>
              </p:cNvSpPr>
              <p:nvPr/>
            </p:nvSpPr>
            <p:spPr bwMode="auto">
              <a:xfrm>
                <a:off x="3792" y="254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8" name="Line 29"/>
              <p:cNvSpPr>
                <a:spLocks noChangeShapeType="1"/>
              </p:cNvSpPr>
              <p:nvPr/>
            </p:nvSpPr>
            <p:spPr bwMode="auto">
              <a:xfrm>
                <a:off x="3072" y="307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9" name="Line 30"/>
              <p:cNvSpPr>
                <a:spLocks noChangeShapeType="1"/>
              </p:cNvSpPr>
              <p:nvPr/>
            </p:nvSpPr>
            <p:spPr bwMode="auto">
              <a:xfrm>
                <a:off x="3408" y="268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0" name="Line 31"/>
              <p:cNvSpPr>
                <a:spLocks noChangeShapeType="1"/>
              </p:cNvSpPr>
              <p:nvPr/>
            </p:nvSpPr>
            <p:spPr bwMode="auto">
              <a:xfrm>
                <a:off x="3408" y="292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32"/>
              <p:cNvGrpSpPr>
                <a:grpSpLocks/>
              </p:cNvGrpSpPr>
              <p:nvPr/>
            </p:nvGrpSpPr>
            <p:grpSpPr bwMode="auto">
              <a:xfrm>
                <a:off x="2832" y="2544"/>
                <a:ext cx="576" cy="528"/>
                <a:chOff x="2832" y="2544"/>
                <a:chExt cx="576" cy="528"/>
              </a:xfrm>
            </p:grpSpPr>
            <p:sp>
              <p:nvSpPr>
                <p:cNvPr id="21585" name="Line 33"/>
                <p:cNvSpPr>
                  <a:spLocks noChangeShapeType="1"/>
                </p:cNvSpPr>
                <p:nvPr/>
              </p:nvSpPr>
              <p:spPr bwMode="auto">
                <a:xfrm>
                  <a:off x="3408" y="292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86" name="Oval 34"/>
                <p:cNvSpPr>
                  <a:spLocks noChangeArrowheads="1"/>
                </p:cNvSpPr>
                <p:nvPr/>
              </p:nvSpPr>
              <p:spPr bwMode="auto">
                <a:xfrm>
                  <a:off x="2832" y="2544"/>
                  <a:ext cx="528" cy="52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87" name="Line 35"/>
                <p:cNvSpPr>
                  <a:spLocks noChangeShapeType="1"/>
                </p:cNvSpPr>
                <p:nvPr/>
              </p:nvSpPr>
              <p:spPr bwMode="auto">
                <a:xfrm>
                  <a:off x="3408" y="25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88" name="Rectangle 36"/>
                <p:cNvSpPr>
                  <a:spLocks noChangeArrowheads="1"/>
                </p:cNvSpPr>
                <p:nvPr/>
              </p:nvSpPr>
              <p:spPr bwMode="auto">
                <a:xfrm>
                  <a:off x="3120" y="2544"/>
                  <a:ext cx="288" cy="52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572" name="Line 37"/>
              <p:cNvSpPr>
                <a:spLocks noChangeShapeType="1"/>
              </p:cNvSpPr>
              <p:nvPr/>
            </p:nvSpPr>
            <p:spPr bwMode="auto">
              <a:xfrm flipH="1">
                <a:off x="3024" y="2544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38"/>
              <p:cNvGrpSpPr>
                <a:grpSpLocks/>
              </p:cNvGrpSpPr>
              <p:nvPr/>
            </p:nvGrpSpPr>
            <p:grpSpPr bwMode="auto">
              <a:xfrm rot="5400000">
                <a:off x="3312" y="2736"/>
                <a:ext cx="624" cy="144"/>
                <a:chOff x="3936" y="1680"/>
                <a:chExt cx="624" cy="96"/>
              </a:xfrm>
            </p:grpSpPr>
            <p:sp>
              <p:nvSpPr>
                <p:cNvPr id="21579" name="Line 39"/>
                <p:cNvSpPr>
                  <a:spLocks noChangeShapeType="1"/>
                </p:cNvSpPr>
                <p:nvPr/>
              </p:nvSpPr>
              <p:spPr bwMode="auto">
                <a:xfrm>
                  <a:off x="3984" y="168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80" name="Line 40"/>
                <p:cNvSpPr>
                  <a:spLocks noChangeShapeType="1"/>
                </p:cNvSpPr>
                <p:nvPr/>
              </p:nvSpPr>
              <p:spPr bwMode="auto">
                <a:xfrm>
                  <a:off x="4368" y="168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81" name="Line 41"/>
                <p:cNvSpPr>
                  <a:spLocks noChangeShapeType="1"/>
                </p:cNvSpPr>
                <p:nvPr/>
              </p:nvSpPr>
              <p:spPr bwMode="auto">
                <a:xfrm>
                  <a:off x="3984" y="177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82" name="Line 42"/>
                <p:cNvSpPr>
                  <a:spLocks noChangeShapeType="1"/>
                </p:cNvSpPr>
                <p:nvPr/>
              </p:nvSpPr>
              <p:spPr bwMode="auto">
                <a:xfrm>
                  <a:off x="3936" y="172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83" name="Line 43"/>
                <p:cNvSpPr>
                  <a:spLocks noChangeShapeType="1"/>
                </p:cNvSpPr>
                <p:nvPr/>
              </p:nvSpPr>
              <p:spPr bwMode="auto">
                <a:xfrm>
                  <a:off x="4368" y="177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84" name="Line 44"/>
                <p:cNvSpPr>
                  <a:spLocks noChangeShapeType="1"/>
                </p:cNvSpPr>
                <p:nvPr/>
              </p:nvSpPr>
              <p:spPr bwMode="auto">
                <a:xfrm>
                  <a:off x="4320" y="172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574" name="Oval 45"/>
              <p:cNvSpPr>
                <a:spLocks noChangeArrowheads="1"/>
              </p:cNvSpPr>
              <p:nvPr/>
            </p:nvSpPr>
            <p:spPr bwMode="auto">
              <a:xfrm>
                <a:off x="2976" y="2736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5" name="Line 46"/>
              <p:cNvSpPr>
                <a:spLocks noChangeShapeType="1"/>
              </p:cNvSpPr>
              <p:nvPr/>
            </p:nvSpPr>
            <p:spPr bwMode="auto">
              <a:xfrm>
                <a:off x="3696" y="2544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6" name="Line 47"/>
              <p:cNvSpPr>
                <a:spLocks noChangeShapeType="1"/>
              </p:cNvSpPr>
              <p:nvPr/>
            </p:nvSpPr>
            <p:spPr bwMode="auto">
              <a:xfrm>
                <a:off x="3696" y="274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7" name="Line 48"/>
              <p:cNvSpPr>
                <a:spLocks noChangeShapeType="1"/>
              </p:cNvSpPr>
              <p:nvPr/>
            </p:nvSpPr>
            <p:spPr bwMode="auto">
              <a:xfrm>
                <a:off x="3696" y="288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8" name="Line 49"/>
              <p:cNvSpPr>
                <a:spLocks noChangeShapeType="1"/>
              </p:cNvSpPr>
              <p:nvPr/>
            </p:nvSpPr>
            <p:spPr bwMode="auto">
              <a:xfrm>
                <a:off x="3624" y="281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lgDash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50"/>
            <p:cNvGrpSpPr>
              <a:grpSpLocks/>
            </p:cNvGrpSpPr>
            <p:nvPr/>
          </p:nvGrpSpPr>
          <p:grpSpPr bwMode="auto">
            <a:xfrm>
              <a:off x="3064" y="2840"/>
              <a:ext cx="288" cy="288"/>
              <a:chOff x="2160" y="816"/>
              <a:chExt cx="288" cy="288"/>
            </a:xfrm>
          </p:grpSpPr>
          <p:sp>
            <p:nvSpPr>
              <p:cNvPr id="21565" name="Line 51"/>
              <p:cNvSpPr>
                <a:spLocks noChangeShapeType="1"/>
              </p:cNvSpPr>
              <p:nvPr/>
            </p:nvSpPr>
            <p:spPr bwMode="auto">
              <a:xfrm>
                <a:off x="2304" y="816"/>
                <a:ext cx="0" cy="288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66" name="Line 52"/>
              <p:cNvSpPr>
                <a:spLocks noChangeShapeType="1"/>
              </p:cNvSpPr>
              <p:nvPr/>
            </p:nvSpPr>
            <p:spPr bwMode="auto">
              <a:xfrm rot="5400000">
                <a:off x="2304" y="816"/>
                <a:ext cx="0" cy="288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7337425" y="1398588"/>
            <a:ext cx="1425575" cy="2301875"/>
            <a:chOff x="4622" y="881"/>
            <a:chExt cx="898" cy="1450"/>
          </a:xfrm>
        </p:grpSpPr>
        <p:grpSp>
          <p:nvGrpSpPr>
            <p:cNvPr id="12" name="Group 54"/>
            <p:cNvGrpSpPr>
              <a:grpSpLocks/>
            </p:cNvGrpSpPr>
            <p:nvPr/>
          </p:nvGrpSpPr>
          <p:grpSpPr bwMode="auto">
            <a:xfrm>
              <a:off x="4622" y="881"/>
              <a:ext cx="898" cy="1450"/>
              <a:chOff x="3840" y="1440"/>
              <a:chExt cx="624" cy="1008"/>
            </a:xfrm>
          </p:grpSpPr>
          <p:sp>
            <p:nvSpPr>
              <p:cNvPr id="21540" name="Rectangle 55"/>
              <p:cNvSpPr>
                <a:spLocks noChangeArrowheads="1"/>
              </p:cNvSpPr>
              <p:nvPr/>
            </p:nvSpPr>
            <p:spPr bwMode="auto">
              <a:xfrm>
                <a:off x="3888" y="1440"/>
                <a:ext cx="144" cy="4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1" name="Rectangle 56"/>
              <p:cNvSpPr>
                <a:spLocks noChangeArrowheads="1"/>
              </p:cNvSpPr>
              <p:nvPr/>
            </p:nvSpPr>
            <p:spPr bwMode="auto">
              <a:xfrm>
                <a:off x="4272" y="1440"/>
                <a:ext cx="144" cy="4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2" name="Rectangle 57"/>
              <p:cNvSpPr>
                <a:spLocks noChangeArrowheads="1"/>
              </p:cNvSpPr>
              <p:nvPr/>
            </p:nvSpPr>
            <p:spPr bwMode="auto">
              <a:xfrm>
                <a:off x="3888" y="1872"/>
                <a:ext cx="528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3" name="Line 58"/>
              <p:cNvSpPr>
                <a:spLocks noChangeShapeType="1"/>
              </p:cNvSpPr>
              <p:nvPr/>
            </p:nvSpPr>
            <p:spPr bwMode="auto">
              <a:xfrm rot="-5400000">
                <a:off x="4343" y="1895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4" name="Oval 59"/>
              <p:cNvSpPr>
                <a:spLocks noChangeArrowheads="1"/>
              </p:cNvSpPr>
              <p:nvPr/>
            </p:nvSpPr>
            <p:spPr bwMode="auto">
              <a:xfrm rot="-5400000">
                <a:off x="3887" y="1920"/>
                <a:ext cx="528" cy="52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5" name="Line 60"/>
              <p:cNvSpPr>
                <a:spLocks noChangeShapeType="1"/>
              </p:cNvSpPr>
              <p:nvPr/>
            </p:nvSpPr>
            <p:spPr bwMode="auto">
              <a:xfrm rot="-5400000">
                <a:off x="3959" y="1895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6" name="Rectangle 61"/>
              <p:cNvSpPr>
                <a:spLocks noChangeArrowheads="1"/>
              </p:cNvSpPr>
              <p:nvPr/>
            </p:nvSpPr>
            <p:spPr bwMode="auto">
              <a:xfrm rot="-5400000">
                <a:off x="4007" y="1800"/>
                <a:ext cx="288" cy="52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7" name="Line 62"/>
              <p:cNvSpPr>
                <a:spLocks noChangeShapeType="1"/>
              </p:cNvSpPr>
              <p:nvPr/>
            </p:nvSpPr>
            <p:spPr bwMode="auto">
              <a:xfrm>
                <a:off x="4416" y="1824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48" name="Oval 63"/>
              <p:cNvSpPr>
                <a:spLocks noChangeArrowheads="1"/>
              </p:cNvSpPr>
              <p:nvPr/>
            </p:nvSpPr>
            <p:spPr bwMode="auto">
              <a:xfrm>
                <a:off x="4080" y="2172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 b="0">
                  <a:latin typeface="Times New Roman" pitchFamily="18" charset="0"/>
                </a:endParaRPr>
              </a:p>
            </p:txBody>
          </p:sp>
          <p:sp>
            <p:nvSpPr>
              <p:cNvPr id="21549" name="Line 64"/>
              <p:cNvSpPr>
                <a:spLocks noChangeShapeType="1"/>
              </p:cNvSpPr>
              <p:nvPr/>
            </p:nvSpPr>
            <p:spPr bwMode="auto">
              <a:xfrm>
                <a:off x="4176" y="187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" name="Group 65"/>
              <p:cNvGrpSpPr>
                <a:grpSpLocks/>
              </p:cNvGrpSpPr>
              <p:nvPr/>
            </p:nvGrpSpPr>
            <p:grpSpPr bwMode="auto">
              <a:xfrm>
                <a:off x="3840" y="1560"/>
                <a:ext cx="624" cy="144"/>
                <a:chOff x="3840" y="1584"/>
                <a:chExt cx="624" cy="96"/>
              </a:xfrm>
            </p:grpSpPr>
            <p:sp>
              <p:nvSpPr>
                <p:cNvPr id="21557" name="Line 66"/>
                <p:cNvSpPr>
                  <a:spLocks noChangeShapeType="1"/>
                </p:cNvSpPr>
                <p:nvPr/>
              </p:nvSpPr>
              <p:spPr bwMode="auto">
                <a:xfrm>
                  <a:off x="3888" y="158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58" name="Line 67"/>
                <p:cNvSpPr>
                  <a:spLocks noChangeShapeType="1"/>
                </p:cNvSpPr>
                <p:nvPr/>
              </p:nvSpPr>
              <p:spPr bwMode="auto">
                <a:xfrm>
                  <a:off x="4272" y="158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59" name="Line 68"/>
                <p:cNvSpPr>
                  <a:spLocks noChangeShapeType="1"/>
                </p:cNvSpPr>
                <p:nvPr/>
              </p:nvSpPr>
              <p:spPr bwMode="auto">
                <a:xfrm>
                  <a:off x="3888" y="168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60" name="Line 69"/>
                <p:cNvSpPr>
                  <a:spLocks noChangeShapeType="1"/>
                </p:cNvSpPr>
                <p:nvPr/>
              </p:nvSpPr>
              <p:spPr bwMode="auto">
                <a:xfrm>
                  <a:off x="3840" y="163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61" name="Line 70"/>
                <p:cNvSpPr>
                  <a:spLocks noChangeShapeType="1"/>
                </p:cNvSpPr>
                <p:nvPr/>
              </p:nvSpPr>
              <p:spPr bwMode="auto">
                <a:xfrm>
                  <a:off x="4272" y="168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62" name="Line 71"/>
                <p:cNvSpPr>
                  <a:spLocks noChangeShapeType="1"/>
                </p:cNvSpPr>
                <p:nvPr/>
              </p:nvSpPr>
              <p:spPr bwMode="auto">
                <a:xfrm>
                  <a:off x="4224" y="163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551" name="Line 72"/>
              <p:cNvSpPr>
                <a:spLocks noChangeShapeType="1"/>
              </p:cNvSpPr>
              <p:nvPr/>
            </p:nvSpPr>
            <p:spPr bwMode="auto">
              <a:xfrm>
                <a:off x="3888" y="2016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" name="Group 73"/>
              <p:cNvGrpSpPr>
                <a:grpSpLocks/>
              </p:cNvGrpSpPr>
              <p:nvPr/>
            </p:nvGrpSpPr>
            <p:grpSpPr bwMode="auto">
              <a:xfrm>
                <a:off x="4080" y="1824"/>
                <a:ext cx="144" cy="240"/>
                <a:chOff x="4097" y="1824"/>
                <a:chExt cx="96" cy="240"/>
              </a:xfrm>
            </p:grpSpPr>
            <p:sp>
              <p:nvSpPr>
                <p:cNvPr id="21554" name="Line 74"/>
                <p:cNvSpPr>
                  <a:spLocks noChangeShapeType="1"/>
                </p:cNvSpPr>
                <p:nvPr/>
              </p:nvSpPr>
              <p:spPr bwMode="auto">
                <a:xfrm rot="-5400000">
                  <a:off x="4025" y="1943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55" name="Line 75"/>
                <p:cNvSpPr>
                  <a:spLocks noChangeShapeType="1"/>
                </p:cNvSpPr>
                <p:nvPr/>
              </p:nvSpPr>
              <p:spPr bwMode="auto">
                <a:xfrm rot="-5400000">
                  <a:off x="4121" y="1943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56" name="Line 76"/>
                <p:cNvSpPr>
                  <a:spLocks noChangeShapeType="1"/>
                </p:cNvSpPr>
                <p:nvPr/>
              </p:nvSpPr>
              <p:spPr bwMode="auto">
                <a:xfrm rot="-5400000">
                  <a:off x="4026" y="194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553" name="Line 77"/>
              <p:cNvSpPr>
                <a:spLocks noChangeShapeType="1"/>
              </p:cNvSpPr>
              <p:nvPr/>
            </p:nvSpPr>
            <p:spPr bwMode="auto">
              <a:xfrm>
                <a:off x="3888" y="187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78"/>
            <p:cNvGrpSpPr>
              <a:grpSpLocks/>
            </p:cNvGrpSpPr>
            <p:nvPr/>
          </p:nvGrpSpPr>
          <p:grpSpPr bwMode="auto">
            <a:xfrm>
              <a:off x="4928" y="1896"/>
              <a:ext cx="288" cy="288"/>
              <a:chOff x="2160" y="816"/>
              <a:chExt cx="288" cy="288"/>
            </a:xfrm>
          </p:grpSpPr>
          <p:sp>
            <p:nvSpPr>
              <p:cNvPr id="21538" name="Line 79"/>
              <p:cNvSpPr>
                <a:spLocks noChangeShapeType="1"/>
              </p:cNvSpPr>
              <p:nvPr/>
            </p:nvSpPr>
            <p:spPr bwMode="auto">
              <a:xfrm>
                <a:off x="2304" y="816"/>
                <a:ext cx="0" cy="288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39" name="Line 80"/>
              <p:cNvSpPr>
                <a:spLocks noChangeShapeType="1"/>
              </p:cNvSpPr>
              <p:nvPr/>
            </p:nvSpPr>
            <p:spPr bwMode="auto">
              <a:xfrm rot="5400000">
                <a:off x="2304" y="816"/>
                <a:ext cx="0" cy="288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" name="Group 81"/>
          <p:cNvGrpSpPr>
            <a:grpSpLocks/>
          </p:cNvGrpSpPr>
          <p:nvPr/>
        </p:nvGrpSpPr>
        <p:grpSpPr bwMode="auto">
          <a:xfrm>
            <a:off x="2057400" y="228600"/>
            <a:ext cx="1046163" cy="815975"/>
            <a:chOff x="1656" y="61"/>
            <a:chExt cx="659" cy="514"/>
          </a:xfrm>
        </p:grpSpPr>
        <p:sp>
          <p:nvSpPr>
            <p:cNvPr id="21534" name="AutoShape 82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5" name="Text Box 83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17" name="Group 84"/>
          <p:cNvGrpSpPr>
            <a:grpSpLocks/>
          </p:cNvGrpSpPr>
          <p:nvPr/>
        </p:nvGrpSpPr>
        <p:grpSpPr bwMode="auto">
          <a:xfrm>
            <a:off x="0" y="4495800"/>
            <a:ext cx="1192213" cy="404813"/>
            <a:chOff x="432" y="2384"/>
            <a:chExt cx="751" cy="255"/>
          </a:xfrm>
        </p:grpSpPr>
        <p:sp>
          <p:nvSpPr>
            <p:cNvPr id="21532" name="AutoShape 85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3" name="Text Box 86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S.V.</a:t>
              </a:r>
            </a:p>
          </p:txBody>
        </p:sp>
      </p:grpSp>
      <p:grpSp>
        <p:nvGrpSpPr>
          <p:cNvPr id="18" name="Group 87"/>
          <p:cNvGrpSpPr>
            <a:grpSpLocks/>
          </p:cNvGrpSpPr>
          <p:nvPr/>
        </p:nvGrpSpPr>
        <p:grpSpPr bwMode="auto">
          <a:xfrm>
            <a:off x="3276600" y="3505200"/>
            <a:ext cx="1235075" cy="401638"/>
            <a:chOff x="3535" y="2462"/>
            <a:chExt cx="778" cy="253"/>
          </a:xfrm>
        </p:grpSpPr>
        <p:sp>
          <p:nvSpPr>
            <p:cNvPr id="21530" name="AutoShape 88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1" name="Text Box 89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21513" name="Text Box 90"/>
          <p:cNvSpPr txBox="1">
            <a:spLocks noChangeArrowheads="1"/>
          </p:cNvSpPr>
          <p:nvPr/>
        </p:nvSpPr>
        <p:spPr bwMode="auto">
          <a:xfrm>
            <a:off x="368300" y="572135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b="0" u="sng">
                <a:latin typeface="Arial Black" pitchFamily="34" charset="0"/>
              </a:rPr>
              <a:t>PICTORIAL PRESENTATION IS GIVEN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DRAW THREE VIEWS OF THIS OBJECT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BY FIRST ANGLE PROJECTION METHOD</a:t>
            </a:r>
          </a:p>
        </p:txBody>
      </p:sp>
      <p:sp>
        <p:nvSpPr>
          <p:cNvPr id="21514" name="Oval 91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11</a:t>
            </a:r>
          </a:p>
        </p:txBody>
      </p:sp>
      <p:sp>
        <p:nvSpPr>
          <p:cNvPr id="767068" name="Text Box 92"/>
          <p:cNvSpPr txBox="1">
            <a:spLocks noChangeArrowheads="1"/>
          </p:cNvSpPr>
          <p:nvPr/>
        </p:nvSpPr>
        <p:spPr bwMode="auto">
          <a:xfrm>
            <a:off x="4800600" y="4572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u="sng">
                <a:latin typeface="Times New Roman" pitchFamily="18" charset="0"/>
              </a:rPr>
              <a:t>ORTHOGRAPHIC PROJECTIONS</a:t>
            </a:r>
          </a:p>
        </p:txBody>
      </p:sp>
      <p:sp>
        <p:nvSpPr>
          <p:cNvPr id="767069" name="Text Box 93"/>
          <p:cNvSpPr txBox="1">
            <a:spLocks noChangeArrowheads="1"/>
          </p:cNvSpPr>
          <p:nvPr/>
        </p:nvSpPr>
        <p:spPr bwMode="auto">
          <a:xfrm>
            <a:off x="5257800" y="990600"/>
            <a:ext cx="1177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FRONT VIEW</a:t>
            </a:r>
          </a:p>
        </p:txBody>
      </p:sp>
      <p:sp>
        <p:nvSpPr>
          <p:cNvPr id="767070" name="Text Box 94"/>
          <p:cNvSpPr txBox="1">
            <a:spLocks noChangeArrowheads="1"/>
          </p:cNvSpPr>
          <p:nvPr/>
        </p:nvSpPr>
        <p:spPr bwMode="auto">
          <a:xfrm>
            <a:off x="5334000" y="5486400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TOP VIEW</a:t>
            </a:r>
          </a:p>
        </p:txBody>
      </p:sp>
      <p:sp>
        <p:nvSpPr>
          <p:cNvPr id="767071" name="Text Box 95"/>
          <p:cNvSpPr txBox="1">
            <a:spLocks noChangeArrowheads="1"/>
          </p:cNvSpPr>
          <p:nvPr/>
        </p:nvSpPr>
        <p:spPr bwMode="auto">
          <a:xfrm>
            <a:off x="7315200" y="9906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L.H.SIDE VIEW</a:t>
            </a:r>
          </a:p>
        </p:txBody>
      </p:sp>
      <p:grpSp>
        <p:nvGrpSpPr>
          <p:cNvPr id="19" name="Group 96"/>
          <p:cNvGrpSpPr>
            <a:grpSpLocks/>
          </p:cNvGrpSpPr>
          <p:nvPr/>
        </p:nvGrpSpPr>
        <p:grpSpPr bwMode="auto">
          <a:xfrm>
            <a:off x="4343400" y="3429000"/>
            <a:ext cx="4705350" cy="366713"/>
            <a:chOff x="3223" y="2136"/>
            <a:chExt cx="2385" cy="231"/>
          </a:xfrm>
        </p:grpSpPr>
        <p:sp>
          <p:nvSpPr>
            <p:cNvPr id="21527" name="Line 97"/>
            <p:cNvSpPr>
              <a:spLocks noChangeShapeType="1"/>
            </p:cNvSpPr>
            <p:nvPr/>
          </p:nvSpPr>
          <p:spPr bwMode="auto">
            <a:xfrm>
              <a:off x="3408" y="2304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8" name="Text Box 98"/>
            <p:cNvSpPr txBox="1">
              <a:spLocks noChangeArrowheads="1"/>
            </p:cNvSpPr>
            <p:nvPr/>
          </p:nvSpPr>
          <p:spPr bwMode="auto">
            <a:xfrm>
              <a:off x="3223" y="2136"/>
              <a:ext cx="1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 b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1529" name="Text Box 99"/>
            <p:cNvSpPr txBox="1">
              <a:spLocks noChangeArrowheads="1"/>
            </p:cNvSpPr>
            <p:nvPr/>
          </p:nvSpPr>
          <p:spPr bwMode="auto">
            <a:xfrm>
              <a:off x="5431" y="2136"/>
              <a:ext cx="1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 b="0">
                  <a:latin typeface="Times New Roman" pitchFamily="18" charset="0"/>
                </a:rPr>
                <a:t>Y</a:t>
              </a:r>
            </a:p>
          </p:txBody>
        </p:sp>
      </p:grpSp>
      <p:grpSp>
        <p:nvGrpSpPr>
          <p:cNvPr id="20" name="Group 107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21521" name="AutoShape 108">
              <a:hlinkClick r:id="rId5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2" name="AutoShape 109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3" name="AutoShape 110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AutoShape 111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5" name="AutoShape 112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6" name="AutoShape 113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7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7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67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7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7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7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67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67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67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67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7068" grpId="0" autoUpdateAnimBg="0"/>
      <p:bldP spid="767069" grpId="0" autoUpdateAnimBg="0"/>
      <p:bldP spid="767070" grpId="0" autoUpdateAnimBg="0"/>
      <p:bldP spid="76707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457200" y="1319213"/>
          <a:ext cx="3581400" cy="339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Image" r:id="rId3" imgW="1124643" imgH="1067429" progId="Photoshop.Image.6">
                  <p:embed/>
                </p:oleObj>
              </mc:Choice>
              <mc:Fallback>
                <p:oleObj name="Image" r:id="rId3" imgW="1124643" imgH="1067429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19213"/>
                        <a:ext cx="3581400" cy="339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419600" y="1981200"/>
            <a:ext cx="2286000" cy="1600200"/>
            <a:chOff x="2784" y="1248"/>
            <a:chExt cx="1440" cy="1008"/>
          </a:xfrm>
        </p:grpSpPr>
        <p:sp>
          <p:nvSpPr>
            <p:cNvPr id="22575" name="Rectangle 4"/>
            <p:cNvSpPr>
              <a:spLocks noChangeArrowheads="1"/>
            </p:cNvSpPr>
            <p:nvPr/>
          </p:nvSpPr>
          <p:spPr bwMode="auto">
            <a:xfrm>
              <a:off x="2784" y="2016"/>
              <a:ext cx="1440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6" name="Rectangle 5"/>
            <p:cNvSpPr>
              <a:spLocks noChangeArrowheads="1"/>
            </p:cNvSpPr>
            <p:nvPr/>
          </p:nvSpPr>
          <p:spPr bwMode="auto">
            <a:xfrm>
              <a:off x="3936" y="1296"/>
              <a:ext cx="288" cy="7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7" name="Rectangle 6"/>
            <p:cNvSpPr>
              <a:spLocks noChangeArrowheads="1"/>
            </p:cNvSpPr>
            <p:nvPr/>
          </p:nvSpPr>
          <p:spPr bwMode="auto">
            <a:xfrm>
              <a:off x="3360" y="1536"/>
              <a:ext cx="576" cy="4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8" name="Line 7"/>
            <p:cNvSpPr>
              <a:spLocks noChangeShapeType="1"/>
            </p:cNvSpPr>
            <p:nvPr/>
          </p:nvSpPr>
          <p:spPr bwMode="auto">
            <a:xfrm flipH="1">
              <a:off x="2784" y="1536"/>
              <a:ext cx="576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9" name="Oval 8"/>
            <p:cNvSpPr>
              <a:spLocks noChangeArrowheads="1"/>
            </p:cNvSpPr>
            <p:nvPr/>
          </p:nvSpPr>
          <p:spPr bwMode="auto">
            <a:xfrm>
              <a:off x="3456" y="1344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0" name="Rectangle 9"/>
            <p:cNvSpPr>
              <a:spLocks noChangeArrowheads="1"/>
            </p:cNvSpPr>
            <p:nvPr/>
          </p:nvSpPr>
          <p:spPr bwMode="auto">
            <a:xfrm>
              <a:off x="3432" y="1248"/>
              <a:ext cx="432" cy="288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1" name="Line 10"/>
            <p:cNvSpPr>
              <a:spLocks noChangeShapeType="1"/>
            </p:cNvSpPr>
            <p:nvPr/>
          </p:nvSpPr>
          <p:spPr bwMode="auto">
            <a:xfrm>
              <a:off x="3168" y="2016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2" name="Rectangle 11"/>
            <p:cNvSpPr>
              <a:spLocks noChangeArrowheads="1"/>
            </p:cNvSpPr>
            <p:nvPr/>
          </p:nvSpPr>
          <p:spPr bwMode="auto">
            <a:xfrm>
              <a:off x="3960" y="1824"/>
              <a:ext cx="228" cy="288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343400" y="4038600"/>
            <a:ext cx="2362200" cy="1219200"/>
            <a:chOff x="2736" y="2544"/>
            <a:chExt cx="1488" cy="768"/>
          </a:xfrm>
        </p:grpSpPr>
        <p:sp>
          <p:nvSpPr>
            <p:cNvPr id="22567" name="Rectangle 13"/>
            <p:cNvSpPr>
              <a:spLocks noChangeArrowheads="1"/>
            </p:cNvSpPr>
            <p:nvPr/>
          </p:nvSpPr>
          <p:spPr bwMode="auto">
            <a:xfrm>
              <a:off x="2784" y="2544"/>
              <a:ext cx="1440" cy="7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8" name="Rectangle 14"/>
            <p:cNvSpPr>
              <a:spLocks noChangeArrowheads="1"/>
            </p:cNvSpPr>
            <p:nvPr/>
          </p:nvSpPr>
          <p:spPr bwMode="auto">
            <a:xfrm>
              <a:off x="3360" y="2544"/>
              <a:ext cx="576" cy="7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9" name="Rectangle 15"/>
            <p:cNvSpPr>
              <a:spLocks noChangeArrowheads="1"/>
            </p:cNvSpPr>
            <p:nvPr/>
          </p:nvSpPr>
          <p:spPr bwMode="auto">
            <a:xfrm>
              <a:off x="3456" y="2544"/>
              <a:ext cx="384" cy="7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0" name="Rectangle 16"/>
            <p:cNvSpPr>
              <a:spLocks noChangeArrowheads="1"/>
            </p:cNvSpPr>
            <p:nvPr/>
          </p:nvSpPr>
          <p:spPr bwMode="auto">
            <a:xfrm>
              <a:off x="2784" y="2544"/>
              <a:ext cx="576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1" name="Line 17"/>
            <p:cNvSpPr>
              <a:spLocks noChangeShapeType="1"/>
            </p:cNvSpPr>
            <p:nvPr/>
          </p:nvSpPr>
          <p:spPr bwMode="auto">
            <a:xfrm>
              <a:off x="2784" y="288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2" name="Line 18"/>
            <p:cNvSpPr>
              <a:spLocks noChangeShapeType="1"/>
            </p:cNvSpPr>
            <p:nvPr/>
          </p:nvSpPr>
          <p:spPr bwMode="auto">
            <a:xfrm>
              <a:off x="2784" y="312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3" name="Oval 19"/>
            <p:cNvSpPr>
              <a:spLocks noChangeArrowheads="1"/>
            </p:cNvSpPr>
            <p:nvPr/>
          </p:nvSpPr>
          <p:spPr bwMode="auto">
            <a:xfrm>
              <a:off x="3012" y="2880"/>
              <a:ext cx="252" cy="25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4" name="Rectangle 20"/>
            <p:cNvSpPr>
              <a:spLocks noChangeArrowheads="1"/>
            </p:cNvSpPr>
            <p:nvPr/>
          </p:nvSpPr>
          <p:spPr bwMode="auto">
            <a:xfrm>
              <a:off x="2736" y="2886"/>
              <a:ext cx="396" cy="240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162800" y="2057400"/>
            <a:ext cx="1524000" cy="1524000"/>
            <a:chOff x="4512" y="1296"/>
            <a:chExt cx="960" cy="960"/>
          </a:xfrm>
        </p:grpSpPr>
        <p:sp>
          <p:nvSpPr>
            <p:cNvPr id="22560" name="Rectangle 22"/>
            <p:cNvSpPr>
              <a:spLocks noChangeArrowheads="1"/>
            </p:cNvSpPr>
            <p:nvPr/>
          </p:nvSpPr>
          <p:spPr bwMode="auto">
            <a:xfrm>
              <a:off x="4512" y="2016"/>
              <a:ext cx="960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1" name="Rectangle 23"/>
            <p:cNvSpPr>
              <a:spLocks noChangeArrowheads="1"/>
            </p:cNvSpPr>
            <p:nvPr/>
          </p:nvSpPr>
          <p:spPr bwMode="auto">
            <a:xfrm>
              <a:off x="4992" y="2016"/>
              <a:ext cx="240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Rectangle 24"/>
            <p:cNvSpPr>
              <a:spLocks noChangeArrowheads="1"/>
            </p:cNvSpPr>
            <p:nvPr/>
          </p:nvSpPr>
          <p:spPr bwMode="auto">
            <a:xfrm>
              <a:off x="4512" y="1536"/>
              <a:ext cx="192" cy="4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3" name="Rectangle 25"/>
            <p:cNvSpPr>
              <a:spLocks noChangeArrowheads="1"/>
            </p:cNvSpPr>
            <p:nvPr/>
          </p:nvSpPr>
          <p:spPr bwMode="auto">
            <a:xfrm>
              <a:off x="4704" y="1536"/>
              <a:ext cx="384" cy="4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4" name="Line 26"/>
            <p:cNvSpPr>
              <a:spLocks noChangeShapeType="1"/>
            </p:cNvSpPr>
            <p:nvPr/>
          </p:nvSpPr>
          <p:spPr bwMode="auto">
            <a:xfrm>
              <a:off x="4512" y="172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5" name="Arc 27"/>
            <p:cNvSpPr>
              <a:spLocks/>
            </p:cNvSpPr>
            <p:nvPr/>
          </p:nvSpPr>
          <p:spPr bwMode="auto">
            <a:xfrm>
              <a:off x="4512" y="1297"/>
              <a:ext cx="960" cy="72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6" name="Line 28"/>
            <p:cNvSpPr>
              <a:spLocks noChangeShapeType="1"/>
            </p:cNvSpPr>
            <p:nvPr/>
          </p:nvSpPr>
          <p:spPr bwMode="auto">
            <a:xfrm flipV="1">
              <a:off x="4512" y="1296"/>
              <a:ext cx="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2209800" y="457200"/>
            <a:ext cx="1046163" cy="815975"/>
            <a:chOff x="1656" y="61"/>
            <a:chExt cx="659" cy="514"/>
          </a:xfrm>
        </p:grpSpPr>
        <p:sp>
          <p:nvSpPr>
            <p:cNvPr id="22558" name="AutoShape 30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9" name="Text Box 31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-152400" y="4114800"/>
            <a:ext cx="1192213" cy="404813"/>
            <a:chOff x="432" y="2384"/>
            <a:chExt cx="751" cy="255"/>
          </a:xfrm>
        </p:grpSpPr>
        <p:sp>
          <p:nvSpPr>
            <p:cNvPr id="22556" name="AutoShape 33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7" name="Text Box 34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S.V.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743200" y="4062413"/>
            <a:ext cx="1235075" cy="401637"/>
            <a:chOff x="3535" y="2462"/>
            <a:chExt cx="778" cy="253"/>
          </a:xfrm>
        </p:grpSpPr>
        <p:sp>
          <p:nvSpPr>
            <p:cNvPr id="22554" name="AutoShape 36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5" name="Text Box 37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22537" name="Text Box 38"/>
          <p:cNvSpPr txBox="1">
            <a:spLocks noChangeArrowheads="1"/>
          </p:cNvSpPr>
          <p:nvPr/>
        </p:nvSpPr>
        <p:spPr bwMode="auto">
          <a:xfrm>
            <a:off x="152400" y="541020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b="0" u="sng">
                <a:latin typeface="Arial Black" pitchFamily="34" charset="0"/>
              </a:rPr>
              <a:t>PICTORIAL PRESENTATION IS GIVEN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DRAW THREE VIEWS OF THIS OBJECT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BY FIRST ANGLE PROJECTION METHOD</a:t>
            </a:r>
          </a:p>
        </p:txBody>
      </p:sp>
      <p:sp>
        <p:nvSpPr>
          <p:cNvPr id="22538" name="Oval 39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12</a:t>
            </a:r>
          </a:p>
        </p:txBody>
      </p:sp>
      <p:sp>
        <p:nvSpPr>
          <p:cNvPr id="768040" name="Text Box 40"/>
          <p:cNvSpPr txBox="1">
            <a:spLocks noChangeArrowheads="1"/>
          </p:cNvSpPr>
          <p:nvPr/>
        </p:nvSpPr>
        <p:spPr bwMode="auto">
          <a:xfrm>
            <a:off x="5410200" y="10668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u="sng">
                <a:latin typeface="Times New Roman" pitchFamily="18" charset="0"/>
              </a:rPr>
              <a:t>ORTHOGRAPHIC PROJECTIONS</a:t>
            </a:r>
          </a:p>
        </p:txBody>
      </p:sp>
      <p:sp>
        <p:nvSpPr>
          <p:cNvPr id="768041" name="Text Box 41"/>
          <p:cNvSpPr txBox="1">
            <a:spLocks noChangeArrowheads="1"/>
          </p:cNvSpPr>
          <p:nvPr/>
        </p:nvSpPr>
        <p:spPr bwMode="auto">
          <a:xfrm>
            <a:off x="4800600" y="1785938"/>
            <a:ext cx="1177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FRONT VIEW</a:t>
            </a:r>
          </a:p>
        </p:txBody>
      </p:sp>
      <p:sp>
        <p:nvSpPr>
          <p:cNvPr id="768042" name="Text Box 42"/>
          <p:cNvSpPr txBox="1">
            <a:spLocks noChangeArrowheads="1"/>
          </p:cNvSpPr>
          <p:nvPr/>
        </p:nvSpPr>
        <p:spPr bwMode="auto">
          <a:xfrm>
            <a:off x="5181600" y="5410200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TOP VIEW</a:t>
            </a:r>
          </a:p>
        </p:txBody>
      </p:sp>
      <p:sp>
        <p:nvSpPr>
          <p:cNvPr id="768043" name="Text Box 43"/>
          <p:cNvSpPr txBox="1">
            <a:spLocks noChangeArrowheads="1"/>
          </p:cNvSpPr>
          <p:nvPr/>
        </p:nvSpPr>
        <p:spPr bwMode="auto">
          <a:xfrm>
            <a:off x="7467600" y="17526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L.H.SIDE VIEW</a:t>
            </a:r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3987800" y="3324225"/>
            <a:ext cx="5127625" cy="366713"/>
            <a:chOff x="3230" y="2136"/>
            <a:chExt cx="2370" cy="231"/>
          </a:xfrm>
        </p:grpSpPr>
        <p:sp>
          <p:nvSpPr>
            <p:cNvPr id="22551" name="Line 45"/>
            <p:cNvSpPr>
              <a:spLocks noChangeShapeType="1"/>
            </p:cNvSpPr>
            <p:nvPr/>
          </p:nvSpPr>
          <p:spPr bwMode="auto">
            <a:xfrm>
              <a:off x="3408" y="2304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Text Box 46"/>
            <p:cNvSpPr txBox="1">
              <a:spLocks noChangeArrowheads="1"/>
            </p:cNvSpPr>
            <p:nvPr/>
          </p:nvSpPr>
          <p:spPr bwMode="auto">
            <a:xfrm>
              <a:off x="3230" y="2136"/>
              <a:ext cx="1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 b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2553" name="Text Box 47"/>
            <p:cNvSpPr txBox="1">
              <a:spLocks noChangeArrowheads="1"/>
            </p:cNvSpPr>
            <p:nvPr/>
          </p:nvSpPr>
          <p:spPr bwMode="auto">
            <a:xfrm>
              <a:off x="5438" y="2136"/>
              <a:ext cx="1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 b="0">
                  <a:latin typeface="Times New Roman" pitchFamily="18" charset="0"/>
                </a:rPr>
                <a:t>Y</a:t>
              </a:r>
            </a:p>
          </p:txBody>
        </p: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22545" name="AutoShape 56">
              <a:hlinkClick r:id="rId5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AutoShape 57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AutoShape 58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AutoShape 59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AutoShape 60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AutoShape 61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8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8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68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8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8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8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68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68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68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68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0" grpId="0" autoUpdateAnimBg="0"/>
      <p:bldP spid="768041" grpId="0" autoUpdateAnimBg="0"/>
      <p:bldP spid="768042" grpId="0" autoUpdateAnimBg="0"/>
      <p:bldP spid="76804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" y="38100"/>
            <a:ext cx="2362200" cy="1295400"/>
            <a:chOff x="288" y="96"/>
            <a:chExt cx="1488" cy="816"/>
          </a:xfrm>
        </p:grpSpPr>
        <p:sp>
          <p:nvSpPr>
            <p:cNvPr id="165996" name="Oval 3"/>
            <p:cNvSpPr>
              <a:spLocks noChangeArrowheads="1"/>
            </p:cNvSpPr>
            <p:nvPr/>
          </p:nvSpPr>
          <p:spPr bwMode="auto">
            <a:xfrm>
              <a:off x="288" y="96"/>
              <a:ext cx="1488" cy="81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 b="0"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165997" name="Text Box 4"/>
            <p:cNvSpPr txBox="1">
              <a:spLocks noChangeArrowheads="1"/>
            </p:cNvSpPr>
            <p:nvPr/>
          </p:nvSpPr>
          <p:spPr bwMode="auto">
            <a:xfrm>
              <a:off x="336" y="247"/>
              <a:ext cx="139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>
                  <a:solidFill>
                    <a:srgbClr val="FFFF00"/>
                  </a:solidFill>
                  <a:latin typeface="Arial" charset="0"/>
                </a:rPr>
                <a:t>STUDY </a:t>
              </a:r>
            </a:p>
            <a:p>
              <a:pPr algn="ctr" eaLnBrk="1" hangingPunct="1"/>
              <a:r>
                <a:rPr lang="en-US" sz="2000">
                  <a:solidFill>
                    <a:srgbClr val="FFFF00"/>
                  </a:solidFill>
                  <a:latin typeface="Arial" charset="0"/>
                </a:rPr>
                <a:t>ILLUSTRATIONS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181600" y="1447800"/>
            <a:ext cx="3405188" cy="2133600"/>
            <a:chOff x="3264" y="912"/>
            <a:chExt cx="2145" cy="1344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3648" y="912"/>
              <a:ext cx="1440" cy="1248"/>
              <a:chOff x="3648" y="192"/>
              <a:chExt cx="1440" cy="1248"/>
            </a:xfrm>
          </p:grpSpPr>
          <p:sp>
            <p:nvSpPr>
              <p:cNvPr id="165993" name="Rectangle 7"/>
              <p:cNvSpPr>
                <a:spLocks noChangeArrowheads="1"/>
              </p:cNvSpPr>
              <p:nvPr/>
            </p:nvSpPr>
            <p:spPr bwMode="auto">
              <a:xfrm>
                <a:off x="3648" y="1296"/>
                <a:ext cx="1440" cy="14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94" name="AutoShape 8"/>
              <p:cNvSpPr>
                <a:spLocks noChangeArrowheads="1"/>
              </p:cNvSpPr>
              <p:nvPr/>
            </p:nvSpPr>
            <p:spPr bwMode="auto">
              <a:xfrm>
                <a:off x="3984" y="192"/>
                <a:ext cx="816" cy="110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95" name="Line 9"/>
              <p:cNvSpPr>
                <a:spLocks noChangeShapeType="1"/>
              </p:cNvSpPr>
              <p:nvPr/>
            </p:nvSpPr>
            <p:spPr bwMode="auto">
              <a:xfrm>
                <a:off x="4176" y="816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3264" y="2016"/>
              <a:ext cx="2145" cy="239"/>
              <a:chOff x="3149" y="2256"/>
              <a:chExt cx="2633" cy="239"/>
            </a:xfrm>
          </p:grpSpPr>
          <p:sp>
            <p:nvSpPr>
              <p:cNvPr id="165990" name="Line 11"/>
              <p:cNvSpPr>
                <a:spLocks noChangeShapeType="1"/>
              </p:cNvSpPr>
              <p:nvPr/>
            </p:nvSpPr>
            <p:spPr bwMode="auto">
              <a:xfrm>
                <a:off x="3312" y="2400"/>
                <a:ext cx="2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91" name="Text Box 12"/>
              <p:cNvSpPr txBox="1">
                <a:spLocks noChangeArrowheads="1"/>
              </p:cNvSpPr>
              <p:nvPr/>
            </p:nvSpPr>
            <p:spPr bwMode="auto">
              <a:xfrm>
                <a:off x="3149" y="2264"/>
                <a:ext cx="23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800" b="0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165992" name="Text Box 13"/>
              <p:cNvSpPr txBox="1">
                <a:spLocks noChangeArrowheads="1"/>
              </p:cNvSpPr>
              <p:nvPr/>
            </p:nvSpPr>
            <p:spPr bwMode="auto">
              <a:xfrm>
                <a:off x="5551" y="2256"/>
                <a:ext cx="23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800" b="0">
                    <a:latin typeface="Times New Roman" pitchFamily="18" charset="0"/>
                  </a:rPr>
                  <a:t>y</a:t>
                </a:r>
              </a:p>
            </p:txBody>
          </p:sp>
        </p:grpSp>
        <p:sp>
          <p:nvSpPr>
            <p:cNvPr id="165978" name="Text Box 14"/>
            <p:cNvSpPr txBox="1">
              <a:spLocks noChangeArrowheads="1"/>
            </p:cNvSpPr>
            <p:nvPr/>
          </p:nvSpPr>
          <p:spPr bwMode="auto">
            <a:xfrm>
              <a:off x="3888" y="1248"/>
              <a:ext cx="2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Times New Roman" pitchFamily="18" charset="0"/>
                </a:rPr>
                <a:t>FV</a:t>
              </a:r>
            </a:p>
          </p:txBody>
        </p:sp>
        <p:sp>
          <p:nvSpPr>
            <p:cNvPr id="165979" name="Line 15"/>
            <p:cNvSpPr>
              <a:spLocks noChangeShapeType="1"/>
            </p:cNvSpPr>
            <p:nvPr/>
          </p:nvSpPr>
          <p:spPr bwMode="auto">
            <a:xfrm>
              <a:off x="4800" y="91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80" name="Line 16"/>
            <p:cNvSpPr>
              <a:spLocks noChangeShapeType="1"/>
            </p:cNvSpPr>
            <p:nvPr/>
          </p:nvSpPr>
          <p:spPr bwMode="auto">
            <a:xfrm>
              <a:off x="4896" y="153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81" name="Line 17"/>
            <p:cNvSpPr>
              <a:spLocks noChangeShapeType="1"/>
            </p:cNvSpPr>
            <p:nvPr/>
          </p:nvSpPr>
          <p:spPr bwMode="auto">
            <a:xfrm>
              <a:off x="5136" y="201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82" name="Line 18"/>
            <p:cNvSpPr>
              <a:spLocks noChangeShapeType="1"/>
            </p:cNvSpPr>
            <p:nvPr/>
          </p:nvSpPr>
          <p:spPr bwMode="auto">
            <a:xfrm>
              <a:off x="5176" y="13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83" name="Line 19"/>
            <p:cNvSpPr>
              <a:spLocks noChangeShapeType="1"/>
            </p:cNvSpPr>
            <p:nvPr/>
          </p:nvSpPr>
          <p:spPr bwMode="auto">
            <a:xfrm flipV="1">
              <a:off x="5176" y="9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84" name="Line 20"/>
            <p:cNvSpPr>
              <a:spLocks noChangeShapeType="1"/>
            </p:cNvSpPr>
            <p:nvPr/>
          </p:nvSpPr>
          <p:spPr bwMode="auto">
            <a:xfrm>
              <a:off x="518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85" name="Line 21"/>
            <p:cNvSpPr>
              <a:spLocks noChangeShapeType="1"/>
            </p:cNvSpPr>
            <p:nvPr/>
          </p:nvSpPr>
          <p:spPr bwMode="auto">
            <a:xfrm flipV="1">
              <a:off x="5184" y="15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86" name="Line 22"/>
            <p:cNvSpPr>
              <a:spLocks noChangeShapeType="1"/>
            </p:cNvSpPr>
            <p:nvPr/>
          </p:nvSpPr>
          <p:spPr bwMode="auto">
            <a:xfrm flipV="1">
              <a:off x="5184" y="21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87" name="Text Box 23"/>
            <p:cNvSpPr txBox="1">
              <a:spLocks noChangeArrowheads="1"/>
            </p:cNvSpPr>
            <p:nvPr/>
          </p:nvSpPr>
          <p:spPr bwMode="auto">
            <a:xfrm>
              <a:off x="5062" y="1143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35</a:t>
              </a:r>
            </a:p>
          </p:txBody>
        </p:sp>
        <p:sp>
          <p:nvSpPr>
            <p:cNvPr id="165988" name="Text Box 24"/>
            <p:cNvSpPr txBox="1">
              <a:spLocks noChangeArrowheads="1"/>
            </p:cNvSpPr>
            <p:nvPr/>
          </p:nvSpPr>
          <p:spPr bwMode="auto">
            <a:xfrm>
              <a:off x="5070" y="1703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35</a:t>
              </a:r>
            </a:p>
          </p:txBody>
        </p:sp>
        <p:sp>
          <p:nvSpPr>
            <p:cNvPr id="165989" name="Text Box 25"/>
            <p:cNvSpPr txBox="1">
              <a:spLocks noChangeArrowheads="1"/>
            </p:cNvSpPr>
            <p:nvPr/>
          </p:nvSpPr>
          <p:spPr bwMode="auto">
            <a:xfrm>
              <a:off x="5078" y="2007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10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5791200" y="3733800"/>
            <a:ext cx="2768600" cy="2057400"/>
            <a:chOff x="3648" y="2352"/>
            <a:chExt cx="1744" cy="1296"/>
          </a:xfrm>
        </p:grpSpPr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3648" y="2352"/>
              <a:ext cx="1440" cy="672"/>
              <a:chOff x="3648" y="1632"/>
              <a:chExt cx="1440" cy="672"/>
            </a:xfrm>
          </p:grpSpPr>
          <p:sp>
            <p:nvSpPr>
              <p:cNvPr id="165972" name="Rectangle 28"/>
              <p:cNvSpPr>
                <a:spLocks noChangeArrowheads="1"/>
              </p:cNvSpPr>
              <p:nvPr/>
            </p:nvSpPr>
            <p:spPr bwMode="auto">
              <a:xfrm>
                <a:off x="3648" y="1632"/>
                <a:ext cx="1440" cy="67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73" name="Rectangle 29"/>
              <p:cNvSpPr>
                <a:spLocks noChangeArrowheads="1"/>
              </p:cNvSpPr>
              <p:nvPr/>
            </p:nvSpPr>
            <p:spPr bwMode="auto">
              <a:xfrm>
                <a:off x="3984" y="1776"/>
                <a:ext cx="816" cy="38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74" name="Line 30"/>
              <p:cNvSpPr>
                <a:spLocks noChangeShapeType="1"/>
              </p:cNvSpPr>
              <p:nvPr/>
            </p:nvSpPr>
            <p:spPr bwMode="auto">
              <a:xfrm>
                <a:off x="4384" y="1776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75" name="Rectangle 31"/>
              <p:cNvSpPr>
                <a:spLocks noChangeArrowheads="1"/>
              </p:cNvSpPr>
              <p:nvPr/>
            </p:nvSpPr>
            <p:spPr bwMode="auto">
              <a:xfrm>
                <a:off x="4176" y="1904"/>
                <a:ext cx="432" cy="14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5948" name="Text Box 32"/>
            <p:cNvSpPr txBox="1">
              <a:spLocks noChangeArrowheads="1"/>
            </p:cNvSpPr>
            <p:nvPr/>
          </p:nvSpPr>
          <p:spPr bwMode="auto">
            <a:xfrm>
              <a:off x="4272" y="3456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Times New Roman" pitchFamily="18" charset="0"/>
                </a:rPr>
                <a:t>TV</a:t>
              </a:r>
            </a:p>
          </p:txBody>
        </p:sp>
        <p:sp>
          <p:nvSpPr>
            <p:cNvPr id="165949" name="Line 33"/>
            <p:cNvSpPr>
              <a:spLocks noChangeShapeType="1"/>
            </p:cNvSpPr>
            <p:nvPr/>
          </p:nvSpPr>
          <p:spPr bwMode="auto">
            <a:xfrm>
              <a:off x="5136" y="235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50" name="Line 34"/>
            <p:cNvSpPr>
              <a:spLocks noChangeShapeType="1"/>
            </p:cNvSpPr>
            <p:nvPr/>
          </p:nvSpPr>
          <p:spPr bwMode="auto">
            <a:xfrm>
              <a:off x="5152" y="30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51" name="Line 35"/>
            <p:cNvSpPr>
              <a:spLocks noChangeShapeType="1"/>
            </p:cNvSpPr>
            <p:nvPr/>
          </p:nvSpPr>
          <p:spPr bwMode="auto">
            <a:xfrm>
              <a:off x="4848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52" name="Line 36"/>
            <p:cNvSpPr>
              <a:spLocks noChangeShapeType="1"/>
            </p:cNvSpPr>
            <p:nvPr/>
          </p:nvSpPr>
          <p:spPr bwMode="auto">
            <a:xfrm>
              <a:off x="4848" y="288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53" name="Line 37"/>
            <p:cNvSpPr>
              <a:spLocks noChangeShapeType="1"/>
            </p:cNvSpPr>
            <p:nvPr/>
          </p:nvSpPr>
          <p:spPr bwMode="auto">
            <a:xfrm>
              <a:off x="4800" y="307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54" name="Line 38"/>
            <p:cNvSpPr>
              <a:spLocks noChangeShapeType="1"/>
            </p:cNvSpPr>
            <p:nvPr/>
          </p:nvSpPr>
          <p:spPr bwMode="auto">
            <a:xfrm>
              <a:off x="3984" y="307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55" name="Line 39"/>
            <p:cNvSpPr>
              <a:spLocks noChangeShapeType="1"/>
            </p:cNvSpPr>
            <p:nvPr/>
          </p:nvSpPr>
          <p:spPr bwMode="auto">
            <a:xfrm>
              <a:off x="3648" y="32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56" name="Line 40"/>
            <p:cNvSpPr>
              <a:spLocks noChangeShapeType="1"/>
            </p:cNvSpPr>
            <p:nvPr/>
          </p:nvSpPr>
          <p:spPr bwMode="auto">
            <a:xfrm>
              <a:off x="5088" y="32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57" name="Line 41"/>
            <p:cNvSpPr>
              <a:spLocks noChangeShapeType="1"/>
            </p:cNvSpPr>
            <p:nvPr/>
          </p:nvSpPr>
          <p:spPr bwMode="auto">
            <a:xfrm>
              <a:off x="3992" y="26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58" name="Line 42"/>
            <p:cNvSpPr>
              <a:spLocks noChangeShapeType="1"/>
            </p:cNvSpPr>
            <p:nvPr/>
          </p:nvSpPr>
          <p:spPr bwMode="auto">
            <a:xfrm>
              <a:off x="4008" y="2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59" name="Line 43"/>
            <p:cNvSpPr>
              <a:spLocks noChangeShapeType="1"/>
            </p:cNvSpPr>
            <p:nvPr/>
          </p:nvSpPr>
          <p:spPr bwMode="auto">
            <a:xfrm>
              <a:off x="5184" y="27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60" name="Line 44"/>
            <p:cNvSpPr>
              <a:spLocks noChangeShapeType="1"/>
            </p:cNvSpPr>
            <p:nvPr/>
          </p:nvSpPr>
          <p:spPr bwMode="auto">
            <a:xfrm flipV="1">
              <a:off x="5184" y="235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61" name="Line 45"/>
            <p:cNvSpPr>
              <a:spLocks noChangeShapeType="1"/>
            </p:cNvSpPr>
            <p:nvPr/>
          </p:nvSpPr>
          <p:spPr bwMode="auto">
            <a:xfrm>
              <a:off x="4464" y="310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62" name="Line 46"/>
            <p:cNvSpPr>
              <a:spLocks noChangeShapeType="1"/>
            </p:cNvSpPr>
            <p:nvPr/>
          </p:nvSpPr>
          <p:spPr bwMode="auto">
            <a:xfrm flipH="1">
              <a:off x="3984" y="310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63" name="Line 47"/>
            <p:cNvSpPr>
              <a:spLocks noChangeShapeType="1"/>
            </p:cNvSpPr>
            <p:nvPr/>
          </p:nvSpPr>
          <p:spPr bwMode="auto">
            <a:xfrm>
              <a:off x="4416" y="331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64" name="Line 48"/>
            <p:cNvSpPr>
              <a:spLocks noChangeShapeType="1"/>
            </p:cNvSpPr>
            <p:nvPr/>
          </p:nvSpPr>
          <p:spPr bwMode="auto">
            <a:xfrm flipH="1">
              <a:off x="3648" y="331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65" name="Line 49"/>
            <p:cNvSpPr>
              <a:spLocks noChangeShapeType="1"/>
            </p:cNvSpPr>
            <p:nvPr/>
          </p:nvSpPr>
          <p:spPr bwMode="auto">
            <a:xfrm>
              <a:off x="4944" y="27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66" name="Line 50"/>
            <p:cNvSpPr>
              <a:spLocks noChangeShapeType="1"/>
            </p:cNvSpPr>
            <p:nvPr/>
          </p:nvSpPr>
          <p:spPr bwMode="auto">
            <a:xfrm flipV="1">
              <a:off x="4944" y="24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67" name="Text Box 51"/>
            <p:cNvSpPr txBox="1">
              <a:spLocks noChangeArrowheads="1"/>
            </p:cNvSpPr>
            <p:nvPr/>
          </p:nvSpPr>
          <p:spPr bwMode="auto">
            <a:xfrm>
              <a:off x="5078" y="2599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30</a:t>
              </a:r>
            </a:p>
          </p:txBody>
        </p:sp>
        <p:sp>
          <p:nvSpPr>
            <p:cNvPr id="165968" name="Text Box 52"/>
            <p:cNvSpPr txBox="1">
              <a:spLocks noChangeArrowheads="1"/>
            </p:cNvSpPr>
            <p:nvPr/>
          </p:nvSpPr>
          <p:spPr bwMode="auto">
            <a:xfrm>
              <a:off x="4838" y="2599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165969" name="Text Box 53"/>
            <p:cNvSpPr txBox="1">
              <a:spLocks noChangeArrowheads="1"/>
            </p:cNvSpPr>
            <p:nvPr/>
          </p:nvSpPr>
          <p:spPr bwMode="auto">
            <a:xfrm>
              <a:off x="3974" y="2615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65970" name="Text Box 54"/>
            <p:cNvSpPr txBox="1">
              <a:spLocks noChangeArrowheads="1"/>
            </p:cNvSpPr>
            <p:nvPr/>
          </p:nvSpPr>
          <p:spPr bwMode="auto">
            <a:xfrm>
              <a:off x="4300" y="3039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40</a:t>
              </a:r>
            </a:p>
          </p:txBody>
        </p:sp>
        <p:sp>
          <p:nvSpPr>
            <p:cNvPr id="165971" name="Text Box 55"/>
            <p:cNvSpPr txBox="1">
              <a:spLocks noChangeArrowheads="1"/>
            </p:cNvSpPr>
            <p:nvPr/>
          </p:nvSpPr>
          <p:spPr bwMode="auto">
            <a:xfrm>
              <a:off x="4166" y="3239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70</a:t>
              </a:r>
            </a:p>
          </p:txBody>
        </p:sp>
      </p:grp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977900" y="1206500"/>
            <a:ext cx="4140200" cy="4768850"/>
            <a:chOff x="616" y="760"/>
            <a:chExt cx="2608" cy="3004"/>
          </a:xfrm>
        </p:grpSpPr>
        <p:sp>
          <p:nvSpPr>
            <p:cNvPr id="165915" name="Line 57"/>
            <p:cNvSpPr>
              <a:spLocks noChangeShapeType="1"/>
            </p:cNvSpPr>
            <p:nvPr/>
          </p:nvSpPr>
          <p:spPr bwMode="auto">
            <a:xfrm rot="21571905" flipV="1">
              <a:off x="1516" y="3144"/>
              <a:ext cx="692" cy="396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6" name="Line 58"/>
            <p:cNvSpPr>
              <a:spLocks noChangeShapeType="1"/>
            </p:cNvSpPr>
            <p:nvPr/>
          </p:nvSpPr>
          <p:spPr bwMode="auto">
            <a:xfrm rot="28095" flipH="1" flipV="1">
              <a:off x="863" y="3165"/>
              <a:ext cx="658" cy="376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7" name="Line 59"/>
            <p:cNvSpPr>
              <a:spLocks noChangeShapeType="1"/>
            </p:cNvSpPr>
            <p:nvPr/>
          </p:nvSpPr>
          <p:spPr bwMode="auto">
            <a:xfrm>
              <a:off x="723" y="3544"/>
              <a:ext cx="1605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18" name="Line 60"/>
            <p:cNvSpPr>
              <a:spLocks noChangeShapeType="1"/>
            </p:cNvSpPr>
            <p:nvPr/>
          </p:nvSpPr>
          <p:spPr bwMode="auto">
            <a:xfrm flipH="1">
              <a:off x="1539" y="2553"/>
              <a:ext cx="1685" cy="9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19" name="Line 61"/>
            <p:cNvSpPr>
              <a:spLocks noChangeShapeType="1"/>
            </p:cNvSpPr>
            <p:nvPr/>
          </p:nvSpPr>
          <p:spPr bwMode="auto">
            <a:xfrm flipV="1">
              <a:off x="624" y="2872"/>
              <a:ext cx="0" cy="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20" name="Line 62"/>
            <p:cNvSpPr>
              <a:spLocks noChangeShapeType="1"/>
            </p:cNvSpPr>
            <p:nvPr/>
          </p:nvSpPr>
          <p:spPr bwMode="auto">
            <a:xfrm flipV="1">
              <a:off x="1526" y="3377"/>
              <a:ext cx="0" cy="1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21" name="Line 63"/>
            <p:cNvSpPr>
              <a:spLocks noChangeShapeType="1"/>
            </p:cNvSpPr>
            <p:nvPr/>
          </p:nvSpPr>
          <p:spPr bwMode="auto">
            <a:xfrm flipH="1">
              <a:off x="624" y="2572"/>
              <a:ext cx="480" cy="2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22" name="Line 64"/>
            <p:cNvSpPr>
              <a:spLocks noChangeShapeType="1"/>
            </p:cNvSpPr>
            <p:nvPr/>
          </p:nvSpPr>
          <p:spPr bwMode="auto">
            <a:xfrm flipH="1">
              <a:off x="1532" y="2408"/>
              <a:ext cx="1685" cy="9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23" name="Line 65"/>
            <p:cNvSpPr>
              <a:spLocks noChangeShapeType="1"/>
            </p:cNvSpPr>
            <p:nvPr/>
          </p:nvSpPr>
          <p:spPr bwMode="auto">
            <a:xfrm>
              <a:off x="624" y="2846"/>
              <a:ext cx="915" cy="5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24" name="Line 66"/>
            <p:cNvSpPr>
              <a:spLocks noChangeShapeType="1"/>
            </p:cNvSpPr>
            <p:nvPr/>
          </p:nvSpPr>
          <p:spPr bwMode="auto">
            <a:xfrm>
              <a:off x="2688" y="2103"/>
              <a:ext cx="528" cy="3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25" name="Line 67"/>
            <p:cNvSpPr>
              <a:spLocks noChangeShapeType="1"/>
            </p:cNvSpPr>
            <p:nvPr/>
          </p:nvSpPr>
          <p:spPr bwMode="auto">
            <a:xfrm flipV="1">
              <a:off x="1745" y="1161"/>
              <a:ext cx="602" cy="19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26" name="Line 68"/>
            <p:cNvSpPr>
              <a:spLocks noChangeShapeType="1"/>
            </p:cNvSpPr>
            <p:nvPr/>
          </p:nvSpPr>
          <p:spPr bwMode="auto">
            <a:xfrm flipH="1" flipV="1">
              <a:off x="2347" y="1161"/>
              <a:ext cx="481" cy="13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27" name="Line 69"/>
            <p:cNvSpPr>
              <a:spLocks noChangeShapeType="1"/>
            </p:cNvSpPr>
            <p:nvPr/>
          </p:nvSpPr>
          <p:spPr bwMode="auto">
            <a:xfrm>
              <a:off x="1056" y="2726"/>
              <a:ext cx="682" cy="4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28" name="Line 70"/>
            <p:cNvSpPr>
              <a:spLocks noChangeShapeType="1"/>
            </p:cNvSpPr>
            <p:nvPr/>
          </p:nvSpPr>
          <p:spPr bwMode="auto">
            <a:xfrm>
              <a:off x="2347" y="1152"/>
              <a:ext cx="0" cy="1655"/>
            </a:xfrm>
            <a:prstGeom prst="line">
              <a:avLst/>
            </a:prstGeom>
            <a:noFill/>
            <a:ln w="317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29" name="Line 71"/>
            <p:cNvSpPr>
              <a:spLocks noChangeShapeType="1"/>
            </p:cNvSpPr>
            <p:nvPr/>
          </p:nvSpPr>
          <p:spPr bwMode="auto">
            <a:xfrm flipV="1">
              <a:off x="1063" y="760"/>
              <a:ext cx="602" cy="19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30" name="Line 72"/>
            <p:cNvSpPr>
              <a:spLocks noChangeShapeType="1"/>
            </p:cNvSpPr>
            <p:nvPr/>
          </p:nvSpPr>
          <p:spPr bwMode="auto">
            <a:xfrm>
              <a:off x="1669" y="768"/>
              <a:ext cx="176" cy="1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31" name="Line 73"/>
            <p:cNvSpPr>
              <a:spLocks noChangeShapeType="1"/>
            </p:cNvSpPr>
            <p:nvPr/>
          </p:nvSpPr>
          <p:spPr bwMode="auto">
            <a:xfrm flipV="1">
              <a:off x="1548" y="880"/>
              <a:ext cx="309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32" name="Line 74"/>
            <p:cNvSpPr>
              <a:spLocks noChangeShapeType="1"/>
            </p:cNvSpPr>
            <p:nvPr/>
          </p:nvSpPr>
          <p:spPr bwMode="auto">
            <a:xfrm flipV="1">
              <a:off x="1845" y="1048"/>
              <a:ext cx="309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33" name="Line 75"/>
            <p:cNvSpPr>
              <a:spLocks noChangeShapeType="1"/>
            </p:cNvSpPr>
            <p:nvPr/>
          </p:nvSpPr>
          <p:spPr bwMode="auto">
            <a:xfrm>
              <a:off x="1541" y="1880"/>
              <a:ext cx="304" cy="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34" name="Line 76"/>
            <p:cNvSpPr>
              <a:spLocks noChangeShapeType="1"/>
            </p:cNvSpPr>
            <p:nvPr/>
          </p:nvSpPr>
          <p:spPr bwMode="auto">
            <a:xfrm flipH="1">
              <a:off x="1557" y="1669"/>
              <a:ext cx="384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35" name="Line 77"/>
            <p:cNvSpPr>
              <a:spLocks noChangeShapeType="1"/>
            </p:cNvSpPr>
            <p:nvPr/>
          </p:nvSpPr>
          <p:spPr bwMode="auto">
            <a:xfrm>
              <a:off x="2165" y="1057"/>
              <a:ext cx="176" cy="1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36" name="Line 78"/>
            <p:cNvSpPr>
              <a:spLocks noChangeShapeType="1"/>
            </p:cNvSpPr>
            <p:nvPr/>
          </p:nvSpPr>
          <p:spPr bwMode="auto">
            <a:xfrm flipH="1" flipV="1">
              <a:off x="1680" y="760"/>
              <a:ext cx="480" cy="139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37" name="Line 79"/>
            <p:cNvSpPr>
              <a:spLocks noChangeShapeType="1"/>
            </p:cNvSpPr>
            <p:nvPr/>
          </p:nvSpPr>
          <p:spPr bwMode="auto">
            <a:xfrm>
              <a:off x="616" y="3014"/>
              <a:ext cx="915" cy="5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38" name="Line 80"/>
            <p:cNvSpPr>
              <a:spLocks noChangeShapeType="1"/>
            </p:cNvSpPr>
            <p:nvPr/>
          </p:nvSpPr>
          <p:spPr bwMode="auto">
            <a:xfrm flipH="1">
              <a:off x="1744" y="2487"/>
              <a:ext cx="1088" cy="6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39" name="Line 81"/>
            <p:cNvSpPr>
              <a:spLocks noChangeShapeType="1"/>
            </p:cNvSpPr>
            <p:nvPr/>
          </p:nvSpPr>
          <p:spPr bwMode="auto">
            <a:xfrm flipH="1">
              <a:off x="624" y="1846"/>
              <a:ext cx="1728" cy="101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40" name="Line 82"/>
            <p:cNvSpPr>
              <a:spLocks noChangeShapeType="1"/>
            </p:cNvSpPr>
            <p:nvPr/>
          </p:nvSpPr>
          <p:spPr bwMode="auto">
            <a:xfrm>
              <a:off x="2304" y="1878"/>
              <a:ext cx="912" cy="53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41" name="Line 83"/>
            <p:cNvSpPr>
              <a:spLocks noChangeShapeType="1"/>
            </p:cNvSpPr>
            <p:nvPr/>
          </p:nvSpPr>
          <p:spPr bwMode="auto">
            <a:xfrm flipH="1">
              <a:off x="1056" y="2104"/>
              <a:ext cx="1088" cy="640"/>
            </a:xfrm>
            <a:prstGeom prst="line">
              <a:avLst/>
            </a:prstGeom>
            <a:noFill/>
            <a:ln w="31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42" name="Line 84"/>
            <p:cNvSpPr>
              <a:spLocks noChangeShapeType="1"/>
            </p:cNvSpPr>
            <p:nvPr/>
          </p:nvSpPr>
          <p:spPr bwMode="auto">
            <a:xfrm>
              <a:off x="2160" y="2104"/>
              <a:ext cx="682" cy="401"/>
            </a:xfrm>
            <a:prstGeom prst="line">
              <a:avLst/>
            </a:prstGeom>
            <a:noFill/>
            <a:ln w="31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43" name="Line 85"/>
            <p:cNvSpPr>
              <a:spLocks noChangeShapeType="1"/>
            </p:cNvSpPr>
            <p:nvPr/>
          </p:nvSpPr>
          <p:spPr bwMode="auto">
            <a:xfrm flipH="1" flipV="1">
              <a:off x="1864" y="872"/>
              <a:ext cx="168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44" name="Line 86"/>
            <p:cNvSpPr>
              <a:spLocks noChangeShapeType="1"/>
            </p:cNvSpPr>
            <p:nvPr/>
          </p:nvSpPr>
          <p:spPr bwMode="auto">
            <a:xfrm flipV="1">
              <a:off x="3224" y="2401"/>
              <a:ext cx="0" cy="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45" name="Line 87"/>
            <p:cNvSpPr>
              <a:spLocks noChangeShapeType="1"/>
            </p:cNvSpPr>
            <p:nvPr/>
          </p:nvSpPr>
          <p:spPr bwMode="auto">
            <a:xfrm>
              <a:off x="1664" y="768"/>
              <a:ext cx="672" cy="384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46" name="Text Box 88"/>
            <p:cNvSpPr txBox="1">
              <a:spLocks noChangeArrowheads="1"/>
            </p:cNvSpPr>
            <p:nvPr/>
          </p:nvSpPr>
          <p:spPr bwMode="auto">
            <a:xfrm>
              <a:off x="1392" y="3552"/>
              <a:ext cx="2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b="0">
                  <a:latin typeface="Arial Black" pitchFamily="34" charset="0"/>
                </a:rPr>
                <a:t>O</a:t>
              </a:r>
            </a:p>
          </p:txBody>
        </p:sp>
      </p:grp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6311900" y="2362200"/>
            <a:ext cx="1308100" cy="2286000"/>
            <a:chOff x="3976" y="768"/>
            <a:chExt cx="824" cy="1440"/>
          </a:xfrm>
        </p:grpSpPr>
        <p:sp>
          <p:nvSpPr>
            <p:cNvPr id="165911" name="Line 90"/>
            <p:cNvSpPr>
              <a:spLocks noChangeShapeType="1"/>
            </p:cNvSpPr>
            <p:nvPr/>
          </p:nvSpPr>
          <p:spPr bwMode="auto">
            <a:xfrm flipV="1">
              <a:off x="4800" y="1200"/>
              <a:ext cx="0" cy="96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12" name="Line 91"/>
            <p:cNvSpPr>
              <a:spLocks noChangeShapeType="1"/>
            </p:cNvSpPr>
            <p:nvPr/>
          </p:nvSpPr>
          <p:spPr bwMode="auto">
            <a:xfrm flipV="1">
              <a:off x="3976" y="1200"/>
              <a:ext cx="0" cy="100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13" name="Line 92"/>
            <p:cNvSpPr>
              <a:spLocks noChangeShapeType="1"/>
            </p:cNvSpPr>
            <p:nvPr/>
          </p:nvSpPr>
          <p:spPr bwMode="auto">
            <a:xfrm flipV="1">
              <a:off x="4176" y="768"/>
              <a:ext cx="0" cy="129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14" name="Line 93"/>
            <p:cNvSpPr>
              <a:spLocks noChangeShapeType="1"/>
            </p:cNvSpPr>
            <p:nvPr/>
          </p:nvSpPr>
          <p:spPr bwMode="auto">
            <a:xfrm flipV="1">
              <a:off x="4608" y="768"/>
              <a:ext cx="0" cy="129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94"/>
          <p:cNvGrpSpPr>
            <a:grpSpLocks/>
          </p:cNvGrpSpPr>
          <p:nvPr/>
        </p:nvGrpSpPr>
        <p:grpSpPr bwMode="auto">
          <a:xfrm>
            <a:off x="2895600" y="609600"/>
            <a:ext cx="1046163" cy="815975"/>
            <a:chOff x="1656" y="61"/>
            <a:chExt cx="659" cy="514"/>
          </a:xfrm>
        </p:grpSpPr>
        <p:sp>
          <p:nvSpPr>
            <p:cNvPr id="165909" name="AutoShape 95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10" name="Text Box 96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11" name="Group 97"/>
          <p:cNvGrpSpPr>
            <a:grpSpLocks/>
          </p:cNvGrpSpPr>
          <p:nvPr/>
        </p:nvGrpSpPr>
        <p:grpSpPr bwMode="auto">
          <a:xfrm>
            <a:off x="4114800" y="4876800"/>
            <a:ext cx="1235075" cy="401638"/>
            <a:chOff x="3535" y="2462"/>
            <a:chExt cx="778" cy="253"/>
          </a:xfrm>
        </p:grpSpPr>
        <p:sp>
          <p:nvSpPr>
            <p:cNvPr id="165907" name="AutoShape 98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08" name="Text Box 99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165897" name="Text Box 100"/>
          <p:cNvSpPr txBox="1">
            <a:spLocks noChangeArrowheads="1"/>
          </p:cNvSpPr>
          <p:nvPr/>
        </p:nvSpPr>
        <p:spPr bwMode="auto">
          <a:xfrm>
            <a:off x="368300" y="5865813"/>
            <a:ext cx="4870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b="0" u="sng">
                <a:latin typeface="Arial Black" pitchFamily="34" charset="0"/>
              </a:rPr>
              <a:t>PICTORIAL PRESENTATION IS GIVEN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DRAW FV AND TV OF THIS OBJECT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BY FIRST ANGLE PROJECTION METHOD</a:t>
            </a:r>
          </a:p>
        </p:txBody>
      </p:sp>
      <p:sp>
        <p:nvSpPr>
          <p:cNvPr id="165898" name="Oval 101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13</a:t>
            </a:r>
          </a:p>
        </p:txBody>
      </p:sp>
      <p:sp>
        <p:nvSpPr>
          <p:cNvPr id="769126" name="Text Box 102"/>
          <p:cNvSpPr txBox="1">
            <a:spLocks noChangeArrowheads="1"/>
          </p:cNvSpPr>
          <p:nvPr/>
        </p:nvSpPr>
        <p:spPr bwMode="auto">
          <a:xfrm>
            <a:off x="5181600" y="8382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u="sng">
                <a:latin typeface="Times New Roman" pitchFamily="18" charset="0"/>
              </a:rPr>
              <a:t>ORTHOGRAPHIC PROJECTIONS</a:t>
            </a:r>
          </a:p>
        </p:txBody>
      </p:sp>
      <p:grpSp>
        <p:nvGrpSpPr>
          <p:cNvPr id="12" name="Group 110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65901" name="AutoShape 111">
              <a:hlinkClick r:id="rId2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02" name="AutoShape 112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03" name="AutoShape 113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04" name="AutoShape 114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05" name="AutoShape 115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06" name="AutoShape 116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6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12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79450" y="2057400"/>
            <a:ext cx="2994025" cy="3505200"/>
            <a:chOff x="428" y="1296"/>
            <a:chExt cx="1886" cy="2208"/>
          </a:xfrm>
        </p:grpSpPr>
        <p:sp>
          <p:nvSpPr>
            <p:cNvPr id="166981" name="AutoShape 3"/>
            <p:cNvSpPr>
              <a:spLocks noChangeArrowheads="1"/>
            </p:cNvSpPr>
            <p:nvPr/>
          </p:nvSpPr>
          <p:spPr bwMode="auto">
            <a:xfrm>
              <a:off x="1162" y="3256"/>
              <a:ext cx="432" cy="240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82" name="Line 4"/>
            <p:cNvSpPr>
              <a:spLocks noChangeShapeType="1"/>
            </p:cNvSpPr>
            <p:nvPr/>
          </p:nvSpPr>
          <p:spPr bwMode="auto">
            <a:xfrm rot="21571905" flipV="1">
              <a:off x="1374" y="3236"/>
              <a:ext cx="459" cy="26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83" name="Line 5"/>
            <p:cNvSpPr>
              <a:spLocks noChangeShapeType="1"/>
            </p:cNvSpPr>
            <p:nvPr/>
          </p:nvSpPr>
          <p:spPr bwMode="auto">
            <a:xfrm rot="28095" flipH="1" flipV="1">
              <a:off x="920" y="3238"/>
              <a:ext cx="460" cy="263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84" name="Line 6"/>
            <p:cNvSpPr>
              <a:spLocks noChangeShapeType="1"/>
            </p:cNvSpPr>
            <p:nvPr/>
          </p:nvSpPr>
          <p:spPr bwMode="auto">
            <a:xfrm>
              <a:off x="1385" y="2246"/>
              <a:ext cx="0" cy="1258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85" name="Line 7"/>
            <p:cNvSpPr>
              <a:spLocks noChangeShapeType="1"/>
            </p:cNvSpPr>
            <p:nvPr/>
          </p:nvSpPr>
          <p:spPr bwMode="auto">
            <a:xfrm>
              <a:off x="487" y="3504"/>
              <a:ext cx="1797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86" name="Line 8"/>
            <p:cNvSpPr>
              <a:spLocks noChangeShapeType="1"/>
            </p:cNvSpPr>
            <p:nvPr/>
          </p:nvSpPr>
          <p:spPr bwMode="auto">
            <a:xfrm flipV="1">
              <a:off x="1594" y="1424"/>
              <a:ext cx="0" cy="19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87" name="AutoShape 9"/>
            <p:cNvSpPr>
              <a:spLocks noChangeArrowheads="1"/>
            </p:cNvSpPr>
            <p:nvPr/>
          </p:nvSpPr>
          <p:spPr bwMode="auto">
            <a:xfrm>
              <a:off x="1170" y="1296"/>
              <a:ext cx="432" cy="240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88" name="Line 10"/>
            <p:cNvSpPr>
              <a:spLocks noChangeShapeType="1"/>
            </p:cNvSpPr>
            <p:nvPr/>
          </p:nvSpPr>
          <p:spPr bwMode="auto">
            <a:xfrm rot="21571905" flipV="1">
              <a:off x="682" y="2264"/>
              <a:ext cx="708" cy="40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89" name="Line 11"/>
            <p:cNvSpPr>
              <a:spLocks noChangeShapeType="1"/>
            </p:cNvSpPr>
            <p:nvPr/>
          </p:nvSpPr>
          <p:spPr bwMode="auto">
            <a:xfrm rot="21571905" flipV="1">
              <a:off x="458" y="2152"/>
              <a:ext cx="708" cy="40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90" name="Line 12"/>
            <p:cNvSpPr>
              <a:spLocks noChangeShapeType="1"/>
            </p:cNvSpPr>
            <p:nvPr/>
          </p:nvSpPr>
          <p:spPr bwMode="auto">
            <a:xfrm rot="21571905" flipV="1">
              <a:off x="682" y="2528"/>
              <a:ext cx="708" cy="40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91" name="Line 13"/>
            <p:cNvSpPr>
              <a:spLocks noChangeShapeType="1"/>
            </p:cNvSpPr>
            <p:nvPr/>
          </p:nvSpPr>
          <p:spPr bwMode="auto">
            <a:xfrm rot="28095" flipH="1" flipV="1">
              <a:off x="1386" y="2256"/>
              <a:ext cx="708" cy="40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92" name="Line 14"/>
            <p:cNvSpPr>
              <a:spLocks noChangeShapeType="1"/>
            </p:cNvSpPr>
            <p:nvPr/>
          </p:nvSpPr>
          <p:spPr bwMode="auto">
            <a:xfrm rot="28095" flipH="1" flipV="1">
              <a:off x="1386" y="2536"/>
              <a:ext cx="708" cy="40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93" name="Line 15"/>
            <p:cNvSpPr>
              <a:spLocks noChangeShapeType="1"/>
            </p:cNvSpPr>
            <p:nvPr/>
          </p:nvSpPr>
          <p:spPr bwMode="auto">
            <a:xfrm rot="28095" flipH="1" flipV="1">
              <a:off x="1594" y="2152"/>
              <a:ext cx="708" cy="40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594" y="1625"/>
              <a:ext cx="708" cy="653"/>
              <a:chOff x="2160" y="1193"/>
              <a:chExt cx="708" cy="653"/>
            </a:xfrm>
          </p:grpSpPr>
          <p:sp>
            <p:nvSpPr>
              <p:cNvPr id="167021" name="Line 17"/>
              <p:cNvSpPr>
                <a:spLocks noChangeShapeType="1"/>
              </p:cNvSpPr>
              <p:nvPr/>
            </p:nvSpPr>
            <p:spPr bwMode="auto">
              <a:xfrm rot="28095" flipH="1" flipV="1">
                <a:off x="2634" y="1204"/>
                <a:ext cx="200" cy="11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22" name="Line 18"/>
              <p:cNvSpPr>
                <a:spLocks noChangeShapeType="1"/>
              </p:cNvSpPr>
              <p:nvPr/>
            </p:nvSpPr>
            <p:spPr bwMode="auto">
              <a:xfrm rot="21571905" flipV="1">
                <a:off x="2160" y="1315"/>
                <a:ext cx="708" cy="405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23" name="Line 19"/>
              <p:cNvSpPr>
                <a:spLocks noChangeShapeType="1"/>
              </p:cNvSpPr>
              <p:nvPr/>
            </p:nvSpPr>
            <p:spPr bwMode="auto">
              <a:xfrm rot="21571905" flipV="1">
                <a:off x="2160" y="1193"/>
                <a:ext cx="491" cy="281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24" name="Line 20"/>
              <p:cNvSpPr>
                <a:spLocks noChangeShapeType="1"/>
              </p:cNvSpPr>
              <p:nvPr/>
            </p:nvSpPr>
            <p:spPr bwMode="auto">
              <a:xfrm rot="21571905" flipV="1">
                <a:off x="2399" y="1578"/>
                <a:ext cx="468" cy="268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25" name="Line 21"/>
              <p:cNvSpPr>
                <a:spLocks noChangeShapeType="1"/>
              </p:cNvSpPr>
              <p:nvPr/>
            </p:nvSpPr>
            <p:spPr bwMode="auto">
              <a:xfrm>
                <a:off x="2848" y="13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458" y="2544"/>
              <a:ext cx="214" cy="416"/>
              <a:chOff x="1024" y="2112"/>
              <a:chExt cx="214" cy="416"/>
            </a:xfrm>
          </p:grpSpPr>
          <p:sp>
            <p:nvSpPr>
              <p:cNvPr id="167017" name="Line 23"/>
              <p:cNvSpPr>
                <a:spLocks noChangeShapeType="1"/>
              </p:cNvSpPr>
              <p:nvPr/>
            </p:nvSpPr>
            <p:spPr bwMode="auto">
              <a:xfrm rot="28095" flipH="1" flipV="1">
                <a:off x="1024" y="2124"/>
                <a:ext cx="200" cy="11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18" name="Line 24"/>
              <p:cNvSpPr>
                <a:spLocks noChangeShapeType="1"/>
              </p:cNvSpPr>
              <p:nvPr/>
            </p:nvSpPr>
            <p:spPr bwMode="auto">
              <a:xfrm>
                <a:off x="1238" y="224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19" name="Line 25"/>
              <p:cNvSpPr>
                <a:spLocks noChangeShapeType="1"/>
              </p:cNvSpPr>
              <p:nvPr/>
            </p:nvSpPr>
            <p:spPr bwMode="auto">
              <a:xfrm rot="28095" flipH="1" flipV="1">
                <a:off x="1032" y="2384"/>
                <a:ext cx="200" cy="11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20" name="Line 26"/>
              <p:cNvSpPr>
                <a:spLocks noChangeShapeType="1"/>
              </p:cNvSpPr>
              <p:nvPr/>
            </p:nvSpPr>
            <p:spPr bwMode="auto">
              <a:xfrm>
                <a:off x="1024" y="2112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106" y="2564"/>
              <a:ext cx="208" cy="396"/>
              <a:chOff x="2672" y="2132"/>
              <a:chExt cx="208" cy="396"/>
            </a:xfrm>
          </p:grpSpPr>
          <p:sp>
            <p:nvSpPr>
              <p:cNvPr id="167013" name="Line 28"/>
              <p:cNvSpPr>
                <a:spLocks noChangeShapeType="1"/>
              </p:cNvSpPr>
              <p:nvPr/>
            </p:nvSpPr>
            <p:spPr bwMode="auto">
              <a:xfrm rot="21571905" flipV="1">
                <a:off x="2673" y="2132"/>
                <a:ext cx="206" cy="11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14" name="Line 29"/>
              <p:cNvSpPr>
                <a:spLocks noChangeShapeType="1"/>
              </p:cNvSpPr>
              <p:nvPr/>
            </p:nvSpPr>
            <p:spPr bwMode="auto">
              <a:xfrm>
                <a:off x="2680" y="224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15" name="Line 30"/>
              <p:cNvSpPr>
                <a:spLocks noChangeShapeType="1"/>
              </p:cNvSpPr>
              <p:nvPr/>
            </p:nvSpPr>
            <p:spPr bwMode="auto">
              <a:xfrm>
                <a:off x="2880" y="2136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16" name="Line 31"/>
              <p:cNvSpPr>
                <a:spLocks noChangeShapeType="1"/>
              </p:cNvSpPr>
              <p:nvPr/>
            </p:nvSpPr>
            <p:spPr bwMode="auto">
              <a:xfrm rot="21571905" flipV="1">
                <a:off x="2672" y="2408"/>
                <a:ext cx="206" cy="117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434" y="1622"/>
              <a:ext cx="728" cy="664"/>
              <a:chOff x="1000" y="1190"/>
              <a:chExt cx="728" cy="664"/>
            </a:xfrm>
          </p:grpSpPr>
          <p:sp>
            <p:nvSpPr>
              <p:cNvPr id="167010" name="Line 33"/>
              <p:cNvSpPr>
                <a:spLocks noChangeShapeType="1"/>
              </p:cNvSpPr>
              <p:nvPr/>
            </p:nvSpPr>
            <p:spPr bwMode="auto">
              <a:xfrm rot="28095" flipH="1" flipV="1">
                <a:off x="1000" y="1296"/>
                <a:ext cx="708" cy="405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11" name="Line 34"/>
              <p:cNvSpPr>
                <a:spLocks noChangeShapeType="1"/>
              </p:cNvSpPr>
              <p:nvPr/>
            </p:nvSpPr>
            <p:spPr bwMode="auto">
              <a:xfrm rot="28095" flipH="1" flipV="1">
                <a:off x="1000" y="1575"/>
                <a:ext cx="488" cy="279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12" name="Line 35"/>
              <p:cNvSpPr>
                <a:spLocks noChangeShapeType="1"/>
              </p:cNvSpPr>
              <p:nvPr/>
            </p:nvSpPr>
            <p:spPr bwMode="auto">
              <a:xfrm rot="28095" flipH="1" flipV="1">
                <a:off x="1208" y="1190"/>
                <a:ext cx="520" cy="298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6998" name="Line 36"/>
            <p:cNvSpPr>
              <a:spLocks noChangeShapeType="1"/>
            </p:cNvSpPr>
            <p:nvPr/>
          </p:nvSpPr>
          <p:spPr bwMode="auto">
            <a:xfrm rot="21571905" flipV="1">
              <a:off x="428" y="1616"/>
              <a:ext cx="206" cy="11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99" name="Line 37"/>
            <p:cNvSpPr>
              <a:spLocks noChangeShapeType="1"/>
            </p:cNvSpPr>
            <p:nvPr/>
          </p:nvSpPr>
          <p:spPr bwMode="auto">
            <a:xfrm>
              <a:off x="435" y="1724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00" name="Rectangle 38"/>
            <p:cNvSpPr>
              <a:spLocks noChangeArrowheads="1"/>
            </p:cNvSpPr>
            <p:nvPr/>
          </p:nvSpPr>
          <p:spPr bwMode="auto">
            <a:xfrm>
              <a:off x="1178" y="3120"/>
              <a:ext cx="192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01" name="Rectangle 39"/>
            <p:cNvSpPr>
              <a:spLocks noChangeArrowheads="1"/>
            </p:cNvSpPr>
            <p:nvPr/>
          </p:nvSpPr>
          <p:spPr bwMode="auto">
            <a:xfrm>
              <a:off x="1394" y="3120"/>
              <a:ext cx="192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02" name="Line 40"/>
            <p:cNvSpPr>
              <a:spLocks noChangeShapeType="1"/>
            </p:cNvSpPr>
            <p:nvPr/>
          </p:nvSpPr>
          <p:spPr bwMode="auto">
            <a:xfrm rot="21571905" flipV="1">
              <a:off x="1380" y="2155"/>
              <a:ext cx="206" cy="11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003" name="Oval 41"/>
            <p:cNvSpPr>
              <a:spLocks noChangeArrowheads="1"/>
            </p:cNvSpPr>
            <p:nvPr/>
          </p:nvSpPr>
          <p:spPr bwMode="auto">
            <a:xfrm>
              <a:off x="1514" y="2392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04" name="Oval 42"/>
            <p:cNvSpPr>
              <a:spLocks noChangeArrowheads="1"/>
            </p:cNvSpPr>
            <p:nvPr/>
          </p:nvSpPr>
          <p:spPr bwMode="auto">
            <a:xfrm>
              <a:off x="1546" y="2160"/>
              <a:ext cx="9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05" name="Line 43"/>
            <p:cNvSpPr>
              <a:spLocks noChangeShapeType="1"/>
            </p:cNvSpPr>
            <p:nvPr/>
          </p:nvSpPr>
          <p:spPr bwMode="auto">
            <a:xfrm flipV="1">
              <a:off x="1170" y="1408"/>
              <a:ext cx="0" cy="19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06" name="Line 44"/>
            <p:cNvSpPr>
              <a:spLocks noChangeShapeType="1"/>
            </p:cNvSpPr>
            <p:nvPr/>
          </p:nvSpPr>
          <p:spPr bwMode="auto">
            <a:xfrm flipV="1">
              <a:off x="1392" y="1536"/>
              <a:ext cx="0" cy="19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07" name="Oval 45"/>
            <p:cNvSpPr>
              <a:spLocks noChangeArrowheads="1"/>
            </p:cNvSpPr>
            <p:nvPr/>
          </p:nvSpPr>
          <p:spPr bwMode="auto">
            <a:xfrm>
              <a:off x="1114" y="2400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008" name="Line 46"/>
            <p:cNvSpPr>
              <a:spLocks noChangeShapeType="1"/>
            </p:cNvSpPr>
            <p:nvPr/>
          </p:nvSpPr>
          <p:spPr bwMode="auto">
            <a:xfrm rot="28095" flipH="1" flipV="1">
              <a:off x="1178" y="2144"/>
              <a:ext cx="200" cy="11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009" name="Oval 47"/>
            <p:cNvSpPr>
              <a:spLocks noChangeArrowheads="1"/>
            </p:cNvSpPr>
            <p:nvPr/>
          </p:nvSpPr>
          <p:spPr bwMode="auto">
            <a:xfrm>
              <a:off x="1122" y="2176"/>
              <a:ext cx="9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0" y="14288"/>
            <a:ext cx="2362200" cy="976312"/>
            <a:chOff x="288" y="96"/>
            <a:chExt cx="1488" cy="816"/>
          </a:xfrm>
        </p:grpSpPr>
        <p:sp>
          <p:nvSpPr>
            <p:cNvPr id="166979" name="Oval 49"/>
            <p:cNvSpPr>
              <a:spLocks noChangeArrowheads="1"/>
            </p:cNvSpPr>
            <p:nvPr/>
          </p:nvSpPr>
          <p:spPr bwMode="auto">
            <a:xfrm>
              <a:off x="288" y="96"/>
              <a:ext cx="1488" cy="81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 b="0"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166980" name="Text Box 50"/>
            <p:cNvSpPr txBox="1">
              <a:spLocks noChangeArrowheads="1"/>
            </p:cNvSpPr>
            <p:nvPr/>
          </p:nvSpPr>
          <p:spPr bwMode="auto">
            <a:xfrm>
              <a:off x="336" y="247"/>
              <a:ext cx="1398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>
                  <a:solidFill>
                    <a:srgbClr val="FFFF00"/>
                  </a:solidFill>
                  <a:latin typeface="Arial" charset="0"/>
                </a:rPr>
                <a:t>STUDY </a:t>
              </a:r>
            </a:p>
            <a:p>
              <a:pPr algn="ctr" eaLnBrk="1" hangingPunct="1"/>
              <a:r>
                <a:rPr lang="en-US" sz="2000">
                  <a:solidFill>
                    <a:srgbClr val="FFFF00"/>
                  </a:solidFill>
                  <a:latin typeface="Arial" charset="0"/>
                </a:rPr>
                <a:t>ILLUSTRATIONS</a:t>
              </a:r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7219950" y="1828800"/>
            <a:ext cx="1606550" cy="1987550"/>
            <a:chOff x="4548" y="1152"/>
            <a:chExt cx="1012" cy="1252"/>
          </a:xfrm>
        </p:grpSpPr>
        <p:grpSp>
          <p:nvGrpSpPr>
            <p:cNvPr id="9" name="Group 52"/>
            <p:cNvGrpSpPr>
              <a:grpSpLocks/>
            </p:cNvGrpSpPr>
            <p:nvPr/>
          </p:nvGrpSpPr>
          <p:grpSpPr bwMode="auto">
            <a:xfrm>
              <a:off x="4548" y="1392"/>
              <a:ext cx="1012" cy="1012"/>
              <a:chOff x="3504" y="1256"/>
              <a:chExt cx="1104" cy="1104"/>
            </a:xfrm>
          </p:grpSpPr>
          <p:sp>
            <p:nvSpPr>
              <p:cNvPr id="166976" name="Rectangle 53"/>
              <p:cNvSpPr>
                <a:spLocks noChangeArrowheads="1"/>
              </p:cNvSpPr>
              <p:nvPr/>
            </p:nvSpPr>
            <p:spPr bwMode="auto">
              <a:xfrm>
                <a:off x="3504" y="1728"/>
                <a:ext cx="110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77" name="Rectangle 54"/>
              <p:cNvSpPr>
                <a:spLocks noChangeArrowheads="1"/>
              </p:cNvSpPr>
              <p:nvPr/>
            </p:nvSpPr>
            <p:spPr bwMode="auto">
              <a:xfrm rot="5400000">
                <a:off x="3512" y="1712"/>
                <a:ext cx="110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78" name="Rectangle 55"/>
              <p:cNvSpPr>
                <a:spLocks noChangeArrowheads="1"/>
              </p:cNvSpPr>
              <p:nvPr/>
            </p:nvSpPr>
            <p:spPr bwMode="auto">
              <a:xfrm>
                <a:off x="3968" y="172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6975" name="Text Box 56"/>
            <p:cNvSpPr txBox="1">
              <a:spLocks noChangeArrowheads="1"/>
            </p:cNvSpPr>
            <p:nvPr/>
          </p:nvSpPr>
          <p:spPr bwMode="auto">
            <a:xfrm>
              <a:off x="4942" y="1152"/>
              <a:ext cx="2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Times New Roman" pitchFamily="18" charset="0"/>
                </a:rPr>
                <a:t>SV</a:t>
              </a:r>
            </a:p>
          </p:txBody>
        </p:sp>
      </p:grp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5473700" y="3944938"/>
            <a:ext cx="1606550" cy="1947862"/>
            <a:chOff x="3448" y="2485"/>
            <a:chExt cx="1012" cy="1227"/>
          </a:xfrm>
        </p:grpSpPr>
        <p:grpSp>
          <p:nvGrpSpPr>
            <p:cNvPr id="11" name="Group 58"/>
            <p:cNvGrpSpPr>
              <a:grpSpLocks/>
            </p:cNvGrpSpPr>
            <p:nvPr/>
          </p:nvGrpSpPr>
          <p:grpSpPr bwMode="auto">
            <a:xfrm>
              <a:off x="3448" y="2485"/>
              <a:ext cx="1012" cy="1012"/>
              <a:chOff x="3504" y="1256"/>
              <a:chExt cx="1104" cy="1104"/>
            </a:xfrm>
          </p:grpSpPr>
          <p:sp>
            <p:nvSpPr>
              <p:cNvPr id="166971" name="Rectangle 59"/>
              <p:cNvSpPr>
                <a:spLocks noChangeArrowheads="1"/>
              </p:cNvSpPr>
              <p:nvPr/>
            </p:nvSpPr>
            <p:spPr bwMode="auto">
              <a:xfrm>
                <a:off x="3504" y="1728"/>
                <a:ext cx="110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72" name="Rectangle 60"/>
              <p:cNvSpPr>
                <a:spLocks noChangeArrowheads="1"/>
              </p:cNvSpPr>
              <p:nvPr/>
            </p:nvSpPr>
            <p:spPr bwMode="auto">
              <a:xfrm rot="5400000">
                <a:off x="3512" y="1712"/>
                <a:ext cx="110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73" name="Rectangle 61"/>
              <p:cNvSpPr>
                <a:spLocks noChangeArrowheads="1"/>
              </p:cNvSpPr>
              <p:nvPr/>
            </p:nvSpPr>
            <p:spPr bwMode="auto">
              <a:xfrm>
                <a:off x="3968" y="172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6970" name="Text Box 62"/>
            <p:cNvSpPr txBox="1">
              <a:spLocks noChangeArrowheads="1"/>
            </p:cNvSpPr>
            <p:nvPr/>
          </p:nvSpPr>
          <p:spPr bwMode="auto">
            <a:xfrm>
              <a:off x="3840" y="3520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Times New Roman" pitchFamily="18" charset="0"/>
                </a:rPr>
                <a:t>TV</a:t>
              </a:r>
            </a:p>
          </p:txBody>
        </p:sp>
      </p:grp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4876800" y="1447800"/>
            <a:ext cx="4267200" cy="2500313"/>
            <a:chOff x="3072" y="912"/>
            <a:chExt cx="2688" cy="1575"/>
          </a:xfrm>
        </p:grpSpPr>
        <p:sp>
          <p:nvSpPr>
            <p:cNvPr id="166939" name="Line 64"/>
            <p:cNvSpPr>
              <a:spLocks noChangeShapeType="1"/>
            </p:cNvSpPr>
            <p:nvPr/>
          </p:nvSpPr>
          <p:spPr bwMode="auto">
            <a:xfrm>
              <a:off x="3312" y="2400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40" name="Text Box 65"/>
            <p:cNvSpPr txBox="1">
              <a:spLocks noChangeArrowheads="1"/>
            </p:cNvSpPr>
            <p:nvPr/>
          </p:nvSpPr>
          <p:spPr bwMode="auto">
            <a:xfrm>
              <a:off x="5572" y="225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 b="0">
                  <a:latin typeface="Times New Roman" pitchFamily="18" charset="0"/>
                </a:rPr>
                <a:t>y</a:t>
              </a:r>
            </a:p>
          </p:txBody>
        </p:sp>
        <p:grpSp>
          <p:nvGrpSpPr>
            <p:cNvPr id="13" name="Group 66"/>
            <p:cNvGrpSpPr>
              <a:grpSpLocks/>
            </p:cNvGrpSpPr>
            <p:nvPr/>
          </p:nvGrpSpPr>
          <p:grpSpPr bwMode="auto">
            <a:xfrm>
              <a:off x="3072" y="912"/>
              <a:ext cx="1392" cy="1575"/>
              <a:chOff x="3072" y="912"/>
              <a:chExt cx="1392" cy="1575"/>
            </a:xfrm>
          </p:grpSpPr>
          <p:grpSp>
            <p:nvGrpSpPr>
              <p:cNvPr id="14" name="Group 67"/>
              <p:cNvGrpSpPr>
                <a:grpSpLocks/>
              </p:cNvGrpSpPr>
              <p:nvPr/>
            </p:nvGrpSpPr>
            <p:grpSpPr bwMode="auto">
              <a:xfrm>
                <a:off x="3448" y="1392"/>
                <a:ext cx="1012" cy="1012"/>
                <a:chOff x="3504" y="1256"/>
                <a:chExt cx="1104" cy="1104"/>
              </a:xfrm>
            </p:grpSpPr>
            <p:sp>
              <p:nvSpPr>
                <p:cNvPr id="166966" name="Rectangle 68"/>
                <p:cNvSpPr>
                  <a:spLocks noChangeArrowheads="1"/>
                </p:cNvSpPr>
                <p:nvPr/>
              </p:nvSpPr>
              <p:spPr bwMode="auto">
                <a:xfrm>
                  <a:off x="3504" y="1728"/>
                  <a:ext cx="1104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6967" name="Rectangle 69"/>
                <p:cNvSpPr>
                  <a:spLocks noChangeArrowheads="1"/>
                </p:cNvSpPr>
                <p:nvPr/>
              </p:nvSpPr>
              <p:spPr bwMode="auto">
                <a:xfrm rot="5400000">
                  <a:off x="3512" y="1712"/>
                  <a:ext cx="1104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6968" name="Rectangle 70"/>
                <p:cNvSpPr>
                  <a:spLocks noChangeArrowheads="1"/>
                </p:cNvSpPr>
                <p:nvPr/>
              </p:nvSpPr>
              <p:spPr bwMode="auto">
                <a:xfrm>
                  <a:off x="3968" y="1728"/>
                  <a:ext cx="192" cy="1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6943" name="Text Box 71"/>
              <p:cNvSpPr txBox="1">
                <a:spLocks noChangeArrowheads="1"/>
              </p:cNvSpPr>
              <p:nvPr/>
            </p:nvSpPr>
            <p:spPr bwMode="auto">
              <a:xfrm>
                <a:off x="3072" y="2256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800" b="0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166944" name="Text Box 72"/>
              <p:cNvSpPr txBox="1">
                <a:spLocks noChangeArrowheads="1"/>
              </p:cNvSpPr>
              <p:nvPr/>
            </p:nvSpPr>
            <p:spPr bwMode="auto">
              <a:xfrm>
                <a:off x="3840" y="912"/>
                <a:ext cx="26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Times New Roman" pitchFamily="18" charset="0"/>
                  </a:rPr>
                  <a:t>FV</a:t>
                </a:r>
              </a:p>
            </p:txBody>
          </p:sp>
          <p:sp>
            <p:nvSpPr>
              <p:cNvPr id="166945" name="Line 73"/>
              <p:cNvSpPr>
                <a:spLocks noChangeShapeType="1"/>
              </p:cNvSpPr>
              <p:nvPr/>
            </p:nvSpPr>
            <p:spPr bwMode="auto">
              <a:xfrm>
                <a:off x="3120" y="1392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46" name="Line 74"/>
              <p:cNvSpPr>
                <a:spLocks noChangeShapeType="1"/>
              </p:cNvSpPr>
              <p:nvPr/>
            </p:nvSpPr>
            <p:spPr bwMode="auto">
              <a:xfrm>
                <a:off x="3216" y="18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47" name="Line 75"/>
              <p:cNvSpPr>
                <a:spLocks noChangeShapeType="1"/>
              </p:cNvSpPr>
              <p:nvPr/>
            </p:nvSpPr>
            <p:spPr bwMode="auto">
              <a:xfrm>
                <a:off x="3176" y="200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48" name="Line 76"/>
              <p:cNvSpPr>
                <a:spLocks noChangeShapeType="1"/>
              </p:cNvSpPr>
              <p:nvPr/>
            </p:nvSpPr>
            <p:spPr bwMode="auto">
              <a:xfrm>
                <a:off x="4464" y="117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49" name="Line 77"/>
              <p:cNvSpPr>
                <a:spLocks noChangeShapeType="1"/>
              </p:cNvSpPr>
              <p:nvPr/>
            </p:nvSpPr>
            <p:spPr bwMode="auto">
              <a:xfrm>
                <a:off x="3456" y="115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50" name="Line 78"/>
              <p:cNvSpPr>
                <a:spLocks noChangeShapeType="1"/>
              </p:cNvSpPr>
              <p:nvPr/>
            </p:nvSpPr>
            <p:spPr bwMode="auto">
              <a:xfrm>
                <a:off x="3264" y="163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51" name="Line 79"/>
              <p:cNvSpPr>
                <a:spLocks noChangeShapeType="1"/>
              </p:cNvSpPr>
              <p:nvPr/>
            </p:nvSpPr>
            <p:spPr bwMode="auto">
              <a:xfrm flipV="1">
                <a:off x="3264" y="196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52" name="Line 80"/>
              <p:cNvSpPr>
                <a:spLocks noChangeShapeType="1"/>
              </p:cNvSpPr>
              <p:nvPr/>
            </p:nvSpPr>
            <p:spPr bwMode="auto">
              <a:xfrm>
                <a:off x="3264" y="225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53" name="Line 81"/>
              <p:cNvSpPr>
                <a:spLocks noChangeShapeType="1"/>
              </p:cNvSpPr>
              <p:nvPr/>
            </p:nvSpPr>
            <p:spPr bwMode="auto">
              <a:xfrm flipV="1">
                <a:off x="3264" y="138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54" name="Line 82"/>
              <p:cNvSpPr>
                <a:spLocks noChangeShapeType="1"/>
              </p:cNvSpPr>
              <p:nvPr/>
            </p:nvSpPr>
            <p:spPr bwMode="auto">
              <a:xfrm flipH="1">
                <a:off x="4032" y="124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55" name="Line 83"/>
              <p:cNvSpPr>
                <a:spLocks noChangeShapeType="1"/>
              </p:cNvSpPr>
              <p:nvPr/>
            </p:nvSpPr>
            <p:spPr bwMode="auto">
              <a:xfrm>
                <a:off x="4320" y="124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56" name="Line 84"/>
              <p:cNvSpPr>
                <a:spLocks noChangeShapeType="1"/>
              </p:cNvSpPr>
              <p:nvPr/>
            </p:nvSpPr>
            <p:spPr bwMode="auto">
              <a:xfrm>
                <a:off x="3728" y="124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57" name="Line 85"/>
              <p:cNvSpPr>
                <a:spLocks noChangeShapeType="1"/>
              </p:cNvSpPr>
              <p:nvPr/>
            </p:nvSpPr>
            <p:spPr bwMode="auto">
              <a:xfrm flipH="1">
                <a:off x="3456" y="124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58" name="Line 86"/>
              <p:cNvSpPr>
                <a:spLocks noChangeShapeType="1"/>
              </p:cNvSpPr>
              <p:nvPr/>
            </p:nvSpPr>
            <p:spPr bwMode="auto">
              <a:xfrm flipV="1">
                <a:off x="3872" y="115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59" name="Line 87"/>
              <p:cNvSpPr>
                <a:spLocks noChangeShapeType="1"/>
              </p:cNvSpPr>
              <p:nvPr/>
            </p:nvSpPr>
            <p:spPr bwMode="auto">
              <a:xfrm flipV="1">
                <a:off x="4040" y="113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60" name="Text Box 88"/>
              <p:cNvSpPr txBox="1">
                <a:spLocks noChangeArrowheads="1"/>
              </p:cNvSpPr>
              <p:nvPr/>
            </p:nvSpPr>
            <p:spPr bwMode="auto">
              <a:xfrm>
                <a:off x="3158" y="1495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30</a:t>
                </a:r>
              </a:p>
            </p:txBody>
          </p:sp>
          <p:sp>
            <p:nvSpPr>
              <p:cNvPr id="166961" name="Text Box 89"/>
              <p:cNvSpPr txBox="1">
                <a:spLocks noChangeArrowheads="1"/>
              </p:cNvSpPr>
              <p:nvPr/>
            </p:nvSpPr>
            <p:spPr bwMode="auto">
              <a:xfrm>
                <a:off x="3158" y="2119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30</a:t>
                </a:r>
              </a:p>
            </p:txBody>
          </p:sp>
          <p:sp>
            <p:nvSpPr>
              <p:cNvPr id="166962" name="Text Box 90"/>
              <p:cNvSpPr txBox="1">
                <a:spLocks noChangeArrowheads="1"/>
              </p:cNvSpPr>
              <p:nvPr/>
            </p:nvSpPr>
            <p:spPr bwMode="auto">
              <a:xfrm>
                <a:off x="3150" y="1823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10</a:t>
                </a:r>
              </a:p>
            </p:txBody>
          </p:sp>
          <p:sp>
            <p:nvSpPr>
              <p:cNvPr id="166963" name="Text Box 91"/>
              <p:cNvSpPr txBox="1">
                <a:spLocks noChangeArrowheads="1"/>
              </p:cNvSpPr>
              <p:nvPr/>
            </p:nvSpPr>
            <p:spPr bwMode="auto">
              <a:xfrm>
                <a:off x="3566" y="1167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30</a:t>
                </a:r>
              </a:p>
            </p:txBody>
          </p:sp>
          <p:sp>
            <p:nvSpPr>
              <p:cNvPr id="166964" name="Text Box 92"/>
              <p:cNvSpPr txBox="1">
                <a:spLocks noChangeArrowheads="1"/>
              </p:cNvSpPr>
              <p:nvPr/>
            </p:nvSpPr>
            <p:spPr bwMode="auto">
              <a:xfrm>
                <a:off x="3734" y="1127"/>
                <a:ext cx="30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    10</a:t>
                </a:r>
              </a:p>
            </p:txBody>
          </p:sp>
          <p:sp>
            <p:nvSpPr>
              <p:cNvPr id="166965" name="Text Box 93"/>
              <p:cNvSpPr txBox="1">
                <a:spLocks noChangeArrowheads="1"/>
              </p:cNvSpPr>
              <p:nvPr/>
            </p:nvSpPr>
            <p:spPr bwMode="auto">
              <a:xfrm>
                <a:off x="4150" y="1167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30</a:t>
                </a:r>
              </a:p>
            </p:txBody>
          </p:sp>
        </p:grpSp>
      </p:grpSp>
      <p:sp>
        <p:nvSpPr>
          <p:cNvPr id="770142" name="Text Box 94"/>
          <p:cNvSpPr txBox="1">
            <a:spLocks noChangeArrowheads="1"/>
          </p:cNvSpPr>
          <p:nvPr/>
        </p:nvSpPr>
        <p:spPr bwMode="auto">
          <a:xfrm>
            <a:off x="6629400" y="5461000"/>
            <a:ext cx="2244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>
                <a:solidFill>
                  <a:srgbClr val="FF3300"/>
                </a:solidFill>
                <a:latin typeface="Times New Roman" pitchFamily="18" charset="0"/>
              </a:rPr>
              <a:t>ALL VIEWS IDENTICAL</a:t>
            </a:r>
          </a:p>
        </p:txBody>
      </p:sp>
      <p:grpSp>
        <p:nvGrpSpPr>
          <p:cNvPr id="15" name="Group 95"/>
          <p:cNvGrpSpPr>
            <a:grpSpLocks/>
          </p:cNvGrpSpPr>
          <p:nvPr/>
        </p:nvGrpSpPr>
        <p:grpSpPr bwMode="auto">
          <a:xfrm>
            <a:off x="1844675" y="1066800"/>
            <a:ext cx="1046163" cy="815975"/>
            <a:chOff x="1656" y="61"/>
            <a:chExt cx="659" cy="514"/>
          </a:xfrm>
        </p:grpSpPr>
        <p:sp>
          <p:nvSpPr>
            <p:cNvPr id="166937" name="AutoShape 96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8" name="Text Box 97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16" name="Group 98"/>
          <p:cNvGrpSpPr>
            <a:grpSpLocks/>
          </p:cNvGrpSpPr>
          <p:nvPr/>
        </p:nvGrpSpPr>
        <p:grpSpPr bwMode="auto">
          <a:xfrm>
            <a:off x="-228600" y="4724400"/>
            <a:ext cx="1192213" cy="404813"/>
            <a:chOff x="432" y="2384"/>
            <a:chExt cx="751" cy="255"/>
          </a:xfrm>
        </p:grpSpPr>
        <p:sp>
          <p:nvSpPr>
            <p:cNvPr id="166935" name="AutoShape 99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6" name="Text Box 100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S.V.</a:t>
              </a:r>
            </a:p>
          </p:txBody>
        </p:sp>
      </p:grpSp>
      <p:grpSp>
        <p:nvGrpSpPr>
          <p:cNvPr id="17" name="Group 101"/>
          <p:cNvGrpSpPr>
            <a:grpSpLocks/>
          </p:cNvGrpSpPr>
          <p:nvPr/>
        </p:nvGrpSpPr>
        <p:grpSpPr bwMode="auto">
          <a:xfrm>
            <a:off x="3657600" y="4800600"/>
            <a:ext cx="1235075" cy="401638"/>
            <a:chOff x="3535" y="2462"/>
            <a:chExt cx="778" cy="253"/>
          </a:xfrm>
        </p:grpSpPr>
        <p:sp>
          <p:nvSpPr>
            <p:cNvPr id="166933" name="AutoShape 102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4" name="Text Box 103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166923" name="Text Box 104"/>
          <p:cNvSpPr txBox="1">
            <a:spLocks noChangeArrowheads="1"/>
          </p:cNvSpPr>
          <p:nvPr/>
        </p:nvSpPr>
        <p:spPr bwMode="auto">
          <a:xfrm>
            <a:off x="368300" y="572135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b="0" u="sng">
                <a:latin typeface="Arial Black" pitchFamily="34" charset="0"/>
              </a:rPr>
              <a:t>PICTORIAL PRESENTATION IS GIVEN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DRAW THREE VIEWS OF THIS OBJECT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BY FIRST ANGLE PROJECTION METHOD</a:t>
            </a:r>
          </a:p>
        </p:txBody>
      </p:sp>
      <p:sp>
        <p:nvSpPr>
          <p:cNvPr id="166924" name="Oval 105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14</a:t>
            </a:r>
          </a:p>
        </p:txBody>
      </p:sp>
      <p:sp>
        <p:nvSpPr>
          <p:cNvPr id="770154" name="Text Box 106"/>
          <p:cNvSpPr txBox="1">
            <a:spLocks noChangeArrowheads="1"/>
          </p:cNvSpPr>
          <p:nvPr/>
        </p:nvSpPr>
        <p:spPr bwMode="auto">
          <a:xfrm>
            <a:off x="5410200" y="10668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u="sng">
                <a:latin typeface="Times New Roman" pitchFamily="18" charset="0"/>
              </a:rPr>
              <a:t>ORTHOGRAPHIC PROJECTIONS</a:t>
            </a:r>
          </a:p>
        </p:txBody>
      </p:sp>
      <p:grpSp>
        <p:nvGrpSpPr>
          <p:cNvPr id="18" name="Group 114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66927" name="AutoShape 115">
              <a:hlinkClick r:id="rId2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8" name="AutoShape 11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9" name="AutoShape 117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0" name="AutoShape 118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1" name="AutoShape 119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2" name="AutoShape 120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0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0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70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70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142" grpId="0" autoUpdateAnimBg="0"/>
      <p:bldP spid="77015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6600" y="1993900"/>
            <a:ext cx="3332163" cy="3797300"/>
            <a:chOff x="464" y="1256"/>
            <a:chExt cx="2099" cy="2392"/>
          </a:xfrm>
        </p:grpSpPr>
        <p:sp>
          <p:nvSpPr>
            <p:cNvPr id="168054" name="Line 3"/>
            <p:cNvSpPr>
              <a:spLocks noChangeShapeType="1"/>
            </p:cNvSpPr>
            <p:nvPr/>
          </p:nvSpPr>
          <p:spPr bwMode="auto">
            <a:xfrm rot="21571905" flipV="1">
              <a:off x="1516" y="3248"/>
              <a:ext cx="692" cy="396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55" name="Line 4"/>
            <p:cNvSpPr>
              <a:spLocks noChangeShapeType="1"/>
            </p:cNvSpPr>
            <p:nvPr/>
          </p:nvSpPr>
          <p:spPr bwMode="auto">
            <a:xfrm rot="28095" flipH="1" flipV="1">
              <a:off x="863" y="3269"/>
              <a:ext cx="658" cy="376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56" name="Line 5"/>
            <p:cNvSpPr>
              <a:spLocks noChangeShapeType="1"/>
            </p:cNvSpPr>
            <p:nvPr/>
          </p:nvSpPr>
          <p:spPr bwMode="auto">
            <a:xfrm>
              <a:off x="723" y="3648"/>
              <a:ext cx="1605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57" name="AutoShape 6"/>
            <p:cNvSpPr>
              <a:spLocks noChangeArrowheads="1"/>
            </p:cNvSpPr>
            <p:nvPr/>
          </p:nvSpPr>
          <p:spPr bwMode="auto">
            <a:xfrm>
              <a:off x="480" y="2456"/>
              <a:ext cx="2083" cy="1191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58" name="Line 7"/>
            <p:cNvSpPr>
              <a:spLocks noChangeShapeType="1"/>
            </p:cNvSpPr>
            <p:nvPr/>
          </p:nvSpPr>
          <p:spPr bwMode="auto">
            <a:xfrm flipV="1">
              <a:off x="1504" y="2448"/>
              <a:ext cx="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59" name="Line 8"/>
            <p:cNvSpPr>
              <a:spLocks noChangeShapeType="1"/>
            </p:cNvSpPr>
            <p:nvPr/>
          </p:nvSpPr>
          <p:spPr bwMode="auto">
            <a:xfrm flipV="1">
              <a:off x="480" y="1872"/>
              <a:ext cx="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60" name="Line 9"/>
            <p:cNvSpPr>
              <a:spLocks noChangeShapeType="1"/>
            </p:cNvSpPr>
            <p:nvPr/>
          </p:nvSpPr>
          <p:spPr bwMode="auto">
            <a:xfrm flipV="1">
              <a:off x="2548" y="1868"/>
              <a:ext cx="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61" name="AutoShape 10"/>
            <p:cNvSpPr>
              <a:spLocks noChangeArrowheads="1"/>
            </p:cNvSpPr>
            <p:nvPr/>
          </p:nvSpPr>
          <p:spPr bwMode="auto">
            <a:xfrm>
              <a:off x="464" y="1256"/>
              <a:ext cx="2083" cy="1191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62" name="AutoShape 11"/>
            <p:cNvSpPr>
              <a:spLocks noChangeArrowheads="1"/>
            </p:cNvSpPr>
            <p:nvPr/>
          </p:nvSpPr>
          <p:spPr bwMode="auto">
            <a:xfrm>
              <a:off x="736" y="1408"/>
              <a:ext cx="1536" cy="878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63" name="AutoShape 12"/>
            <p:cNvSpPr>
              <a:spLocks noChangeArrowheads="1"/>
            </p:cNvSpPr>
            <p:nvPr/>
          </p:nvSpPr>
          <p:spPr bwMode="auto">
            <a:xfrm rot="-3655651">
              <a:off x="1263" y="2321"/>
              <a:ext cx="1536" cy="878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64" name="AutoShape 13"/>
            <p:cNvSpPr>
              <a:spLocks noChangeArrowheads="1"/>
            </p:cNvSpPr>
            <p:nvPr/>
          </p:nvSpPr>
          <p:spPr bwMode="auto">
            <a:xfrm rot="3655651" flipH="1">
              <a:off x="231" y="2305"/>
              <a:ext cx="1536" cy="878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65" name="Line 14"/>
            <p:cNvSpPr>
              <a:spLocks noChangeShapeType="1"/>
            </p:cNvSpPr>
            <p:nvPr/>
          </p:nvSpPr>
          <p:spPr bwMode="auto">
            <a:xfrm>
              <a:off x="1504" y="139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66" name="Line 15"/>
            <p:cNvSpPr>
              <a:spLocks noChangeShapeType="1"/>
            </p:cNvSpPr>
            <p:nvPr/>
          </p:nvSpPr>
          <p:spPr bwMode="auto">
            <a:xfrm flipH="1" flipV="1">
              <a:off x="2112" y="283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67" name="Line 16"/>
            <p:cNvSpPr>
              <a:spLocks noChangeShapeType="1"/>
            </p:cNvSpPr>
            <p:nvPr/>
          </p:nvSpPr>
          <p:spPr bwMode="auto">
            <a:xfrm flipV="1">
              <a:off x="592" y="2808"/>
              <a:ext cx="288" cy="1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68" name="Line 17"/>
            <p:cNvSpPr>
              <a:spLocks noChangeShapeType="1"/>
            </p:cNvSpPr>
            <p:nvPr/>
          </p:nvSpPr>
          <p:spPr bwMode="auto">
            <a:xfrm flipV="1">
              <a:off x="864" y="2208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69" name="Line 18"/>
            <p:cNvSpPr>
              <a:spLocks noChangeShapeType="1"/>
            </p:cNvSpPr>
            <p:nvPr/>
          </p:nvSpPr>
          <p:spPr bwMode="auto">
            <a:xfrm>
              <a:off x="864" y="2832"/>
              <a:ext cx="52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70" name="Line 19"/>
            <p:cNvSpPr>
              <a:spLocks noChangeShapeType="1"/>
            </p:cNvSpPr>
            <p:nvPr/>
          </p:nvSpPr>
          <p:spPr bwMode="auto">
            <a:xfrm flipH="1">
              <a:off x="1656" y="2832"/>
              <a:ext cx="48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71" name="Line 20"/>
            <p:cNvSpPr>
              <a:spLocks noChangeShapeType="1"/>
            </p:cNvSpPr>
            <p:nvPr/>
          </p:nvSpPr>
          <p:spPr bwMode="auto">
            <a:xfrm flipV="1">
              <a:off x="2136" y="2256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72" name="Line 21"/>
            <p:cNvSpPr>
              <a:spLocks noChangeShapeType="1"/>
            </p:cNvSpPr>
            <p:nvPr/>
          </p:nvSpPr>
          <p:spPr bwMode="auto">
            <a:xfrm flipH="1">
              <a:off x="1024" y="1728"/>
              <a:ext cx="48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73" name="Line 22"/>
            <p:cNvSpPr>
              <a:spLocks noChangeShapeType="1"/>
            </p:cNvSpPr>
            <p:nvPr/>
          </p:nvSpPr>
          <p:spPr bwMode="auto">
            <a:xfrm>
              <a:off x="1488" y="1720"/>
              <a:ext cx="512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74" name="Rectangle 23"/>
            <p:cNvSpPr>
              <a:spLocks noChangeArrowheads="1"/>
            </p:cNvSpPr>
            <p:nvPr/>
          </p:nvSpPr>
          <p:spPr bwMode="auto">
            <a:xfrm>
              <a:off x="1392" y="2448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75" name="Rectangle 24"/>
            <p:cNvSpPr>
              <a:spLocks noChangeArrowheads="1"/>
            </p:cNvSpPr>
            <p:nvPr/>
          </p:nvSpPr>
          <p:spPr bwMode="auto">
            <a:xfrm>
              <a:off x="1504" y="2448"/>
              <a:ext cx="144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76" name="Rectangle 25"/>
            <p:cNvSpPr>
              <a:spLocks noChangeArrowheads="1"/>
            </p:cNvSpPr>
            <p:nvPr/>
          </p:nvSpPr>
          <p:spPr bwMode="auto">
            <a:xfrm>
              <a:off x="480" y="2960"/>
              <a:ext cx="144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77" name="Rectangle 26"/>
            <p:cNvSpPr>
              <a:spLocks noChangeArrowheads="1"/>
            </p:cNvSpPr>
            <p:nvPr/>
          </p:nvSpPr>
          <p:spPr bwMode="auto">
            <a:xfrm>
              <a:off x="2432" y="2916"/>
              <a:ext cx="96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4800600" y="3124200"/>
            <a:ext cx="4111625" cy="379413"/>
            <a:chOff x="3170" y="2256"/>
            <a:chExt cx="2590" cy="239"/>
          </a:xfrm>
        </p:grpSpPr>
        <p:sp>
          <p:nvSpPr>
            <p:cNvPr id="168051" name="Line 28"/>
            <p:cNvSpPr>
              <a:spLocks noChangeShapeType="1"/>
            </p:cNvSpPr>
            <p:nvPr/>
          </p:nvSpPr>
          <p:spPr bwMode="auto">
            <a:xfrm>
              <a:off x="3312" y="2400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52" name="Text Box 29"/>
            <p:cNvSpPr txBox="1">
              <a:spLocks noChangeArrowheads="1"/>
            </p:cNvSpPr>
            <p:nvPr/>
          </p:nvSpPr>
          <p:spPr bwMode="auto">
            <a:xfrm>
              <a:off x="3170" y="2264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 b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68053" name="Text Box 30"/>
            <p:cNvSpPr txBox="1">
              <a:spLocks noChangeArrowheads="1"/>
            </p:cNvSpPr>
            <p:nvPr/>
          </p:nvSpPr>
          <p:spPr bwMode="auto">
            <a:xfrm>
              <a:off x="5572" y="225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 b="0">
                  <a:latin typeface="Times New Roman" pitchFamily="18" charset="0"/>
                </a:rPr>
                <a:t>y</a:t>
              </a: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257800" y="1651000"/>
            <a:ext cx="1384300" cy="1720850"/>
            <a:chOff x="3312" y="1040"/>
            <a:chExt cx="872" cy="1084"/>
          </a:xfrm>
        </p:grpSpPr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3312" y="1248"/>
              <a:ext cx="872" cy="876"/>
              <a:chOff x="2968" y="2460"/>
              <a:chExt cx="872" cy="876"/>
            </a:xfrm>
          </p:grpSpPr>
          <p:sp>
            <p:nvSpPr>
              <p:cNvPr id="168033" name="Rectangle 33"/>
              <p:cNvSpPr>
                <a:spLocks noChangeArrowheads="1"/>
              </p:cNvSpPr>
              <p:nvPr/>
            </p:nvSpPr>
            <p:spPr bwMode="auto">
              <a:xfrm>
                <a:off x="2968" y="2464"/>
                <a:ext cx="864" cy="8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34" name="Rectangle 34"/>
              <p:cNvSpPr>
                <a:spLocks noChangeArrowheads="1"/>
              </p:cNvSpPr>
              <p:nvPr/>
            </p:nvSpPr>
            <p:spPr bwMode="auto">
              <a:xfrm>
                <a:off x="3160" y="2652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35"/>
              <p:cNvGrpSpPr>
                <a:grpSpLocks/>
              </p:cNvGrpSpPr>
              <p:nvPr/>
            </p:nvGrpSpPr>
            <p:grpSpPr bwMode="auto">
              <a:xfrm>
                <a:off x="3168" y="3204"/>
                <a:ext cx="480" cy="132"/>
                <a:chOff x="3168" y="3216"/>
                <a:chExt cx="480" cy="96"/>
              </a:xfrm>
            </p:grpSpPr>
            <p:sp>
              <p:nvSpPr>
                <p:cNvPr id="168048" name="Line 36"/>
                <p:cNvSpPr>
                  <a:spLocks noChangeShapeType="1"/>
                </p:cNvSpPr>
                <p:nvPr/>
              </p:nvSpPr>
              <p:spPr bwMode="auto">
                <a:xfrm>
                  <a:off x="3168" y="321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049" name="Line 37"/>
                <p:cNvSpPr>
                  <a:spLocks noChangeShapeType="1"/>
                </p:cNvSpPr>
                <p:nvPr/>
              </p:nvSpPr>
              <p:spPr bwMode="auto">
                <a:xfrm>
                  <a:off x="3648" y="321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050" name="Line 38"/>
                <p:cNvSpPr>
                  <a:spLocks noChangeShapeType="1"/>
                </p:cNvSpPr>
                <p:nvPr/>
              </p:nvSpPr>
              <p:spPr bwMode="auto">
                <a:xfrm>
                  <a:off x="3168" y="3216"/>
                  <a:ext cx="48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39"/>
              <p:cNvGrpSpPr>
                <a:grpSpLocks/>
              </p:cNvGrpSpPr>
              <p:nvPr/>
            </p:nvGrpSpPr>
            <p:grpSpPr bwMode="auto">
              <a:xfrm flipV="1">
                <a:off x="3162" y="2460"/>
                <a:ext cx="480" cy="132"/>
                <a:chOff x="3168" y="3216"/>
                <a:chExt cx="480" cy="96"/>
              </a:xfrm>
            </p:grpSpPr>
            <p:sp>
              <p:nvSpPr>
                <p:cNvPr id="168045" name="Line 40"/>
                <p:cNvSpPr>
                  <a:spLocks noChangeShapeType="1"/>
                </p:cNvSpPr>
                <p:nvPr/>
              </p:nvSpPr>
              <p:spPr bwMode="auto">
                <a:xfrm>
                  <a:off x="3168" y="321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046" name="Line 41"/>
                <p:cNvSpPr>
                  <a:spLocks noChangeShapeType="1"/>
                </p:cNvSpPr>
                <p:nvPr/>
              </p:nvSpPr>
              <p:spPr bwMode="auto">
                <a:xfrm>
                  <a:off x="3648" y="321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047" name="Line 42"/>
                <p:cNvSpPr>
                  <a:spLocks noChangeShapeType="1"/>
                </p:cNvSpPr>
                <p:nvPr/>
              </p:nvSpPr>
              <p:spPr bwMode="auto">
                <a:xfrm>
                  <a:off x="3168" y="3216"/>
                  <a:ext cx="48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43"/>
              <p:cNvGrpSpPr>
                <a:grpSpLocks/>
              </p:cNvGrpSpPr>
              <p:nvPr/>
            </p:nvGrpSpPr>
            <p:grpSpPr bwMode="auto">
              <a:xfrm rot="5400000">
                <a:off x="2796" y="2820"/>
                <a:ext cx="480" cy="132"/>
                <a:chOff x="3168" y="3216"/>
                <a:chExt cx="480" cy="96"/>
              </a:xfrm>
            </p:grpSpPr>
            <p:sp>
              <p:nvSpPr>
                <p:cNvPr id="168042" name="Line 44"/>
                <p:cNvSpPr>
                  <a:spLocks noChangeShapeType="1"/>
                </p:cNvSpPr>
                <p:nvPr/>
              </p:nvSpPr>
              <p:spPr bwMode="auto">
                <a:xfrm>
                  <a:off x="3168" y="321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043" name="Line 45"/>
                <p:cNvSpPr>
                  <a:spLocks noChangeShapeType="1"/>
                </p:cNvSpPr>
                <p:nvPr/>
              </p:nvSpPr>
              <p:spPr bwMode="auto">
                <a:xfrm>
                  <a:off x="3648" y="321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044" name="Line 46"/>
                <p:cNvSpPr>
                  <a:spLocks noChangeShapeType="1"/>
                </p:cNvSpPr>
                <p:nvPr/>
              </p:nvSpPr>
              <p:spPr bwMode="auto">
                <a:xfrm>
                  <a:off x="3168" y="3216"/>
                  <a:ext cx="48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47"/>
              <p:cNvGrpSpPr>
                <a:grpSpLocks/>
              </p:cNvGrpSpPr>
              <p:nvPr/>
            </p:nvGrpSpPr>
            <p:grpSpPr bwMode="auto">
              <a:xfrm rot="16200000" flipH="1">
                <a:off x="3534" y="2832"/>
                <a:ext cx="480" cy="132"/>
                <a:chOff x="3168" y="3216"/>
                <a:chExt cx="480" cy="96"/>
              </a:xfrm>
            </p:grpSpPr>
            <p:sp>
              <p:nvSpPr>
                <p:cNvPr id="168039" name="Line 48"/>
                <p:cNvSpPr>
                  <a:spLocks noChangeShapeType="1"/>
                </p:cNvSpPr>
                <p:nvPr/>
              </p:nvSpPr>
              <p:spPr bwMode="auto">
                <a:xfrm>
                  <a:off x="3168" y="321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040" name="Line 49"/>
                <p:cNvSpPr>
                  <a:spLocks noChangeShapeType="1"/>
                </p:cNvSpPr>
                <p:nvPr/>
              </p:nvSpPr>
              <p:spPr bwMode="auto">
                <a:xfrm>
                  <a:off x="3648" y="321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041" name="Line 50"/>
                <p:cNvSpPr>
                  <a:spLocks noChangeShapeType="1"/>
                </p:cNvSpPr>
                <p:nvPr/>
              </p:nvSpPr>
              <p:spPr bwMode="auto">
                <a:xfrm>
                  <a:off x="3168" y="3216"/>
                  <a:ext cx="48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68032" name="Text Box 51"/>
            <p:cNvSpPr txBox="1">
              <a:spLocks noChangeArrowheads="1"/>
            </p:cNvSpPr>
            <p:nvPr/>
          </p:nvSpPr>
          <p:spPr bwMode="auto">
            <a:xfrm>
              <a:off x="3635" y="1040"/>
              <a:ext cx="2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Times New Roman" pitchFamily="18" charset="0"/>
                </a:rPr>
                <a:t>FV</a:t>
              </a:r>
            </a:p>
          </p:txBody>
        </p:sp>
      </p:grp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6934200" y="1676400"/>
            <a:ext cx="1384300" cy="1695450"/>
            <a:chOff x="4368" y="1056"/>
            <a:chExt cx="872" cy="1068"/>
          </a:xfrm>
        </p:grpSpPr>
        <p:grpSp>
          <p:nvGrpSpPr>
            <p:cNvPr id="11" name="Group 53"/>
            <p:cNvGrpSpPr>
              <a:grpSpLocks/>
            </p:cNvGrpSpPr>
            <p:nvPr/>
          </p:nvGrpSpPr>
          <p:grpSpPr bwMode="auto">
            <a:xfrm>
              <a:off x="4368" y="1248"/>
              <a:ext cx="872" cy="876"/>
              <a:chOff x="2968" y="2460"/>
              <a:chExt cx="872" cy="876"/>
            </a:xfrm>
          </p:grpSpPr>
          <p:sp>
            <p:nvSpPr>
              <p:cNvPr id="168013" name="Rectangle 54"/>
              <p:cNvSpPr>
                <a:spLocks noChangeArrowheads="1"/>
              </p:cNvSpPr>
              <p:nvPr/>
            </p:nvSpPr>
            <p:spPr bwMode="auto">
              <a:xfrm>
                <a:off x="2968" y="2464"/>
                <a:ext cx="864" cy="8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14" name="Rectangle 55"/>
              <p:cNvSpPr>
                <a:spLocks noChangeArrowheads="1"/>
              </p:cNvSpPr>
              <p:nvPr/>
            </p:nvSpPr>
            <p:spPr bwMode="auto">
              <a:xfrm>
                <a:off x="3160" y="2652"/>
                <a:ext cx="480" cy="48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56"/>
              <p:cNvGrpSpPr>
                <a:grpSpLocks/>
              </p:cNvGrpSpPr>
              <p:nvPr/>
            </p:nvGrpSpPr>
            <p:grpSpPr bwMode="auto">
              <a:xfrm>
                <a:off x="3168" y="3204"/>
                <a:ext cx="480" cy="132"/>
                <a:chOff x="3168" y="3216"/>
                <a:chExt cx="480" cy="96"/>
              </a:xfrm>
            </p:grpSpPr>
            <p:sp>
              <p:nvSpPr>
                <p:cNvPr id="168028" name="Line 57"/>
                <p:cNvSpPr>
                  <a:spLocks noChangeShapeType="1"/>
                </p:cNvSpPr>
                <p:nvPr/>
              </p:nvSpPr>
              <p:spPr bwMode="auto">
                <a:xfrm>
                  <a:off x="3168" y="321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029" name="Line 58"/>
                <p:cNvSpPr>
                  <a:spLocks noChangeShapeType="1"/>
                </p:cNvSpPr>
                <p:nvPr/>
              </p:nvSpPr>
              <p:spPr bwMode="auto">
                <a:xfrm>
                  <a:off x="3648" y="321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030" name="Line 59"/>
                <p:cNvSpPr>
                  <a:spLocks noChangeShapeType="1"/>
                </p:cNvSpPr>
                <p:nvPr/>
              </p:nvSpPr>
              <p:spPr bwMode="auto">
                <a:xfrm>
                  <a:off x="3168" y="3216"/>
                  <a:ext cx="48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60"/>
              <p:cNvGrpSpPr>
                <a:grpSpLocks/>
              </p:cNvGrpSpPr>
              <p:nvPr/>
            </p:nvGrpSpPr>
            <p:grpSpPr bwMode="auto">
              <a:xfrm flipV="1">
                <a:off x="3162" y="2460"/>
                <a:ext cx="480" cy="132"/>
                <a:chOff x="3168" y="3216"/>
                <a:chExt cx="480" cy="96"/>
              </a:xfrm>
            </p:grpSpPr>
            <p:sp>
              <p:nvSpPr>
                <p:cNvPr id="168025" name="Line 61"/>
                <p:cNvSpPr>
                  <a:spLocks noChangeShapeType="1"/>
                </p:cNvSpPr>
                <p:nvPr/>
              </p:nvSpPr>
              <p:spPr bwMode="auto">
                <a:xfrm>
                  <a:off x="3168" y="321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026" name="Line 62"/>
                <p:cNvSpPr>
                  <a:spLocks noChangeShapeType="1"/>
                </p:cNvSpPr>
                <p:nvPr/>
              </p:nvSpPr>
              <p:spPr bwMode="auto">
                <a:xfrm>
                  <a:off x="3648" y="321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027" name="Line 63"/>
                <p:cNvSpPr>
                  <a:spLocks noChangeShapeType="1"/>
                </p:cNvSpPr>
                <p:nvPr/>
              </p:nvSpPr>
              <p:spPr bwMode="auto">
                <a:xfrm>
                  <a:off x="3168" y="3216"/>
                  <a:ext cx="48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64"/>
              <p:cNvGrpSpPr>
                <a:grpSpLocks/>
              </p:cNvGrpSpPr>
              <p:nvPr/>
            </p:nvGrpSpPr>
            <p:grpSpPr bwMode="auto">
              <a:xfrm rot="5400000">
                <a:off x="2796" y="2820"/>
                <a:ext cx="480" cy="132"/>
                <a:chOff x="3168" y="3216"/>
                <a:chExt cx="480" cy="96"/>
              </a:xfrm>
            </p:grpSpPr>
            <p:sp>
              <p:nvSpPr>
                <p:cNvPr id="168022" name="Line 65"/>
                <p:cNvSpPr>
                  <a:spLocks noChangeShapeType="1"/>
                </p:cNvSpPr>
                <p:nvPr/>
              </p:nvSpPr>
              <p:spPr bwMode="auto">
                <a:xfrm>
                  <a:off x="3168" y="321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023" name="Line 66"/>
                <p:cNvSpPr>
                  <a:spLocks noChangeShapeType="1"/>
                </p:cNvSpPr>
                <p:nvPr/>
              </p:nvSpPr>
              <p:spPr bwMode="auto">
                <a:xfrm>
                  <a:off x="3648" y="321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024" name="Line 67"/>
                <p:cNvSpPr>
                  <a:spLocks noChangeShapeType="1"/>
                </p:cNvSpPr>
                <p:nvPr/>
              </p:nvSpPr>
              <p:spPr bwMode="auto">
                <a:xfrm>
                  <a:off x="3168" y="3216"/>
                  <a:ext cx="48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68"/>
              <p:cNvGrpSpPr>
                <a:grpSpLocks/>
              </p:cNvGrpSpPr>
              <p:nvPr/>
            </p:nvGrpSpPr>
            <p:grpSpPr bwMode="auto">
              <a:xfrm rot="16200000" flipH="1">
                <a:off x="3534" y="2832"/>
                <a:ext cx="480" cy="132"/>
                <a:chOff x="3168" y="3216"/>
                <a:chExt cx="480" cy="96"/>
              </a:xfrm>
            </p:grpSpPr>
            <p:sp>
              <p:nvSpPr>
                <p:cNvPr id="168019" name="Line 69"/>
                <p:cNvSpPr>
                  <a:spLocks noChangeShapeType="1"/>
                </p:cNvSpPr>
                <p:nvPr/>
              </p:nvSpPr>
              <p:spPr bwMode="auto">
                <a:xfrm>
                  <a:off x="3168" y="321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020" name="Line 70"/>
                <p:cNvSpPr>
                  <a:spLocks noChangeShapeType="1"/>
                </p:cNvSpPr>
                <p:nvPr/>
              </p:nvSpPr>
              <p:spPr bwMode="auto">
                <a:xfrm>
                  <a:off x="3648" y="3216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021" name="Line 71"/>
                <p:cNvSpPr>
                  <a:spLocks noChangeShapeType="1"/>
                </p:cNvSpPr>
                <p:nvPr/>
              </p:nvSpPr>
              <p:spPr bwMode="auto">
                <a:xfrm>
                  <a:off x="3168" y="3216"/>
                  <a:ext cx="48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68012" name="Text Box 72"/>
            <p:cNvSpPr txBox="1">
              <a:spLocks noChangeArrowheads="1"/>
            </p:cNvSpPr>
            <p:nvPr/>
          </p:nvSpPr>
          <p:spPr bwMode="auto">
            <a:xfrm>
              <a:off x="4659" y="1056"/>
              <a:ext cx="2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Times New Roman" pitchFamily="18" charset="0"/>
                </a:rPr>
                <a:t>SV</a:t>
              </a:r>
            </a:p>
          </p:txBody>
        </p:sp>
      </p:grpSp>
      <p:grpSp>
        <p:nvGrpSpPr>
          <p:cNvPr id="16" name="Group 73"/>
          <p:cNvGrpSpPr>
            <a:grpSpLocks/>
          </p:cNvGrpSpPr>
          <p:nvPr/>
        </p:nvGrpSpPr>
        <p:grpSpPr bwMode="auto">
          <a:xfrm>
            <a:off x="0" y="0"/>
            <a:ext cx="2362200" cy="1295400"/>
            <a:chOff x="288" y="96"/>
            <a:chExt cx="1488" cy="816"/>
          </a:xfrm>
        </p:grpSpPr>
        <p:sp>
          <p:nvSpPr>
            <p:cNvPr id="168009" name="Oval 74"/>
            <p:cNvSpPr>
              <a:spLocks noChangeArrowheads="1"/>
            </p:cNvSpPr>
            <p:nvPr/>
          </p:nvSpPr>
          <p:spPr bwMode="auto">
            <a:xfrm>
              <a:off x="288" y="96"/>
              <a:ext cx="1488" cy="81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 b="0"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168010" name="Text Box 75"/>
            <p:cNvSpPr txBox="1">
              <a:spLocks noChangeArrowheads="1"/>
            </p:cNvSpPr>
            <p:nvPr/>
          </p:nvSpPr>
          <p:spPr bwMode="auto">
            <a:xfrm>
              <a:off x="336" y="247"/>
              <a:ext cx="139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>
                  <a:solidFill>
                    <a:srgbClr val="FFFF00"/>
                  </a:solidFill>
                  <a:latin typeface="Arial" charset="0"/>
                </a:rPr>
                <a:t>STUDY </a:t>
              </a:r>
            </a:p>
            <a:p>
              <a:pPr algn="ctr" eaLnBrk="1" hangingPunct="1"/>
              <a:r>
                <a:rPr lang="en-US" sz="2000">
                  <a:solidFill>
                    <a:srgbClr val="FFFF00"/>
                  </a:solidFill>
                  <a:latin typeface="Arial" charset="0"/>
                </a:rPr>
                <a:t>ILLUSTRATIONS</a:t>
              </a:r>
            </a:p>
          </p:txBody>
        </p:sp>
      </p:grpSp>
      <p:grpSp>
        <p:nvGrpSpPr>
          <p:cNvPr id="17" name="Group 76"/>
          <p:cNvGrpSpPr>
            <a:grpSpLocks/>
          </p:cNvGrpSpPr>
          <p:nvPr/>
        </p:nvGrpSpPr>
        <p:grpSpPr bwMode="auto">
          <a:xfrm>
            <a:off x="4762500" y="3714750"/>
            <a:ext cx="2644775" cy="2133600"/>
            <a:chOff x="3000" y="2340"/>
            <a:chExt cx="1666" cy="1344"/>
          </a:xfrm>
        </p:grpSpPr>
        <p:sp>
          <p:nvSpPr>
            <p:cNvPr id="167964" name="Text Box 77"/>
            <p:cNvSpPr txBox="1">
              <a:spLocks noChangeArrowheads="1"/>
            </p:cNvSpPr>
            <p:nvPr/>
          </p:nvSpPr>
          <p:spPr bwMode="auto">
            <a:xfrm>
              <a:off x="4272" y="3312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Times New Roman" pitchFamily="18" charset="0"/>
                </a:rPr>
                <a:t>TV</a:t>
              </a:r>
            </a:p>
          </p:txBody>
        </p:sp>
        <p:grpSp>
          <p:nvGrpSpPr>
            <p:cNvPr id="18" name="Group 78"/>
            <p:cNvGrpSpPr>
              <a:grpSpLocks/>
            </p:cNvGrpSpPr>
            <p:nvPr/>
          </p:nvGrpSpPr>
          <p:grpSpPr bwMode="auto">
            <a:xfrm>
              <a:off x="3000" y="2340"/>
              <a:ext cx="1666" cy="1344"/>
              <a:chOff x="3000" y="2340"/>
              <a:chExt cx="1666" cy="1344"/>
            </a:xfrm>
          </p:grpSpPr>
          <p:grpSp>
            <p:nvGrpSpPr>
              <p:cNvPr id="19" name="Group 79"/>
              <p:cNvGrpSpPr>
                <a:grpSpLocks/>
              </p:cNvGrpSpPr>
              <p:nvPr/>
            </p:nvGrpSpPr>
            <p:grpSpPr bwMode="auto">
              <a:xfrm>
                <a:off x="3312" y="2340"/>
                <a:ext cx="872" cy="876"/>
                <a:chOff x="2968" y="2460"/>
                <a:chExt cx="872" cy="876"/>
              </a:xfrm>
            </p:grpSpPr>
            <p:sp>
              <p:nvSpPr>
                <p:cNvPr id="167991" name="Rectangle 80"/>
                <p:cNvSpPr>
                  <a:spLocks noChangeArrowheads="1"/>
                </p:cNvSpPr>
                <p:nvPr/>
              </p:nvSpPr>
              <p:spPr bwMode="auto">
                <a:xfrm>
                  <a:off x="2968" y="2464"/>
                  <a:ext cx="864" cy="86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7992" name="Rectangle 81"/>
                <p:cNvSpPr>
                  <a:spLocks noChangeArrowheads="1"/>
                </p:cNvSpPr>
                <p:nvPr/>
              </p:nvSpPr>
              <p:spPr bwMode="auto">
                <a:xfrm>
                  <a:off x="3160" y="2652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0" name="Group 82"/>
                <p:cNvGrpSpPr>
                  <a:grpSpLocks/>
                </p:cNvGrpSpPr>
                <p:nvPr/>
              </p:nvGrpSpPr>
              <p:grpSpPr bwMode="auto">
                <a:xfrm>
                  <a:off x="3168" y="3204"/>
                  <a:ext cx="480" cy="132"/>
                  <a:chOff x="3168" y="3216"/>
                  <a:chExt cx="480" cy="96"/>
                </a:xfrm>
              </p:grpSpPr>
              <p:sp>
                <p:nvSpPr>
                  <p:cNvPr id="168006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8007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8008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86"/>
                <p:cNvGrpSpPr>
                  <a:grpSpLocks/>
                </p:cNvGrpSpPr>
                <p:nvPr/>
              </p:nvGrpSpPr>
              <p:grpSpPr bwMode="auto">
                <a:xfrm flipV="1">
                  <a:off x="3162" y="2460"/>
                  <a:ext cx="480" cy="132"/>
                  <a:chOff x="3168" y="3216"/>
                  <a:chExt cx="480" cy="96"/>
                </a:xfrm>
              </p:grpSpPr>
              <p:sp>
                <p:nvSpPr>
                  <p:cNvPr id="168003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8004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8005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90"/>
                <p:cNvGrpSpPr>
                  <a:grpSpLocks/>
                </p:cNvGrpSpPr>
                <p:nvPr/>
              </p:nvGrpSpPr>
              <p:grpSpPr bwMode="auto">
                <a:xfrm rot="5400000">
                  <a:off x="2796" y="2820"/>
                  <a:ext cx="480" cy="132"/>
                  <a:chOff x="3168" y="3216"/>
                  <a:chExt cx="480" cy="96"/>
                </a:xfrm>
              </p:grpSpPr>
              <p:sp>
                <p:nvSpPr>
                  <p:cNvPr id="168000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8001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8002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" name="Group 94"/>
                <p:cNvGrpSpPr>
                  <a:grpSpLocks/>
                </p:cNvGrpSpPr>
                <p:nvPr/>
              </p:nvGrpSpPr>
              <p:grpSpPr bwMode="auto">
                <a:xfrm rot="16200000" flipH="1">
                  <a:off x="3534" y="2832"/>
                  <a:ext cx="480" cy="132"/>
                  <a:chOff x="3168" y="3216"/>
                  <a:chExt cx="480" cy="96"/>
                </a:xfrm>
              </p:grpSpPr>
              <p:sp>
                <p:nvSpPr>
                  <p:cNvPr id="167997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7998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7999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67967" name="Line 98"/>
              <p:cNvSpPr>
                <a:spLocks noChangeShapeType="1"/>
              </p:cNvSpPr>
              <p:nvPr/>
            </p:nvSpPr>
            <p:spPr bwMode="auto">
              <a:xfrm>
                <a:off x="4272" y="2352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8" name="Line 99"/>
              <p:cNvSpPr>
                <a:spLocks noChangeShapeType="1"/>
              </p:cNvSpPr>
              <p:nvPr/>
            </p:nvSpPr>
            <p:spPr bwMode="auto">
              <a:xfrm>
                <a:off x="4224" y="2544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9" name="Line 100"/>
              <p:cNvSpPr>
                <a:spLocks noChangeShapeType="1"/>
              </p:cNvSpPr>
              <p:nvPr/>
            </p:nvSpPr>
            <p:spPr bwMode="auto">
              <a:xfrm>
                <a:off x="4240" y="3024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0" name="Line 101"/>
              <p:cNvSpPr>
                <a:spLocks noChangeShapeType="1"/>
              </p:cNvSpPr>
              <p:nvPr/>
            </p:nvSpPr>
            <p:spPr bwMode="auto">
              <a:xfrm>
                <a:off x="4272" y="3216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1" name="Line 102"/>
              <p:cNvSpPr>
                <a:spLocks noChangeShapeType="1"/>
              </p:cNvSpPr>
              <p:nvPr/>
            </p:nvSpPr>
            <p:spPr bwMode="auto">
              <a:xfrm flipV="1">
                <a:off x="3192" y="2528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2" name="Line 103"/>
              <p:cNvSpPr>
                <a:spLocks noChangeShapeType="1"/>
              </p:cNvSpPr>
              <p:nvPr/>
            </p:nvSpPr>
            <p:spPr bwMode="auto">
              <a:xfrm>
                <a:off x="3000" y="27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3" name="Line 104"/>
              <p:cNvSpPr>
                <a:spLocks noChangeShapeType="1"/>
              </p:cNvSpPr>
              <p:nvPr/>
            </p:nvSpPr>
            <p:spPr bwMode="auto">
              <a:xfrm flipV="1">
                <a:off x="4560" y="235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4" name="Line 105"/>
              <p:cNvSpPr>
                <a:spLocks noChangeShapeType="1"/>
              </p:cNvSpPr>
              <p:nvPr/>
            </p:nvSpPr>
            <p:spPr bwMode="auto">
              <a:xfrm>
                <a:off x="4560" y="28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5" name="Line 106"/>
              <p:cNvSpPr>
                <a:spLocks noChangeShapeType="1"/>
              </p:cNvSpPr>
              <p:nvPr/>
            </p:nvSpPr>
            <p:spPr bwMode="auto">
              <a:xfrm>
                <a:off x="4272" y="283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6" name="Line 107"/>
              <p:cNvSpPr>
                <a:spLocks noChangeShapeType="1"/>
              </p:cNvSpPr>
              <p:nvPr/>
            </p:nvSpPr>
            <p:spPr bwMode="auto">
              <a:xfrm flipV="1">
                <a:off x="4272" y="254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" name="Group 108"/>
              <p:cNvGrpSpPr>
                <a:grpSpLocks/>
              </p:cNvGrpSpPr>
              <p:nvPr/>
            </p:nvGrpSpPr>
            <p:grpSpPr bwMode="auto">
              <a:xfrm rot="5400000">
                <a:off x="3560" y="3000"/>
                <a:ext cx="384" cy="864"/>
                <a:chOff x="4320" y="2448"/>
                <a:chExt cx="384" cy="864"/>
              </a:xfrm>
            </p:grpSpPr>
            <p:sp>
              <p:nvSpPr>
                <p:cNvPr id="167983" name="Line 109"/>
                <p:cNvSpPr>
                  <a:spLocks noChangeShapeType="1"/>
                </p:cNvSpPr>
                <p:nvPr/>
              </p:nvSpPr>
              <p:spPr bwMode="auto">
                <a:xfrm>
                  <a:off x="4368" y="2448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984" name="Line 110"/>
                <p:cNvSpPr>
                  <a:spLocks noChangeShapeType="1"/>
                </p:cNvSpPr>
                <p:nvPr/>
              </p:nvSpPr>
              <p:spPr bwMode="auto">
                <a:xfrm>
                  <a:off x="4320" y="264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985" name="Line 111"/>
                <p:cNvSpPr>
                  <a:spLocks noChangeShapeType="1"/>
                </p:cNvSpPr>
                <p:nvPr/>
              </p:nvSpPr>
              <p:spPr bwMode="auto">
                <a:xfrm>
                  <a:off x="4336" y="312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986" name="Line 112"/>
                <p:cNvSpPr>
                  <a:spLocks noChangeShapeType="1"/>
                </p:cNvSpPr>
                <p:nvPr/>
              </p:nvSpPr>
              <p:spPr bwMode="auto">
                <a:xfrm>
                  <a:off x="4368" y="3312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987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4656" y="2448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988" name="Line 114"/>
                <p:cNvSpPr>
                  <a:spLocks noChangeShapeType="1"/>
                </p:cNvSpPr>
                <p:nvPr/>
              </p:nvSpPr>
              <p:spPr bwMode="auto">
                <a:xfrm>
                  <a:off x="465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989" name="Line 115"/>
                <p:cNvSpPr>
                  <a:spLocks noChangeShapeType="1"/>
                </p:cNvSpPr>
                <p:nvPr/>
              </p:nvSpPr>
              <p:spPr bwMode="auto">
                <a:xfrm>
                  <a:off x="4368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990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4368" y="264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7978" name="Text Box 117"/>
              <p:cNvSpPr txBox="1">
                <a:spLocks noChangeArrowheads="1"/>
              </p:cNvSpPr>
              <p:nvPr/>
            </p:nvSpPr>
            <p:spPr bwMode="auto">
              <a:xfrm>
                <a:off x="3006" y="2615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10</a:t>
                </a:r>
              </a:p>
            </p:txBody>
          </p:sp>
          <p:sp>
            <p:nvSpPr>
              <p:cNvPr id="167979" name="Text Box 118"/>
              <p:cNvSpPr txBox="1">
                <a:spLocks noChangeArrowheads="1"/>
              </p:cNvSpPr>
              <p:nvPr/>
            </p:nvSpPr>
            <p:spPr bwMode="auto">
              <a:xfrm>
                <a:off x="4158" y="2711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40</a:t>
                </a:r>
              </a:p>
            </p:txBody>
          </p:sp>
          <p:sp>
            <p:nvSpPr>
              <p:cNvPr id="167980" name="Text Box 119"/>
              <p:cNvSpPr txBox="1">
                <a:spLocks noChangeArrowheads="1"/>
              </p:cNvSpPr>
              <p:nvPr/>
            </p:nvSpPr>
            <p:spPr bwMode="auto">
              <a:xfrm>
                <a:off x="4454" y="2711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60</a:t>
                </a:r>
              </a:p>
            </p:txBody>
          </p:sp>
          <p:sp>
            <p:nvSpPr>
              <p:cNvPr id="167981" name="Text Box 120"/>
              <p:cNvSpPr txBox="1">
                <a:spLocks noChangeArrowheads="1"/>
              </p:cNvSpPr>
              <p:nvPr/>
            </p:nvSpPr>
            <p:spPr bwMode="auto">
              <a:xfrm>
                <a:off x="3654" y="3511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60</a:t>
                </a:r>
              </a:p>
            </p:txBody>
          </p:sp>
          <p:sp>
            <p:nvSpPr>
              <p:cNvPr id="167982" name="Text Box 121"/>
              <p:cNvSpPr txBox="1">
                <a:spLocks noChangeArrowheads="1"/>
              </p:cNvSpPr>
              <p:nvPr/>
            </p:nvSpPr>
            <p:spPr bwMode="auto">
              <a:xfrm>
                <a:off x="3654" y="3215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40</a:t>
                </a:r>
              </a:p>
            </p:txBody>
          </p:sp>
        </p:grpSp>
      </p:grpSp>
      <p:sp>
        <p:nvSpPr>
          <p:cNvPr id="771194" name="Rectangle 122"/>
          <p:cNvSpPr>
            <a:spLocks noChangeArrowheads="1"/>
          </p:cNvSpPr>
          <p:nvPr/>
        </p:nvSpPr>
        <p:spPr bwMode="auto">
          <a:xfrm>
            <a:off x="5638800" y="1219200"/>
            <a:ext cx="2244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>
                <a:solidFill>
                  <a:srgbClr val="FF3300"/>
                </a:solidFill>
                <a:latin typeface="Times New Roman" pitchFamily="18" charset="0"/>
              </a:rPr>
              <a:t>ALL VIEWS IDENTICAL</a:t>
            </a:r>
          </a:p>
        </p:txBody>
      </p:sp>
      <p:grpSp>
        <p:nvGrpSpPr>
          <p:cNvPr id="25" name="Group 123"/>
          <p:cNvGrpSpPr>
            <a:grpSpLocks/>
          </p:cNvGrpSpPr>
          <p:nvPr/>
        </p:nvGrpSpPr>
        <p:grpSpPr bwMode="auto">
          <a:xfrm>
            <a:off x="2128838" y="990600"/>
            <a:ext cx="1046162" cy="892175"/>
            <a:chOff x="1656" y="61"/>
            <a:chExt cx="616" cy="514"/>
          </a:xfrm>
        </p:grpSpPr>
        <p:sp>
          <p:nvSpPr>
            <p:cNvPr id="167962" name="AutoShape 124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63" name="Text Box 125"/>
            <p:cNvSpPr txBox="1">
              <a:spLocks noChangeArrowheads="1"/>
            </p:cNvSpPr>
            <p:nvPr/>
          </p:nvSpPr>
          <p:spPr bwMode="auto">
            <a:xfrm>
              <a:off x="1656" y="61"/>
              <a:ext cx="61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26" name="Group 126"/>
          <p:cNvGrpSpPr>
            <a:grpSpLocks/>
          </p:cNvGrpSpPr>
          <p:nvPr/>
        </p:nvGrpSpPr>
        <p:grpSpPr bwMode="auto">
          <a:xfrm>
            <a:off x="-403225" y="5014913"/>
            <a:ext cx="1279525" cy="419100"/>
            <a:chOff x="430" y="2398"/>
            <a:chExt cx="753" cy="241"/>
          </a:xfrm>
        </p:grpSpPr>
        <p:sp>
          <p:nvSpPr>
            <p:cNvPr id="167960" name="AutoShape 127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61" name="Text Box 128"/>
            <p:cNvSpPr txBox="1">
              <a:spLocks noChangeArrowheads="1"/>
            </p:cNvSpPr>
            <p:nvPr/>
          </p:nvSpPr>
          <p:spPr bwMode="auto">
            <a:xfrm rot="-2169755">
              <a:off x="430" y="2398"/>
              <a:ext cx="603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S.V.</a:t>
              </a:r>
            </a:p>
          </p:txBody>
        </p:sp>
      </p:grpSp>
      <p:grpSp>
        <p:nvGrpSpPr>
          <p:cNvPr id="27" name="Group 129"/>
          <p:cNvGrpSpPr>
            <a:grpSpLocks/>
          </p:cNvGrpSpPr>
          <p:nvPr/>
        </p:nvGrpSpPr>
        <p:grpSpPr bwMode="auto">
          <a:xfrm>
            <a:off x="3841750" y="4973638"/>
            <a:ext cx="1263650" cy="457200"/>
            <a:chOff x="3535" y="2452"/>
            <a:chExt cx="744" cy="263"/>
          </a:xfrm>
        </p:grpSpPr>
        <p:sp>
          <p:nvSpPr>
            <p:cNvPr id="167958" name="AutoShape 130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59" name="Text Box 131"/>
            <p:cNvSpPr txBox="1">
              <a:spLocks noChangeArrowheads="1"/>
            </p:cNvSpPr>
            <p:nvPr/>
          </p:nvSpPr>
          <p:spPr bwMode="auto">
            <a:xfrm rot="2136515">
              <a:off x="3670" y="2452"/>
              <a:ext cx="60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167948" name="Text Box 132"/>
          <p:cNvSpPr txBox="1">
            <a:spLocks noChangeArrowheads="1"/>
          </p:cNvSpPr>
          <p:nvPr/>
        </p:nvSpPr>
        <p:spPr bwMode="auto">
          <a:xfrm>
            <a:off x="368300" y="572135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b="0" u="sng">
                <a:latin typeface="Arial Black" pitchFamily="34" charset="0"/>
              </a:rPr>
              <a:t>PICTORIAL PRESENTATION IS GIVEN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DRAW THREE VIEWS OF THIS OBJECT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BY FIRST ANGLE PROJECTION METHOD</a:t>
            </a:r>
          </a:p>
        </p:txBody>
      </p:sp>
      <p:sp>
        <p:nvSpPr>
          <p:cNvPr id="167949" name="Oval 133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15</a:t>
            </a:r>
          </a:p>
        </p:txBody>
      </p:sp>
      <p:sp>
        <p:nvSpPr>
          <p:cNvPr id="771206" name="Text Box 134"/>
          <p:cNvSpPr txBox="1">
            <a:spLocks noChangeArrowheads="1"/>
          </p:cNvSpPr>
          <p:nvPr/>
        </p:nvSpPr>
        <p:spPr bwMode="auto">
          <a:xfrm>
            <a:off x="5029200" y="7620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u="sng">
                <a:latin typeface="Times New Roman" pitchFamily="18" charset="0"/>
              </a:rPr>
              <a:t>ORTHOGRAPHIC PROJECTIONS</a:t>
            </a:r>
          </a:p>
        </p:txBody>
      </p:sp>
      <p:grpSp>
        <p:nvGrpSpPr>
          <p:cNvPr id="28" name="Group 142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67952" name="AutoShape 143">
              <a:hlinkClick r:id="rId2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53" name="AutoShape 144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54" name="AutoShape 145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55" name="AutoShape 146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56" name="AutoShape 147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57" name="AutoShape 148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1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1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194" grpId="0" autoUpdateAnimBg="0"/>
      <p:bldP spid="77120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7363" y="871538"/>
            <a:ext cx="3657600" cy="4067175"/>
            <a:chOff x="173" y="1090"/>
            <a:chExt cx="2304" cy="2562"/>
          </a:xfrm>
        </p:grpSpPr>
        <p:sp>
          <p:nvSpPr>
            <p:cNvPr id="169077" name="Line 3"/>
            <p:cNvSpPr>
              <a:spLocks noChangeShapeType="1"/>
            </p:cNvSpPr>
            <p:nvPr/>
          </p:nvSpPr>
          <p:spPr bwMode="auto">
            <a:xfrm rot="21571905" flipV="1">
              <a:off x="1305" y="3248"/>
              <a:ext cx="692" cy="396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78" name="Line 4"/>
            <p:cNvSpPr>
              <a:spLocks noChangeShapeType="1"/>
            </p:cNvSpPr>
            <p:nvPr/>
          </p:nvSpPr>
          <p:spPr bwMode="auto">
            <a:xfrm rot="28095" flipH="1" flipV="1">
              <a:off x="652" y="3269"/>
              <a:ext cx="658" cy="376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79" name="Line 5"/>
            <p:cNvSpPr>
              <a:spLocks noChangeShapeType="1"/>
            </p:cNvSpPr>
            <p:nvPr/>
          </p:nvSpPr>
          <p:spPr bwMode="auto">
            <a:xfrm>
              <a:off x="512" y="3648"/>
              <a:ext cx="1605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080" name="AutoShape 6"/>
            <p:cNvSpPr>
              <a:spLocks noChangeArrowheads="1"/>
            </p:cNvSpPr>
            <p:nvPr/>
          </p:nvSpPr>
          <p:spPr bwMode="auto">
            <a:xfrm>
              <a:off x="269" y="2448"/>
              <a:ext cx="2083" cy="1191"/>
            </a:xfrm>
            <a:prstGeom prst="diamond">
              <a:avLst/>
            </a:prstGeom>
            <a:solidFill>
              <a:schemeClr val="bg1"/>
            </a:solidFill>
            <a:ln w="1905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081" name="Line 7"/>
            <p:cNvSpPr>
              <a:spLocks noChangeShapeType="1"/>
            </p:cNvSpPr>
            <p:nvPr/>
          </p:nvSpPr>
          <p:spPr bwMode="auto">
            <a:xfrm flipV="1">
              <a:off x="1293" y="2448"/>
              <a:ext cx="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082" name="Line 8"/>
            <p:cNvSpPr>
              <a:spLocks noChangeShapeType="1"/>
            </p:cNvSpPr>
            <p:nvPr/>
          </p:nvSpPr>
          <p:spPr bwMode="auto">
            <a:xfrm flipV="1">
              <a:off x="269" y="1872"/>
              <a:ext cx="0" cy="12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083" name="Line 9"/>
            <p:cNvSpPr>
              <a:spLocks noChangeShapeType="1"/>
            </p:cNvSpPr>
            <p:nvPr/>
          </p:nvSpPr>
          <p:spPr bwMode="auto">
            <a:xfrm flipV="1">
              <a:off x="2337" y="1868"/>
              <a:ext cx="0" cy="12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084" name="AutoShape 10"/>
            <p:cNvSpPr>
              <a:spLocks noChangeArrowheads="1"/>
            </p:cNvSpPr>
            <p:nvPr/>
          </p:nvSpPr>
          <p:spPr bwMode="auto">
            <a:xfrm>
              <a:off x="253" y="1256"/>
              <a:ext cx="2083" cy="1191"/>
            </a:xfrm>
            <a:prstGeom prst="diamond">
              <a:avLst/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453" y="2096"/>
              <a:ext cx="728" cy="1292"/>
              <a:chOff x="664" y="2096"/>
              <a:chExt cx="728" cy="1292"/>
            </a:xfrm>
          </p:grpSpPr>
          <p:sp>
            <p:nvSpPr>
              <p:cNvPr id="169128" name="Line 12"/>
              <p:cNvSpPr>
                <a:spLocks noChangeShapeType="1"/>
              </p:cNvSpPr>
              <p:nvPr/>
            </p:nvSpPr>
            <p:spPr bwMode="auto">
              <a:xfrm>
                <a:off x="664" y="2096"/>
                <a:ext cx="72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29" name="Line 13"/>
              <p:cNvSpPr>
                <a:spLocks noChangeShapeType="1"/>
              </p:cNvSpPr>
              <p:nvPr/>
            </p:nvSpPr>
            <p:spPr bwMode="auto">
              <a:xfrm>
                <a:off x="1392" y="2524"/>
                <a:ext cx="0" cy="8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173" y="2088"/>
              <a:ext cx="1020" cy="1419"/>
              <a:chOff x="384" y="2088"/>
              <a:chExt cx="1020" cy="1419"/>
            </a:xfrm>
          </p:grpSpPr>
          <p:sp>
            <p:nvSpPr>
              <p:cNvPr id="169125" name="Line 15"/>
              <p:cNvSpPr>
                <a:spLocks noChangeShapeType="1"/>
              </p:cNvSpPr>
              <p:nvPr/>
            </p:nvSpPr>
            <p:spPr bwMode="auto">
              <a:xfrm flipV="1">
                <a:off x="1152" y="2532"/>
                <a:ext cx="240" cy="1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126" name="Line 16"/>
              <p:cNvSpPr>
                <a:spLocks noChangeShapeType="1"/>
              </p:cNvSpPr>
              <p:nvPr/>
            </p:nvSpPr>
            <p:spPr bwMode="auto">
              <a:xfrm flipV="1">
                <a:off x="1152" y="3363"/>
                <a:ext cx="252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127" name="Line 17"/>
              <p:cNvSpPr>
                <a:spLocks noChangeShapeType="1"/>
              </p:cNvSpPr>
              <p:nvPr/>
            </p:nvSpPr>
            <p:spPr bwMode="auto">
              <a:xfrm flipV="1">
                <a:off x="384" y="2088"/>
                <a:ext cx="288" cy="1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177" y="2236"/>
              <a:ext cx="764" cy="1268"/>
              <a:chOff x="388" y="2236"/>
              <a:chExt cx="764" cy="1268"/>
            </a:xfrm>
          </p:grpSpPr>
          <p:sp>
            <p:nvSpPr>
              <p:cNvPr id="169121" name="Line 19"/>
              <p:cNvSpPr>
                <a:spLocks noChangeShapeType="1"/>
              </p:cNvSpPr>
              <p:nvPr/>
            </p:nvSpPr>
            <p:spPr bwMode="auto">
              <a:xfrm>
                <a:off x="408" y="2244"/>
                <a:ext cx="72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22" name="Line 20"/>
              <p:cNvSpPr>
                <a:spLocks noChangeShapeType="1"/>
              </p:cNvSpPr>
              <p:nvPr/>
            </p:nvSpPr>
            <p:spPr bwMode="auto">
              <a:xfrm>
                <a:off x="1148" y="2668"/>
                <a:ext cx="0" cy="8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23" name="Line 21"/>
              <p:cNvSpPr>
                <a:spLocks noChangeShapeType="1"/>
              </p:cNvSpPr>
              <p:nvPr/>
            </p:nvSpPr>
            <p:spPr bwMode="auto">
              <a:xfrm>
                <a:off x="388" y="2236"/>
                <a:ext cx="0" cy="8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24" name="Line 22"/>
              <p:cNvSpPr>
                <a:spLocks noChangeShapeType="1"/>
              </p:cNvSpPr>
              <p:nvPr/>
            </p:nvSpPr>
            <p:spPr bwMode="auto">
              <a:xfrm>
                <a:off x="388" y="3066"/>
                <a:ext cx="764" cy="4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557" y="1836"/>
              <a:ext cx="1476" cy="432"/>
              <a:chOff x="768" y="1836"/>
              <a:chExt cx="1476" cy="432"/>
            </a:xfrm>
          </p:grpSpPr>
          <p:sp>
            <p:nvSpPr>
              <p:cNvPr id="169119" name="Line 24"/>
              <p:cNvSpPr>
                <a:spLocks noChangeShapeType="1"/>
              </p:cNvSpPr>
              <p:nvPr/>
            </p:nvSpPr>
            <p:spPr bwMode="auto">
              <a:xfrm>
                <a:off x="768" y="1836"/>
                <a:ext cx="72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20" name="Line 25"/>
              <p:cNvSpPr>
                <a:spLocks noChangeShapeType="1"/>
              </p:cNvSpPr>
              <p:nvPr/>
            </p:nvSpPr>
            <p:spPr bwMode="auto">
              <a:xfrm flipH="1">
                <a:off x="1488" y="1848"/>
                <a:ext cx="756" cy="4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1445" y="2108"/>
              <a:ext cx="1032" cy="1444"/>
              <a:chOff x="1656" y="2108"/>
              <a:chExt cx="1032" cy="1444"/>
            </a:xfrm>
          </p:grpSpPr>
          <p:sp>
            <p:nvSpPr>
              <p:cNvPr id="169116" name="Line 27"/>
              <p:cNvSpPr>
                <a:spLocks noChangeShapeType="1"/>
              </p:cNvSpPr>
              <p:nvPr/>
            </p:nvSpPr>
            <p:spPr bwMode="auto">
              <a:xfrm flipH="1" flipV="1">
                <a:off x="2400" y="2108"/>
                <a:ext cx="28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117" name="Line 28"/>
              <p:cNvSpPr>
                <a:spLocks noChangeShapeType="1"/>
              </p:cNvSpPr>
              <p:nvPr/>
            </p:nvSpPr>
            <p:spPr bwMode="auto">
              <a:xfrm flipH="1" flipV="1">
                <a:off x="1656" y="2532"/>
                <a:ext cx="264" cy="1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118" name="Line 29"/>
              <p:cNvSpPr>
                <a:spLocks noChangeShapeType="1"/>
              </p:cNvSpPr>
              <p:nvPr/>
            </p:nvSpPr>
            <p:spPr bwMode="auto">
              <a:xfrm flipH="1" flipV="1">
                <a:off x="1656" y="3408"/>
                <a:ext cx="28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1709" y="2256"/>
              <a:ext cx="768" cy="1284"/>
              <a:chOff x="1920" y="2256"/>
              <a:chExt cx="768" cy="1284"/>
            </a:xfrm>
          </p:grpSpPr>
          <p:sp>
            <p:nvSpPr>
              <p:cNvPr id="169112" name="Line 31"/>
              <p:cNvSpPr>
                <a:spLocks noChangeShapeType="1"/>
              </p:cNvSpPr>
              <p:nvPr/>
            </p:nvSpPr>
            <p:spPr bwMode="auto">
              <a:xfrm>
                <a:off x="1920" y="2676"/>
                <a:ext cx="0" cy="8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13" name="Line 32"/>
              <p:cNvSpPr>
                <a:spLocks noChangeShapeType="1"/>
              </p:cNvSpPr>
              <p:nvPr/>
            </p:nvSpPr>
            <p:spPr bwMode="auto">
              <a:xfrm flipV="1">
                <a:off x="1920" y="2256"/>
                <a:ext cx="768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14" name="Line 33"/>
              <p:cNvSpPr>
                <a:spLocks noChangeShapeType="1"/>
              </p:cNvSpPr>
              <p:nvPr/>
            </p:nvSpPr>
            <p:spPr bwMode="auto">
              <a:xfrm>
                <a:off x="2688" y="2256"/>
                <a:ext cx="0" cy="8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15" name="Line 34"/>
              <p:cNvSpPr>
                <a:spLocks noChangeShapeType="1"/>
              </p:cNvSpPr>
              <p:nvPr/>
            </p:nvSpPr>
            <p:spPr bwMode="auto">
              <a:xfrm flipV="1">
                <a:off x="1920" y="3108"/>
                <a:ext cx="768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9091" name="AutoShape 35"/>
            <p:cNvSpPr>
              <a:spLocks noChangeArrowheads="1"/>
            </p:cNvSpPr>
            <p:nvPr/>
          </p:nvSpPr>
          <p:spPr bwMode="auto">
            <a:xfrm>
              <a:off x="569" y="1200"/>
              <a:ext cx="1440" cy="912"/>
            </a:xfrm>
            <a:prstGeom prst="diamond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1465" y="2108"/>
              <a:ext cx="724" cy="1308"/>
              <a:chOff x="1676" y="2108"/>
              <a:chExt cx="724" cy="1308"/>
            </a:xfrm>
          </p:grpSpPr>
          <p:sp>
            <p:nvSpPr>
              <p:cNvPr id="169110" name="Line 37"/>
              <p:cNvSpPr>
                <a:spLocks noChangeShapeType="1"/>
              </p:cNvSpPr>
              <p:nvPr/>
            </p:nvSpPr>
            <p:spPr bwMode="auto">
              <a:xfrm flipH="1">
                <a:off x="1680" y="2108"/>
                <a:ext cx="72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11" name="Line 38"/>
              <p:cNvSpPr>
                <a:spLocks noChangeShapeType="1"/>
              </p:cNvSpPr>
              <p:nvPr/>
            </p:nvSpPr>
            <p:spPr bwMode="auto">
              <a:xfrm>
                <a:off x="1676" y="2544"/>
                <a:ext cx="0" cy="8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9093" name="Line 39"/>
            <p:cNvSpPr>
              <a:spLocks noChangeShapeType="1"/>
            </p:cNvSpPr>
            <p:nvPr/>
          </p:nvSpPr>
          <p:spPr bwMode="auto">
            <a:xfrm>
              <a:off x="269" y="1872"/>
              <a:ext cx="1008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94" name="Line 40"/>
            <p:cNvSpPr>
              <a:spLocks noChangeShapeType="1"/>
            </p:cNvSpPr>
            <p:nvPr/>
          </p:nvSpPr>
          <p:spPr bwMode="auto">
            <a:xfrm flipV="1">
              <a:off x="1277" y="1851"/>
              <a:ext cx="1056" cy="5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95" name="Line 41"/>
            <p:cNvSpPr>
              <a:spLocks noChangeShapeType="1"/>
            </p:cNvSpPr>
            <p:nvPr/>
          </p:nvSpPr>
          <p:spPr bwMode="auto">
            <a:xfrm rot="-132794">
              <a:off x="2045" y="1680"/>
              <a:ext cx="28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96" name="Line 42"/>
            <p:cNvSpPr>
              <a:spLocks noChangeShapeType="1"/>
            </p:cNvSpPr>
            <p:nvPr/>
          </p:nvSpPr>
          <p:spPr bwMode="auto">
            <a:xfrm flipV="1">
              <a:off x="265" y="1680"/>
              <a:ext cx="292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97" name="Line 43"/>
            <p:cNvSpPr>
              <a:spLocks noChangeShapeType="1"/>
            </p:cNvSpPr>
            <p:nvPr/>
          </p:nvSpPr>
          <p:spPr bwMode="auto">
            <a:xfrm>
              <a:off x="265" y="1868"/>
              <a:ext cx="0" cy="3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98" name="Line 44"/>
            <p:cNvSpPr>
              <a:spLocks noChangeShapeType="1"/>
            </p:cNvSpPr>
            <p:nvPr/>
          </p:nvSpPr>
          <p:spPr bwMode="auto">
            <a:xfrm>
              <a:off x="2333" y="184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99" name="Line 45"/>
            <p:cNvSpPr>
              <a:spLocks noChangeShapeType="1"/>
            </p:cNvSpPr>
            <p:nvPr/>
          </p:nvSpPr>
          <p:spPr bwMode="auto">
            <a:xfrm flipV="1">
              <a:off x="1289" y="3467"/>
              <a:ext cx="324" cy="1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100" name="Line 46"/>
            <p:cNvSpPr>
              <a:spLocks noChangeShapeType="1"/>
            </p:cNvSpPr>
            <p:nvPr/>
          </p:nvSpPr>
          <p:spPr bwMode="auto">
            <a:xfrm flipH="1" flipV="1">
              <a:off x="1005" y="3464"/>
              <a:ext cx="276" cy="1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>
              <a:off x="557" y="1090"/>
              <a:ext cx="1488" cy="842"/>
              <a:chOff x="768" y="1090"/>
              <a:chExt cx="1488" cy="842"/>
            </a:xfrm>
          </p:grpSpPr>
          <p:sp>
            <p:nvSpPr>
              <p:cNvPr id="169106" name="Line 48"/>
              <p:cNvSpPr>
                <a:spLocks noChangeShapeType="1"/>
              </p:cNvSpPr>
              <p:nvPr/>
            </p:nvSpPr>
            <p:spPr bwMode="auto">
              <a:xfrm flipH="1">
                <a:off x="780" y="1090"/>
                <a:ext cx="708" cy="3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07" name="Line 49"/>
              <p:cNvSpPr>
                <a:spLocks noChangeShapeType="1"/>
              </p:cNvSpPr>
              <p:nvPr/>
            </p:nvSpPr>
            <p:spPr bwMode="auto">
              <a:xfrm>
                <a:off x="1488" y="1090"/>
                <a:ext cx="756" cy="4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08" name="Line 50"/>
              <p:cNvSpPr>
                <a:spLocks noChangeShapeType="1"/>
              </p:cNvSpPr>
              <p:nvPr/>
            </p:nvSpPr>
            <p:spPr bwMode="auto">
              <a:xfrm flipH="1">
                <a:off x="1488" y="1522"/>
                <a:ext cx="768" cy="3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09" name="Line 51"/>
              <p:cNvSpPr>
                <a:spLocks noChangeShapeType="1"/>
              </p:cNvSpPr>
              <p:nvPr/>
            </p:nvSpPr>
            <p:spPr bwMode="auto">
              <a:xfrm>
                <a:off x="768" y="1500"/>
                <a:ext cx="720" cy="4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52"/>
            <p:cNvGrpSpPr>
              <a:grpSpLocks/>
            </p:cNvGrpSpPr>
            <p:nvPr/>
          </p:nvGrpSpPr>
          <p:grpSpPr bwMode="auto">
            <a:xfrm>
              <a:off x="557" y="1508"/>
              <a:ext cx="1476" cy="748"/>
              <a:chOff x="768" y="1508"/>
              <a:chExt cx="1476" cy="748"/>
            </a:xfrm>
          </p:grpSpPr>
          <p:sp>
            <p:nvSpPr>
              <p:cNvPr id="169103" name="Line 53"/>
              <p:cNvSpPr>
                <a:spLocks noChangeShapeType="1"/>
              </p:cNvSpPr>
              <p:nvPr/>
            </p:nvSpPr>
            <p:spPr bwMode="auto">
              <a:xfrm>
                <a:off x="768" y="1508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104" name="Line 54"/>
              <p:cNvSpPr>
                <a:spLocks noChangeShapeType="1"/>
              </p:cNvSpPr>
              <p:nvPr/>
            </p:nvSpPr>
            <p:spPr bwMode="auto">
              <a:xfrm>
                <a:off x="2244" y="1536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105" name="Line 55"/>
              <p:cNvSpPr>
                <a:spLocks noChangeShapeType="1"/>
              </p:cNvSpPr>
              <p:nvPr/>
            </p:nvSpPr>
            <p:spPr bwMode="auto">
              <a:xfrm>
                <a:off x="1488" y="1920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8963" name="AutoShape 56"/>
          <p:cNvSpPr>
            <a:spLocks noChangeArrowheads="1"/>
          </p:cNvSpPr>
          <p:nvPr/>
        </p:nvSpPr>
        <p:spPr bwMode="auto">
          <a:xfrm rot="-1850240">
            <a:off x="2557463" y="3224213"/>
            <a:ext cx="1782762" cy="1017587"/>
          </a:xfrm>
          <a:prstGeom prst="parallelogram">
            <a:avLst>
              <a:gd name="adj" fmla="val 60686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964" name="AutoShape 57"/>
          <p:cNvSpPr>
            <a:spLocks noChangeArrowheads="1"/>
          </p:cNvSpPr>
          <p:nvPr/>
        </p:nvSpPr>
        <p:spPr bwMode="auto">
          <a:xfrm rot="1850240" flipH="1">
            <a:off x="212725" y="3192463"/>
            <a:ext cx="1847850" cy="1054100"/>
          </a:xfrm>
          <a:prstGeom prst="parallelogram">
            <a:avLst>
              <a:gd name="adj" fmla="val 60722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1965325" y="22225"/>
            <a:ext cx="1046163" cy="815975"/>
            <a:chOff x="1656" y="61"/>
            <a:chExt cx="659" cy="514"/>
          </a:xfrm>
        </p:grpSpPr>
        <p:sp>
          <p:nvSpPr>
            <p:cNvPr id="169075" name="AutoShape 59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076" name="Text Box 60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13" name="Group 61"/>
          <p:cNvGrpSpPr>
            <a:grpSpLocks/>
          </p:cNvGrpSpPr>
          <p:nvPr/>
        </p:nvGrpSpPr>
        <p:grpSpPr bwMode="auto">
          <a:xfrm>
            <a:off x="-125413" y="4038600"/>
            <a:ext cx="1192213" cy="404813"/>
            <a:chOff x="432" y="2384"/>
            <a:chExt cx="751" cy="255"/>
          </a:xfrm>
        </p:grpSpPr>
        <p:sp>
          <p:nvSpPr>
            <p:cNvPr id="169073" name="AutoShape 62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074" name="Text Box 63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S.V.</a:t>
              </a:r>
            </a:p>
          </p:txBody>
        </p:sp>
      </p:grpSp>
      <p:grpSp>
        <p:nvGrpSpPr>
          <p:cNvPr id="14" name="Group 64"/>
          <p:cNvGrpSpPr>
            <a:grpSpLocks/>
          </p:cNvGrpSpPr>
          <p:nvPr/>
        </p:nvGrpSpPr>
        <p:grpSpPr bwMode="auto">
          <a:xfrm>
            <a:off x="3505200" y="4038600"/>
            <a:ext cx="1235075" cy="401638"/>
            <a:chOff x="3535" y="2462"/>
            <a:chExt cx="778" cy="253"/>
          </a:xfrm>
        </p:grpSpPr>
        <p:sp>
          <p:nvSpPr>
            <p:cNvPr id="169071" name="AutoShape 65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072" name="Text Box 66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168968" name="Text Box 67"/>
          <p:cNvSpPr txBox="1">
            <a:spLocks noChangeArrowheads="1"/>
          </p:cNvSpPr>
          <p:nvPr/>
        </p:nvSpPr>
        <p:spPr bwMode="auto">
          <a:xfrm>
            <a:off x="0" y="541020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b="0" u="sng">
                <a:latin typeface="Arial Black" pitchFamily="34" charset="0"/>
              </a:rPr>
              <a:t>PICTORIAL PRESENTATION IS GIVEN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DRAW THREE VIEWS OF THIS OBJECT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BY FIRST ANGLE PROJECTION METHOD</a:t>
            </a:r>
          </a:p>
        </p:txBody>
      </p:sp>
      <p:sp>
        <p:nvSpPr>
          <p:cNvPr id="168969" name="Oval 68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16</a:t>
            </a:r>
          </a:p>
        </p:txBody>
      </p:sp>
      <p:sp>
        <p:nvSpPr>
          <p:cNvPr id="772165" name="Text Box 69"/>
          <p:cNvSpPr txBox="1">
            <a:spLocks noChangeArrowheads="1"/>
          </p:cNvSpPr>
          <p:nvPr/>
        </p:nvSpPr>
        <p:spPr bwMode="auto">
          <a:xfrm>
            <a:off x="4724400" y="2286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u="sng">
                <a:latin typeface="Times New Roman" pitchFamily="18" charset="0"/>
              </a:rPr>
              <a:t>ORTHOGRAPHIC PROJECTIONS</a:t>
            </a:r>
          </a:p>
        </p:txBody>
      </p:sp>
      <p:grpSp>
        <p:nvGrpSpPr>
          <p:cNvPr id="15" name="Group 70"/>
          <p:cNvGrpSpPr>
            <a:grpSpLocks/>
          </p:cNvGrpSpPr>
          <p:nvPr/>
        </p:nvGrpSpPr>
        <p:grpSpPr bwMode="auto">
          <a:xfrm>
            <a:off x="4343400" y="685800"/>
            <a:ext cx="4679950" cy="5568950"/>
            <a:chOff x="2736" y="432"/>
            <a:chExt cx="2948" cy="3508"/>
          </a:xfrm>
        </p:grpSpPr>
        <p:grpSp>
          <p:nvGrpSpPr>
            <p:cNvPr id="16" name="Group 71"/>
            <p:cNvGrpSpPr>
              <a:grpSpLocks/>
            </p:cNvGrpSpPr>
            <p:nvPr/>
          </p:nvGrpSpPr>
          <p:grpSpPr bwMode="auto">
            <a:xfrm>
              <a:off x="2736" y="432"/>
              <a:ext cx="2948" cy="3508"/>
              <a:chOff x="2736" y="432"/>
              <a:chExt cx="2948" cy="3508"/>
            </a:xfrm>
          </p:grpSpPr>
          <p:grpSp>
            <p:nvGrpSpPr>
              <p:cNvPr id="17" name="Group 72"/>
              <p:cNvGrpSpPr>
                <a:grpSpLocks/>
              </p:cNvGrpSpPr>
              <p:nvPr/>
            </p:nvGrpSpPr>
            <p:grpSpPr bwMode="auto">
              <a:xfrm>
                <a:off x="2736" y="1944"/>
                <a:ext cx="2948" cy="240"/>
                <a:chOff x="3182" y="2256"/>
                <a:chExt cx="2566" cy="209"/>
              </a:xfrm>
            </p:grpSpPr>
            <p:sp>
              <p:nvSpPr>
                <p:cNvPr id="169068" name="Line 73"/>
                <p:cNvSpPr>
                  <a:spLocks noChangeShapeType="1"/>
                </p:cNvSpPr>
                <p:nvPr/>
              </p:nvSpPr>
              <p:spPr bwMode="auto">
                <a:xfrm>
                  <a:off x="3312" y="2400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9069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182" y="2264"/>
                  <a:ext cx="164" cy="2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169070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5584" y="2256"/>
                  <a:ext cx="164" cy="2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latin typeface="Times New Roman" pitchFamily="18" charset="0"/>
                    </a:rPr>
                    <a:t>y</a:t>
                  </a:r>
                </a:p>
              </p:txBody>
            </p:sp>
          </p:grpSp>
          <p:grpSp>
            <p:nvGrpSpPr>
              <p:cNvPr id="18" name="Group 76"/>
              <p:cNvGrpSpPr>
                <a:grpSpLocks/>
              </p:cNvGrpSpPr>
              <p:nvPr/>
            </p:nvGrpSpPr>
            <p:grpSpPr bwMode="auto">
              <a:xfrm>
                <a:off x="2940" y="972"/>
                <a:ext cx="1128" cy="1140"/>
                <a:chOff x="3180" y="1104"/>
                <a:chExt cx="1128" cy="1140"/>
              </a:xfrm>
            </p:grpSpPr>
            <p:sp>
              <p:nvSpPr>
                <p:cNvPr id="169050" name="Rectangle 77"/>
                <p:cNvSpPr>
                  <a:spLocks noChangeArrowheads="1"/>
                </p:cNvSpPr>
                <p:nvPr/>
              </p:nvSpPr>
              <p:spPr bwMode="auto">
                <a:xfrm>
                  <a:off x="3312" y="1252"/>
                  <a:ext cx="864" cy="86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9051" name="Rectangle 78"/>
                <p:cNvSpPr>
                  <a:spLocks noChangeArrowheads="1"/>
                </p:cNvSpPr>
                <p:nvPr/>
              </p:nvSpPr>
              <p:spPr bwMode="auto">
                <a:xfrm>
                  <a:off x="3504" y="1440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" name="Group 79"/>
                <p:cNvGrpSpPr>
                  <a:grpSpLocks/>
                </p:cNvGrpSpPr>
                <p:nvPr/>
              </p:nvGrpSpPr>
              <p:grpSpPr bwMode="auto">
                <a:xfrm flipV="1">
                  <a:off x="3512" y="2112"/>
                  <a:ext cx="480" cy="132"/>
                  <a:chOff x="3168" y="3216"/>
                  <a:chExt cx="480" cy="96"/>
                </a:xfrm>
              </p:grpSpPr>
              <p:sp>
                <p:nvSpPr>
                  <p:cNvPr id="169065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9066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9067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83"/>
                <p:cNvGrpSpPr>
                  <a:grpSpLocks/>
                </p:cNvGrpSpPr>
                <p:nvPr/>
              </p:nvGrpSpPr>
              <p:grpSpPr bwMode="auto">
                <a:xfrm>
                  <a:off x="3506" y="1104"/>
                  <a:ext cx="480" cy="132"/>
                  <a:chOff x="3168" y="3216"/>
                  <a:chExt cx="480" cy="96"/>
                </a:xfrm>
              </p:grpSpPr>
              <p:sp>
                <p:nvSpPr>
                  <p:cNvPr id="169062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9063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9064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87"/>
                <p:cNvGrpSpPr>
                  <a:grpSpLocks/>
                </p:cNvGrpSpPr>
                <p:nvPr/>
              </p:nvGrpSpPr>
              <p:grpSpPr bwMode="auto">
                <a:xfrm rot="16200000" flipH="1">
                  <a:off x="3006" y="1608"/>
                  <a:ext cx="480" cy="132"/>
                  <a:chOff x="3168" y="3216"/>
                  <a:chExt cx="480" cy="96"/>
                </a:xfrm>
              </p:grpSpPr>
              <p:sp>
                <p:nvSpPr>
                  <p:cNvPr id="169059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9060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9061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91"/>
                <p:cNvGrpSpPr>
                  <a:grpSpLocks/>
                </p:cNvGrpSpPr>
                <p:nvPr/>
              </p:nvGrpSpPr>
              <p:grpSpPr bwMode="auto">
                <a:xfrm rot="5400000">
                  <a:off x="4002" y="1620"/>
                  <a:ext cx="480" cy="132"/>
                  <a:chOff x="3168" y="3216"/>
                  <a:chExt cx="480" cy="96"/>
                </a:xfrm>
              </p:grpSpPr>
              <p:sp>
                <p:nvSpPr>
                  <p:cNvPr id="169056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9057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9058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68983" name="Text Box 95"/>
              <p:cNvSpPr txBox="1">
                <a:spLocks noChangeArrowheads="1"/>
              </p:cNvSpPr>
              <p:nvPr/>
            </p:nvSpPr>
            <p:spPr bwMode="auto">
              <a:xfrm>
                <a:off x="3359" y="720"/>
                <a:ext cx="26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Times New Roman" pitchFamily="18" charset="0"/>
                  </a:rPr>
                  <a:t>FV</a:t>
                </a:r>
              </a:p>
            </p:txBody>
          </p:sp>
          <p:sp>
            <p:nvSpPr>
              <p:cNvPr id="168984" name="Text Box 96"/>
              <p:cNvSpPr txBox="1">
                <a:spLocks noChangeArrowheads="1"/>
              </p:cNvSpPr>
              <p:nvPr/>
            </p:nvSpPr>
            <p:spPr bwMode="auto">
              <a:xfrm>
                <a:off x="4685" y="720"/>
                <a:ext cx="25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Times New Roman" pitchFamily="18" charset="0"/>
                  </a:rPr>
                  <a:t>SV</a:t>
                </a:r>
              </a:p>
            </p:txBody>
          </p:sp>
          <p:sp>
            <p:nvSpPr>
              <p:cNvPr id="168985" name="Text Box 97"/>
              <p:cNvSpPr txBox="1">
                <a:spLocks noChangeArrowheads="1"/>
              </p:cNvSpPr>
              <p:nvPr/>
            </p:nvSpPr>
            <p:spPr bwMode="auto">
              <a:xfrm>
                <a:off x="4158" y="3504"/>
                <a:ext cx="1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endParaRPr lang="en-US" sz="1400">
                  <a:latin typeface="Times New Roman" pitchFamily="18" charset="0"/>
                </a:endParaRPr>
              </a:p>
            </p:txBody>
          </p:sp>
          <p:grpSp>
            <p:nvGrpSpPr>
              <p:cNvPr id="23" name="Group 98"/>
              <p:cNvGrpSpPr>
                <a:grpSpLocks/>
              </p:cNvGrpSpPr>
              <p:nvPr/>
            </p:nvGrpSpPr>
            <p:grpSpPr bwMode="auto">
              <a:xfrm>
                <a:off x="2940" y="2316"/>
                <a:ext cx="1128" cy="1140"/>
                <a:chOff x="3180" y="1104"/>
                <a:chExt cx="1128" cy="1140"/>
              </a:xfrm>
            </p:grpSpPr>
            <p:sp>
              <p:nvSpPr>
                <p:cNvPr id="169032" name="Rectangle 99"/>
                <p:cNvSpPr>
                  <a:spLocks noChangeArrowheads="1"/>
                </p:cNvSpPr>
                <p:nvPr/>
              </p:nvSpPr>
              <p:spPr bwMode="auto">
                <a:xfrm>
                  <a:off x="3312" y="1252"/>
                  <a:ext cx="864" cy="86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9033" name="Rectangle 100"/>
                <p:cNvSpPr>
                  <a:spLocks noChangeArrowheads="1"/>
                </p:cNvSpPr>
                <p:nvPr/>
              </p:nvSpPr>
              <p:spPr bwMode="auto">
                <a:xfrm>
                  <a:off x="3504" y="1440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" name="Group 101"/>
                <p:cNvGrpSpPr>
                  <a:grpSpLocks/>
                </p:cNvGrpSpPr>
                <p:nvPr/>
              </p:nvGrpSpPr>
              <p:grpSpPr bwMode="auto">
                <a:xfrm flipV="1">
                  <a:off x="3512" y="2112"/>
                  <a:ext cx="480" cy="132"/>
                  <a:chOff x="3168" y="3216"/>
                  <a:chExt cx="480" cy="96"/>
                </a:xfrm>
              </p:grpSpPr>
              <p:sp>
                <p:nvSpPr>
                  <p:cNvPr id="169047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9048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9049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105"/>
                <p:cNvGrpSpPr>
                  <a:grpSpLocks/>
                </p:cNvGrpSpPr>
                <p:nvPr/>
              </p:nvGrpSpPr>
              <p:grpSpPr bwMode="auto">
                <a:xfrm>
                  <a:off x="3506" y="1104"/>
                  <a:ext cx="480" cy="132"/>
                  <a:chOff x="3168" y="3216"/>
                  <a:chExt cx="480" cy="96"/>
                </a:xfrm>
              </p:grpSpPr>
              <p:sp>
                <p:nvSpPr>
                  <p:cNvPr id="169044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9045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9046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109"/>
                <p:cNvGrpSpPr>
                  <a:grpSpLocks/>
                </p:cNvGrpSpPr>
                <p:nvPr/>
              </p:nvGrpSpPr>
              <p:grpSpPr bwMode="auto">
                <a:xfrm rot="16200000" flipH="1">
                  <a:off x="3006" y="1608"/>
                  <a:ext cx="480" cy="132"/>
                  <a:chOff x="3168" y="3216"/>
                  <a:chExt cx="480" cy="96"/>
                </a:xfrm>
              </p:grpSpPr>
              <p:sp>
                <p:nvSpPr>
                  <p:cNvPr id="169041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9042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9043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113"/>
                <p:cNvGrpSpPr>
                  <a:grpSpLocks/>
                </p:cNvGrpSpPr>
                <p:nvPr/>
              </p:nvGrpSpPr>
              <p:grpSpPr bwMode="auto">
                <a:xfrm rot="5400000">
                  <a:off x="4002" y="1620"/>
                  <a:ext cx="480" cy="132"/>
                  <a:chOff x="3168" y="3216"/>
                  <a:chExt cx="480" cy="96"/>
                </a:xfrm>
              </p:grpSpPr>
              <p:sp>
                <p:nvSpPr>
                  <p:cNvPr id="169038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9039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9040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8" name="Group 117"/>
              <p:cNvGrpSpPr>
                <a:grpSpLocks/>
              </p:cNvGrpSpPr>
              <p:nvPr/>
            </p:nvGrpSpPr>
            <p:grpSpPr bwMode="auto">
              <a:xfrm>
                <a:off x="4344" y="972"/>
                <a:ext cx="1128" cy="1140"/>
                <a:chOff x="3180" y="1104"/>
                <a:chExt cx="1128" cy="1140"/>
              </a:xfrm>
            </p:grpSpPr>
            <p:sp>
              <p:nvSpPr>
                <p:cNvPr id="169014" name="Rectangle 118"/>
                <p:cNvSpPr>
                  <a:spLocks noChangeArrowheads="1"/>
                </p:cNvSpPr>
                <p:nvPr/>
              </p:nvSpPr>
              <p:spPr bwMode="auto">
                <a:xfrm>
                  <a:off x="3312" y="1252"/>
                  <a:ext cx="864" cy="86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9015" name="Rectangle 119"/>
                <p:cNvSpPr>
                  <a:spLocks noChangeArrowheads="1"/>
                </p:cNvSpPr>
                <p:nvPr/>
              </p:nvSpPr>
              <p:spPr bwMode="auto">
                <a:xfrm>
                  <a:off x="3504" y="1440"/>
                  <a:ext cx="480" cy="48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9" name="Group 120"/>
                <p:cNvGrpSpPr>
                  <a:grpSpLocks/>
                </p:cNvGrpSpPr>
                <p:nvPr/>
              </p:nvGrpSpPr>
              <p:grpSpPr bwMode="auto">
                <a:xfrm flipV="1">
                  <a:off x="3512" y="2112"/>
                  <a:ext cx="480" cy="132"/>
                  <a:chOff x="3168" y="3216"/>
                  <a:chExt cx="480" cy="96"/>
                </a:xfrm>
              </p:grpSpPr>
              <p:sp>
                <p:nvSpPr>
                  <p:cNvPr id="169029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9030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9031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" name="Group 124"/>
                <p:cNvGrpSpPr>
                  <a:grpSpLocks/>
                </p:cNvGrpSpPr>
                <p:nvPr/>
              </p:nvGrpSpPr>
              <p:grpSpPr bwMode="auto">
                <a:xfrm>
                  <a:off x="3506" y="1104"/>
                  <a:ext cx="480" cy="132"/>
                  <a:chOff x="3168" y="3216"/>
                  <a:chExt cx="480" cy="96"/>
                </a:xfrm>
              </p:grpSpPr>
              <p:sp>
                <p:nvSpPr>
                  <p:cNvPr id="169026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9027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9028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128"/>
                <p:cNvGrpSpPr>
                  <a:grpSpLocks/>
                </p:cNvGrpSpPr>
                <p:nvPr/>
              </p:nvGrpSpPr>
              <p:grpSpPr bwMode="auto">
                <a:xfrm rot="16200000" flipH="1">
                  <a:off x="3006" y="1608"/>
                  <a:ext cx="480" cy="132"/>
                  <a:chOff x="3168" y="3216"/>
                  <a:chExt cx="480" cy="96"/>
                </a:xfrm>
              </p:grpSpPr>
              <p:sp>
                <p:nvSpPr>
                  <p:cNvPr id="169023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9024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9025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9130" name="Group 132"/>
                <p:cNvGrpSpPr>
                  <a:grpSpLocks/>
                </p:cNvGrpSpPr>
                <p:nvPr/>
              </p:nvGrpSpPr>
              <p:grpSpPr bwMode="auto">
                <a:xfrm rot="5400000">
                  <a:off x="4002" y="1620"/>
                  <a:ext cx="480" cy="132"/>
                  <a:chOff x="3168" y="3216"/>
                  <a:chExt cx="480" cy="96"/>
                </a:xfrm>
              </p:grpSpPr>
              <p:sp>
                <p:nvSpPr>
                  <p:cNvPr id="169020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9021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216"/>
                    <a:ext cx="0" cy="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9022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3216"/>
                    <a:ext cx="48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68988" name="Rectangle 136"/>
              <p:cNvSpPr>
                <a:spLocks noChangeArrowheads="1"/>
              </p:cNvSpPr>
              <p:nvPr/>
            </p:nvSpPr>
            <p:spPr bwMode="auto">
              <a:xfrm>
                <a:off x="3504" y="432"/>
                <a:ext cx="141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400">
                    <a:solidFill>
                      <a:srgbClr val="FF3300"/>
                    </a:solidFill>
                    <a:latin typeface="Times New Roman" pitchFamily="18" charset="0"/>
                  </a:rPr>
                  <a:t>ALL VIEWS IDENTICAL</a:t>
                </a:r>
              </a:p>
            </p:txBody>
          </p:sp>
          <p:grpSp>
            <p:nvGrpSpPr>
              <p:cNvPr id="169131" name="Group 137"/>
              <p:cNvGrpSpPr>
                <a:grpSpLocks/>
              </p:cNvGrpSpPr>
              <p:nvPr/>
            </p:nvGrpSpPr>
            <p:grpSpPr bwMode="auto">
              <a:xfrm>
                <a:off x="4080" y="2464"/>
                <a:ext cx="508" cy="864"/>
                <a:chOff x="4158" y="2352"/>
                <a:chExt cx="508" cy="864"/>
              </a:xfrm>
            </p:grpSpPr>
            <p:sp>
              <p:nvSpPr>
                <p:cNvPr id="169004" name="Line 138"/>
                <p:cNvSpPr>
                  <a:spLocks noChangeShapeType="1"/>
                </p:cNvSpPr>
                <p:nvPr/>
              </p:nvSpPr>
              <p:spPr bwMode="auto">
                <a:xfrm>
                  <a:off x="4272" y="2352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005" name="Line 139"/>
                <p:cNvSpPr>
                  <a:spLocks noChangeShapeType="1"/>
                </p:cNvSpPr>
                <p:nvPr/>
              </p:nvSpPr>
              <p:spPr bwMode="auto">
                <a:xfrm>
                  <a:off x="4224" y="254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006" name="Line 140"/>
                <p:cNvSpPr>
                  <a:spLocks noChangeShapeType="1"/>
                </p:cNvSpPr>
                <p:nvPr/>
              </p:nvSpPr>
              <p:spPr bwMode="auto">
                <a:xfrm>
                  <a:off x="4240" y="3024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007" name="Line 141"/>
                <p:cNvSpPr>
                  <a:spLocks noChangeShapeType="1"/>
                </p:cNvSpPr>
                <p:nvPr/>
              </p:nvSpPr>
              <p:spPr bwMode="auto">
                <a:xfrm>
                  <a:off x="4272" y="3216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008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4560" y="2352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009" name="Line 143"/>
                <p:cNvSpPr>
                  <a:spLocks noChangeShapeType="1"/>
                </p:cNvSpPr>
                <p:nvPr/>
              </p:nvSpPr>
              <p:spPr bwMode="auto">
                <a:xfrm>
                  <a:off x="4560" y="2880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010" name="Line 144"/>
                <p:cNvSpPr>
                  <a:spLocks noChangeShapeType="1"/>
                </p:cNvSpPr>
                <p:nvPr/>
              </p:nvSpPr>
              <p:spPr bwMode="auto">
                <a:xfrm>
                  <a:off x="4272" y="283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011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4272" y="254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012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4158" y="2711"/>
                  <a:ext cx="21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sz="1200" b="0">
                      <a:latin typeface="Times New Roman" pitchFamily="18" charset="0"/>
                    </a:rPr>
                    <a:t>40</a:t>
                  </a:r>
                </a:p>
              </p:txBody>
            </p:sp>
            <p:sp>
              <p:nvSpPr>
                <p:cNvPr id="169013" name="Text Box 147"/>
                <p:cNvSpPr txBox="1">
                  <a:spLocks noChangeArrowheads="1"/>
                </p:cNvSpPr>
                <p:nvPr/>
              </p:nvSpPr>
              <p:spPr bwMode="auto">
                <a:xfrm>
                  <a:off x="4454" y="2711"/>
                  <a:ext cx="21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sz="1200" b="0">
                      <a:latin typeface="Times New Roman" pitchFamily="18" charset="0"/>
                    </a:rPr>
                    <a:t>60</a:t>
                  </a:r>
                </a:p>
              </p:txBody>
            </p:sp>
          </p:grpSp>
          <p:grpSp>
            <p:nvGrpSpPr>
              <p:cNvPr id="169132" name="Group 148"/>
              <p:cNvGrpSpPr>
                <a:grpSpLocks/>
              </p:cNvGrpSpPr>
              <p:nvPr/>
            </p:nvGrpSpPr>
            <p:grpSpPr bwMode="auto">
              <a:xfrm rot="5400000">
                <a:off x="3312" y="3296"/>
                <a:ext cx="384" cy="864"/>
                <a:chOff x="4320" y="2448"/>
                <a:chExt cx="384" cy="864"/>
              </a:xfrm>
            </p:grpSpPr>
            <p:sp>
              <p:nvSpPr>
                <p:cNvPr id="168996" name="Line 149"/>
                <p:cNvSpPr>
                  <a:spLocks noChangeShapeType="1"/>
                </p:cNvSpPr>
                <p:nvPr/>
              </p:nvSpPr>
              <p:spPr bwMode="auto">
                <a:xfrm>
                  <a:off x="4368" y="2448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997" name="Line 150"/>
                <p:cNvSpPr>
                  <a:spLocks noChangeShapeType="1"/>
                </p:cNvSpPr>
                <p:nvPr/>
              </p:nvSpPr>
              <p:spPr bwMode="auto">
                <a:xfrm>
                  <a:off x="4320" y="264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998" name="Line 151"/>
                <p:cNvSpPr>
                  <a:spLocks noChangeShapeType="1"/>
                </p:cNvSpPr>
                <p:nvPr/>
              </p:nvSpPr>
              <p:spPr bwMode="auto">
                <a:xfrm>
                  <a:off x="4336" y="3120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999" name="Line 152"/>
                <p:cNvSpPr>
                  <a:spLocks noChangeShapeType="1"/>
                </p:cNvSpPr>
                <p:nvPr/>
              </p:nvSpPr>
              <p:spPr bwMode="auto">
                <a:xfrm>
                  <a:off x="4368" y="3312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000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4656" y="2448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001" name="Line 154"/>
                <p:cNvSpPr>
                  <a:spLocks noChangeShapeType="1"/>
                </p:cNvSpPr>
                <p:nvPr/>
              </p:nvSpPr>
              <p:spPr bwMode="auto">
                <a:xfrm>
                  <a:off x="4656" y="297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002" name="Line 155"/>
                <p:cNvSpPr>
                  <a:spLocks noChangeShapeType="1"/>
                </p:cNvSpPr>
                <p:nvPr/>
              </p:nvSpPr>
              <p:spPr bwMode="auto">
                <a:xfrm>
                  <a:off x="4368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003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4368" y="264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8991" name="Text Box 157"/>
              <p:cNvSpPr txBox="1">
                <a:spLocks noChangeArrowheads="1"/>
              </p:cNvSpPr>
              <p:nvPr/>
            </p:nvSpPr>
            <p:spPr bwMode="auto">
              <a:xfrm>
                <a:off x="3350" y="3767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60</a:t>
                </a:r>
              </a:p>
            </p:txBody>
          </p:sp>
          <p:sp>
            <p:nvSpPr>
              <p:cNvPr id="168992" name="Text Box 158"/>
              <p:cNvSpPr txBox="1">
                <a:spLocks noChangeArrowheads="1"/>
              </p:cNvSpPr>
              <p:nvPr/>
            </p:nvSpPr>
            <p:spPr bwMode="auto">
              <a:xfrm>
                <a:off x="3350" y="3527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40</a:t>
                </a:r>
              </a:p>
            </p:txBody>
          </p:sp>
          <p:sp>
            <p:nvSpPr>
              <p:cNvPr id="168993" name="Text Box 159"/>
              <p:cNvSpPr txBox="1">
                <a:spLocks noChangeArrowheads="1"/>
              </p:cNvSpPr>
              <p:nvPr/>
            </p:nvSpPr>
            <p:spPr bwMode="auto">
              <a:xfrm>
                <a:off x="4144" y="2176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10</a:t>
                </a:r>
              </a:p>
            </p:txBody>
          </p:sp>
          <p:sp>
            <p:nvSpPr>
              <p:cNvPr id="168994" name="Line 160"/>
              <p:cNvSpPr>
                <a:spLocks noChangeShapeType="1"/>
              </p:cNvSpPr>
              <p:nvPr/>
            </p:nvSpPr>
            <p:spPr bwMode="auto">
              <a:xfrm flipH="1">
                <a:off x="4000" y="2320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95" name="Line 161"/>
              <p:cNvSpPr>
                <a:spLocks noChangeShapeType="1"/>
              </p:cNvSpPr>
              <p:nvPr/>
            </p:nvSpPr>
            <p:spPr bwMode="auto">
              <a:xfrm>
                <a:off x="4096" y="232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8980" name="Text Box 162"/>
            <p:cNvSpPr txBox="1">
              <a:spLocks noChangeArrowheads="1"/>
            </p:cNvSpPr>
            <p:nvPr/>
          </p:nvSpPr>
          <p:spPr bwMode="auto">
            <a:xfrm>
              <a:off x="4080" y="3504"/>
              <a:ext cx="6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u="sng">
                  <a:latin typeface="Times New Roman" pitchFamily="18" charset="0"/>
                </a:rPr>
                <a:t>TOP VIEW</a:t>
              </a:r>
            </a:p>
          </p:txBody>
        </p:sp>
      </p:grpSp>
      <p:grpSp>
        <p:nvGrpSpPr>
          <p:cNvPr id="169133" name="Group 170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68973" name="AutoShape 171">
              <a:hlinkClick r:id="rId2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74" name="AutoShape 172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75" name="AutoShape 173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76" name="AutoShape 174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77" name="AutoShape 175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78" name="AutoShape 176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16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391025" y="2133600"/>
            <a:ext cx="4516438" cy="3232150"/>
            <a:chOff x="2766" y="1344"/>
            <a:chExt cx="2845" cy="203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832" y="1776"/>
              <a:ext cx="2592" cy="1056"/>
              <a:chOff x="2832" y="1776"/>
              <a:chExt cx="2592" cy="1056"/>
            </a:xfrm>
          </p:grpSpPr>
          <p:sp>
            <p:nvSpPr>
              <p:cNvPr id="170086" name="Line 4"/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87" name="Line 5"/>
              <p:cNvSpPr>
                <a:spLocks noChangeShapeType="1"/>
              </p:cNvSpPr>
              <p:nvPr/>
            </p:nvSpPr>
            <p:spPr bwMode="auto">
              <a:xfrm flipH="1">
                <a:off x="3888" y="1776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88" name="Line 6"/>
              <p:cNvSpPr>
                <a:spLocks noChangeShapeType="1"/>
              </p:cNvSpPr>
              <p:nvPr/>
            </p:nvSpPr>
            <p:spPr bwMode="auto">
              <a:xfrm>
                <a:off x="3888" y="1776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89" name="Line 7"/>
              <p:cNvSpPr>
                <a:spLocks noChangeShapeType="1"/>
              </p:cNvSpPr>
              <p:nvPr/>
            </p:nvSpPr>
            <p:spPr bwMode="auto">
              <a:xfrm flipH="1">
                <a:off x="3024" y="2448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90" name="Line 8"/>
              <p:cNvSpPr>
                <a:spLocks noChangeShapeType="1"/>
              </p:cNvSpPr>
              <p:nvPr/>
            </p:nvSpPr>
            <p:spPr bwMode="auto">
              <a:xfrm>
                <a:off x="3024" y="2448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91" name="Line 9"/>
              <p:cNvSpPr>
                <a:spLocks noChangeShapeType="1"/>
              </p:cNvSpPr>
              <p:nvPr/>
            </p:nvSpPr>
            <p:spPr bwMode="auto">
              <a:xfrm>
                <a:off x="3024" y="2832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92" name="Line 10"/>
              <p:cNvSpPr>
                <a:spLocks noChangeShapeType="1"/>
              </p:cNvSpPr>
              <p:nvPr/>
            </p:nvSpPr>
            <p:spPr bwMode="auto">
              <a:xfrm>
                <a:off x="3264" y="196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93" name="Line 11"/>
              <p:cNvSpPr>
                <a:spLocks noChangeShapeType="1"/>
              </p:cNvSpPr>
              <p:nvPr/>
            </p:nvSpPr>
            <p:spPr bwMode="auto">
              <a:xfrm>
                <a:off x="3264" y="19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94" name="Line 12"/>
              <p:cNvSpPr>
                <a:spLocks noChangeShapeType="1"/>
              </p:cNvSpPr>
              <p:nvPr/>
            </p:nvSpPr>
            <p:spPr bwMode="auto">
              <a:xfrm>
                <a:off x="3264" y="225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95" name="Line 13"/>
              <p:cNvSpPr>
                <a:spLocks noChangeShapeType="1"/>
              </p:cNvSpPr>
              <p:nvPr/>
            </p:nvSpPr>
            <p:spPr bwMode="auto">
              <a:xfrm>
                <a:off x="4464" y="1776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96" name="Line 14"/>
              <p:cNvSpPr>
                <a:spLocks noChangeShapeType="1"/>
              </p:cNvSpPr>
              <p:nvPr/>
            </p:nvSpPr>
            <p:spPr bwMode="auto">
              <a:xfrm>
                <a:off x="4464" y="1776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97" name="Line 15"/>
              <p:cNvSpPr>
                <a:spLocks noChangeShapeType="1"/>
              </p:cNvSpPr>
              <p:nvPr/>
            </p:nvSpPr>
            <p:spPr bwMode="auto">
              <a:xfrm>
                <a:off x="4464" y="283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98" name="Line 16"/>
              <p:cNvSpPr>
                <a:spLocks noChangeShapeType="1"/>
              </p:cNvSpPr>
              <p:nvPr/>
            </p:nvSpPr>
            <p:spPr bwMode="auto">
              <a:xfrm>
                <a:off x="5211" y="1776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99" name="Rectangle 17"/>
              <p:cNvSpPr>
                <a:spLocks noChangeArrowheads="1"/>
              </p:cNvSpPr>
              <p:nvPr/>
            </p:nvSpPr>
            <p:spPr bwMode="auto">
              <a:xfrm>
                <a:off x="4692" y="1968"/>
                <a:ext cx="288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100" name="Line 18"/>
              <p:cNvSpPr>
                <a:spLocks noChangeShapeType="1"/>
              </p:cNvSpPr>
              <p:nvPr/>
            </p:nvSpPr>
            <p:spPr bwMode="auto">
              <a:xfrm flipV="1">
                <a:off x="4608" y="264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01" name="Line 19"/>
              <p:cNvSpPr>
                <a:spLocks noChangeShapeType="1"/>
              </p:cNvSpPr>
              <p:nvPr/>
            </p:nvSpPr>
            <p:spPr bwMode="auto">
              <a:xfrm>
                <a:off x="4608" y="2640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02" name="Line 20"/>
              <p:cNvSpPr>
                <a:spLocks noChangeShapeType="1"/>
              </p:cNvSpPr>
              <p:nvPr/>
            </p:nvSpPr>
            <p:spPr bwMode="auto">
              <a:xfrm>
                <a:off x="5088" y="264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03" name="Line 21"/>
              <p:cNvSpPr>
                <a:spLocks noChangeShapeType="1"/>
              </p:cNvSpPr>
              <p:nvPr/>
            </p:nvSpPr>
            <p:spPr bwMode="auto">
              <a:xfrm>
                <a:off x="3024" y="2640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04" name="Line 22"/>
              <p:cNvSpPr>
                <a:spLocks noChangeShapeType="1"/>
              </p:cNvSpPr>
              <p:nvPr/>
            </p:nvSpPr>
            <p:spPr bwMode="auto">
              <a:xfrm>
                <a:off x="5085" y="283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05" name="Line 23"/>
              <p:cNvSpPr>
                <a:spLocks noChangeShapeType="1"/>
              </p:cNvSpPr>
              <p:nvPr/>
            </p:nvSpPr>
            <p:spPr bwMode="auto">
              <a:xfrm>
                <a:off x="4455" y="2448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06" name="Line 24"/>
              <p:cNvSpPr>
                <a:spLocks noChangeShapeType="1"/>
              </p:cNvSpPr>
              <p:nvPr/>
            </p:nvSpPr>
            <p:spPr bwMode="auto">
              <a:xfrm>
                <a:off x="2832" y="2832"/>
                <a:ext cx="259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0054" name="Line 25"/>
            <p:cNvSpPr>
              <a:spLocks noChangeShapeType="1"/>
            </p:cNvSpPr>
            <p:nvPr/>
          </p:nvSpPr>
          <p:spPr bwMode="auto">
            <a:xfrm flipV="1">
              <a:off x="3888" y="14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55" name="Line 26"/>
            <p:cNvSpPr>
              <a:spLocks noChangeShapeType="1"/>
            </p:cNvSpPr>
            <p:nvPr/>
          </p:nvSpPr>
          <p:spPr bwMode="auto">
            <a:xfrm flipV="1">
              <a:off x="4224" y="14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56" name="Line 27"/>
            <p:cNvSpPr>
              <a:spLocks noChangeShapeType="1"/>
            </p:cNvSpPr>
            <p:nvPr/>
          </p:nvSpPr>
          <p:spPr bwMode="auto">
            <a:xfrm>
              <a:off x="5280" y="24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57" name="Line 28"/>
            <p:cNvSpPr>
              <a:spLocks noChangeShapeType="1"/>
            </p:cNvSpPr>
            <p:nvPr/>
          </p:nvSpPr>
          <p:spPr bwMode="auto">
            <a:xfrm>
              <a:off x="5280" y="177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58" name="Line 29"/>
            <p:cNvSpPr>
              <a:spLocks noChangeShapeType="1"/>
            </p:cNvSpPr>
            <p:nvPr/>
          </p:nvSpPr>
          <p:spPr bwMode="auto">
            <a:xfrm>
              <a:off x="4464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59" name="Line 30"/>
            <p:cNvSpPr>
              <a:spLocks noChangeShapeType="1"/>
            </p:cNvSpPr>
            <p:nvPr/>
          </p:nvSpPr>
          <p:spPr bwMode="auto">
            <a:xfrm>
              <a:off x="5232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60" name="Line 31"/>
            <p:cNvSpPr>
              <a:spLocks noChangeShapeType="1"/>
            </p:cNvSpPr>
            <p:nvPr/>
          </p:nvSpPr>
          <p:spPr bwMode="auto">
            <a:xfrm>
              <a:off x="2832" y="26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61" name="Line 32"/>
            <p:cNvSpPr>
              <a:spLocks noChangeShapeType="1"/>
            </p:cNvSpPr>
            <p:nvPr/>
          </p:nvSpPr>
          <p:spPr bwMode="auto">
            <a:xfrm>
              <a:off x="3264" y="1504"/>
              <a:ext cx="0" cy="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62" name="Line 33"/>
            <p:cNvSpPr>
              <a:spLocks noChangeShapeType="1"/>
            </p:cNvSpPr>
            <p:nvPr/>
          </p:nvSpPr>
          <p:spPr bwMode="auto">
            <a:xfrm>
              <a:off x="5040" y="148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63" name="Line 34"/>
            <p:cNvSpPr>
              <a:spLocks noChangeShapeType="1"/>
            </p:cNvSpPr>
            <p:nvPr/>
          </p:nvSpPr>
          <p:spPr bwMode="auto">
            <a:xfrm flipH="1">
              <a:off x="4848" y="1488"/>
              <a:ext cx="19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64" name="Line 35"/>
            <p:cNvSpPr>
              <a:spLocks noChangeShapeType="1"/>
            </p:cNvSpPr>
            <p:nvPr/>
          </p:nvSpPr>
          <p:spPr bwMode="auto">
            <a:xfrm flipV="1">
              <a:off x="5376" y="17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65" name="Line 36"/>
            <p:cNvSpPr>
              <a:spLocks noChangeShapeType="1"/>
            </p:cNvSpPr>
            <p:nvPr/>
          </p:nvSpPr>
          <p:spPr bwMode="auto">
            <a:xfrm>
              <a:off x="5376" y="220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66" name="Line 37"/>
            <p:cNvSpPr>
              <a:spLocks noChangeShapeType="1"/>
            </p:cNvSpPr>
            <p:nvPr/>
          </p:nvSpPr>
          <p:spPr bwMode="auto">
            <a:xfrm flipV="1">
              <a:off x="5376" y="28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67" name="Line 38"/>
            <p:cNvSpPr>
              <a:spLocks noChangeShapeType="1"/>
            </p:cNvSpPr>
            <p:nvPr/>
          </p:nvSpPr>
          <p:spPr bwMode="auto">
            <a:xfrm flipH="1">
              <a:off x="4464" y="30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68" name="Line 39"/>
            <p:cNvSpPr>
              <a:spLocks noChangeShapeType="1"/>
            </p:cNvSpPr>
            <p:nvPr/>
          </p:nvSpPr>
          <p:spPr bwMode="auto">
            <a:xfrm>
              <a:off x="4992" y="30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69" name="Line 40"/>
            <p:cNvSpPr>
              <a:spLocks noChangeShapeType="1"/>
            </p:cNvSpPr>
            <p:nvPr/>
          </p:nvSpPr>
          <p:spPr bwMode="auto">
            <a:xfrm>
              <a:off x="4944" y="29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70" name="Line 41"/>
            <p:cNvSpPr>
              <a:spLocks noChangeShapeType="1"/>
            </p:cNvSpPr>
            <p:nvPr/>
          </p:nvSpPr>
          <p:spPr bwMode="auto">
            <a:xfrm flipH="1">
              <a:off x="4608" y="29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71" name="Line 42"/>
            <p:cNvSpPr>
              <a:spLocks noChangeShapeType="1"/>
            </p:cNvSpPr>
            <p:nvPr/>
          </p:nvSpPr>
          <p:spPr bwMode="auto">
            <a:xfrm>
              <a:off x="2880" y="240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72" name="Line 43"/>
            <p:cNvSpPr>
              <a:spLocks noChangeShapeType="1"/>
            </p:cNvSpPr>
            <p:nvPr/>
          </p:nvSpPr>
          <p:spPr bwMode="auto">
            <a:xfrm flipV="1">
              <a:off x="2880" y="28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73" name="Line 44"/>
            <p:cNvSpPr>
              <a:spLocks noChangeShapeType="1"/>
            </p:cNvSpPr>
            <p:nvPr/>
          </p:nvSpPr>
          <p:spPr bwMode="auto">
            <a:xfrm flipH="1">
              <a:off x="3264" y="15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74" name="Line 45"/>
            <p:cNvSpPr>
              <a:spLocks noChangeShapeType="1"/>
            </p:cNvSpPr>
            <p:nvPr/>
          </p:nvSpPr>
          <p:spPr bwMode="auto">
            <a:xfrm>
              <a:off x="3696" y="15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75" name="Line 46"/>
            <p:cNvSpPr>
              <a:spLocks noChangeShapeType="1"/>
            </p:cNvSpPr>
            <p:nvPr/>
          </p:nvSpPr>
          <p:spPr bwMode="auto">
            <a:xfrm flipH="1">
              <a:off x="4224" y="15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76" name="Text Box 47"/>
            <p:cNvSpPr txBox="1">
              <a:spLocks noChangeArrowheads="1"/>
            </p:cNvSpPr>
            <p:nvPr/>
          </p:nvSpPr>
          <p:spPr bwMode="auto">
            <a:xfrm>
              <a:off x="3446" y="1511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40</a:t>
              </a:r>
            </a:p>
          </p:txBody>
        </p:sp>
        <p:sp>
          <p:nvSpPr>
            <p:cNvPr id="170077" name="Text Box 48"/>
            <p:cNvSpPr txBox="1">
              <a:spLocks noChangeArrowheads="1"/>
            </p:cNvSpPr>
            <p:nvPr/>
          </p:nvSpPr>
          <p:spPr bwMode="auto">
            <a:xfrm>
              <a:off x="3950" y="1511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170078" name="Text Box 49"/>
            <p:cNvSpPr txBox="1">
              <a:spLocks noChangeArrowheads="1"/>
            </p:cNvSpPr>
            <p:nvPr/>
          </p:nvSpPr>
          <p:spPr bwMode="auto">
            <a:xfrm>
              <a:off x="4992" y="1344"/>
              <a:ext cx="61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30 SQUARE</a:t>
              </a:r>
            </a:p>
          </p:txBody>
        </p:sp>
        <p:sp>
          <p:nvSpPr>
            <p:cNvPr id="170079" name="Text Box 50"/>
            <p:cNvSpPr txBox="1">
              <a:spLocks noChangeArrowheads="1"/>
            </p:cNvSpPr>
            <p:nvPr/>
          </p:nvSpPr>
          <p:spPr bwMode="auto">
            <a:xfrm>
              <a:off x="5270" y="2567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170080" name="Text Box 51"/>
            <p:cNvSpPr txBox="1">
              <a:spLocks noChangeArrowheads="1"/>
            </p:cNvSpPr>
            <p:nvPr/>
          </p:nvSpPr>
          <p:spPr bwMode="auto">
            <a:xfrm>
              <a:off x="5260" y="2039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50</a:t>
              </a:r>
            </a:p>
          </p:txBody>
        </p:sp>
        <p:sp>
          <p:nvSpPr>
            <p:cNvPr id="170081" name="Text Box 52"/>
            <p:cNvSpPr txBox="1">
              <a:spLocks noChangeArrowheads="1"/>
            </p:cNvSpPr>
            <p:nvPr/>
          </p:nvSpPr>
          <p:spPr bwMode="auto">
            <a:xfrm>
              <a:off x="4732" y="3007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60</a:t>
              </a:r>
            </a:p>
          </p:txBody>
        </p:sp>
        <p:sp>
          <p:nvSpPr>
            <p:cNvPr id="170082" name="Text Box 53"/>
            <p:cNvSpPr txBox="1">
              <a:spLocks noChangeArrowheads="1"/>
            </p:cNvSpPr>
            <p:nvPr/>
          </p:nvSpPr>
          <p:spPr bwMode="auto">
            <a:xfrm>
              <a:off x="4766" y="2855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30</a:t>
              </a:r>
            </a:p>
          </p:txBody>
        </p:sp>
        <p:sp>
          <p:nvSpPr>
            <p:cNvPr id="170083" name="Text Box 54"/>
            <p:cNvSpPr txBox="1">
              <a:spLocks noChangeArrowheads="1"/>
            </p:cNvSpPr>
            <p:nvPr/>
          </p:nvSpPr>
          <p:spPr bwMode="auto">
            <a:xfrm>
              <a:off x="2766" y="2655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70084" name="Text Box 55"/>
            <p:cNvSpPr txBox="1">
              <a:spLocks noChangeArrowheads="1"/>
            </p:cNvSpPr>
            <p:nvPr/>
          </p:nvSpPr>
          <p:spPr bwMode="auto">
            <a:xfrm>
              <a:off x="3600" y="3072"/>
              <a:ext cx="3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>
                  <a:latin typeface="Times New Roman" pitchFamily="18" charset="0"/>
                </a:rPr>
                <a:t>F.V.</a:t>
              </a:r>
            </a:p>
          </p:txBody>
        </p:sp>
        <p:sp>
          <p:nvSpPr>
            <p:cNvPr id="170085" name="Text Box 56"/>
            <p:cNvSpPr txBox="1">
              <a:spLocks noChangeArrowheads="1"/>
            </p:cNvSpPr>
            <p:nvPr/>
          </p:nvSpPr>
          <p:spPr bwMode="auto">
            <a:xfrm>
              <a:off x="4704" y="3168"/>
              <a:ext cx="34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>
                  <a:latin typeface="Times New Roman" pitchFamily="18" charset="0"/>
                </a:rPr>
                <a:t>S.V.</a:t>
              </a:r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457200" y="609600"/>
            <a:ext cx="3581400" cy="4394200"/>
            <a:chOff x="336" y="832"/>
            <a:chExt cx="2256" cy="2768"/>
          </a:xfrm>
        </p:grpSpPr>
        <p:grpSp>
          <p:nvGrpSpPr>
            <p:cNvPr id="5" name="Group 58"/>
            <p:cNvGrpSpPr>
              <a:grpSpLocks/>
            </p:cNvGrpSpPr>
            <p:nvPr/>
          </p:nvGrpSpPr>
          <p:grpSpPr bwMode="auto">
            <a:xfrm>
              <a:off x="336" y="2688"/>
              <a:ext cx="2256" cy="672"/>
              <a:chOff x="2832" y="2694"/>
              <a:chExt cx="2256" cy="672"/>
            </a:xfrm>
          </p:grpSpPr>
          <p:sp>
            <p:nvSpPr>
              <p:cNvPr id="170050" name="Line 59"/>
              <p:cNvSpPr>
                <a:spLocks noChangeShapeType="1"/>
              </p:cNvSpPr>
              <p:nvPr/>
            </p:nvSpPr>
            <p:spPr bwMode="auto">
              <a:xfrm>
                <a:off x="3120" y="3366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51" name="Line 60"/>
              <p:cNvSpPr>
                <a:spLocks noChangeShapeType="1"/>
              </p:cNvSpPr>
              <p:nvPr/>
            </p:nvSpPr>
            <p:spPr bwMode="auto">
              <a:xfrm flipV="1">
                <a:off x="3936" y="2694"/>
                <a:ext cx="1152" cy="67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52" name="Line 61"/>
              <p:cNvSpPr>
                <a:spLocks noChangeShapeType="1"/>
              </p:cNvSpPr>
              <p:nvPr/>
            </p:nvSpPr>
            <p:spPr bwMode="auto">
              <a:xfrm flipH="1" flipV="1">
                <a:off x="2832" y="2790"/>
                <a:ext cx="1104" cy="57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0011" name="Line 62"/>
            <p:cNvSpPr>
              <a:spLocks noChangeShapeType="1"/>
            </p:cNvSpPr>
            <p:nvPr/>
          </p:nvSpPr>
          <p:spPr bwMode="auto">
            <a:xfrm flipV="1">
              <a:off x="1440" y="2928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12" name="Line 63"/>
            <p:cNvSpPr>
              <a:spLocks noChangeShapeType="1"/>
            </p:cNvSpPr>
            <p:nvPr/>
          </p:nvSpPr>
          <p:spPr bwMode="auto">
            <a:xfrm flipV="1">
              <a:off x="1440" y="2438"/>
              <a:ext cx="816" cy="4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13" name="Line 64"/>
            <p:cNvSpPr>
              <a:spLocks noChangeShapeType="1"/>
            </p:cNvSpPr>
            <p:nvPr/>
          </p:nvSpPr>
          <p:spPr bwMode="auto">
            <a:xfrm flipV="1">
              <a:off x="2256" y="1380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14" name="Line 65"/>
            <p:cNvSpPr>
              <a:spLocks noChangeShapeType="1"/>
            </p:cNvSpPr>
            <p:nvPr/>
          </p:nvSpPr>
          <p:spPr bwMode="auto">
            <a:xfrm flipH="1" flipV="1">
              <a:off x="1392" y="968"/>
              <a:ext cx="864" cy="4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15" name="Line 66"/>
            <p:cNvSpPr>
              <a:spLocks noChangeShapeType="1"/>
            </p:cNvSpPr>
            <p:nvPr/>
          </p:nvSpPr>
          <p:spPr bwMode="auto">
            <a:xfrm flipH="1" flipV="1">
              <a:off x="1392" y="2016"/>
              <a:ext cx="864" cy="4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16" name="Line 67"/>
            <p:cNvSpPr>
              <a:spLocks noChangeShapeType="1"/>
            </p:cNvSpPr>
            <p:nvPr/>
          </p:nvSpPr>
          <p:spPr bwMode="auto">
            <a:xfrm flipV="1">
              <a:off x="1392" y="960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17" name="Line 68"/>
            <p:cNvSpPr>
              <a:spLocks noChangeShapeType="1"/>
            </p:cNvSpPr>
            <p:nvPr/>
          </p:nvSpPr>
          <p:spPr bwMode="auto">
            <a:xfrm flipV="1">
              <a:off x="2544" y="1248"/>
              <a:ext cx="0" cy="14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18" name="Line 69"/>
            <p:cNvSpPr>
              <a:spLocks noChangeShapeType="1"/>
            </p:cNvSpPr>
            <p:nvPr/>
          </p:nvSpPr>
          <p:spPr bwMode="auto">
            <a:xfrm flipH="1" flipV="1">
              <a:off x="1638" y="832"/>
              <a:ext cx="912" cy="4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19" name="Line 70"/>
            <p:cNvSpPr>
              <a:spLocks noChangeShapeType="1"/>
            </p:cNvSpPr>
            <p:nvPr/>
          </p:nvSpPr>
          <p:spPr bwMode="auto">
            <a:xfrm flipV="1">
              <a:off x="2256" y="1248"/>
              <a:ext cx="288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20" name="Line 71"/>
            <p:cNvSpPr>
              <a:spLocks noChangeShapeType="1"/>
            </p:cNvSpPr>
            <p:nvPr/>
          </p:nvSpPr>
          <p:spPr bwMode="auto">
            <a:xfrm flipV="1">
              <a:off x="1395" y="834"/>
              <a:ext cx="288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21" name="Line 72"/>
            <p:cNvSpPr>
              <a:spLocks noChangeShapeType="1"/>
            </p:cNvSpPr>
            <p:nvPr/>
          </p:nvSpPr>
          <p:spPr bwMode="auto">
            <a:xfrm flipH="1" flipV="1">
              <a:off x="579" y="2505"/>
              <a:ext cx="864" cy="4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22" name="Line 73"/>
            <p:cNvSpPr>
              <a:spLocks noChangeShapeType="1"/>
            </p:cNvSpPr>
            <p:nvPr/>
          </p:nvSpPr>
          <p:spPr bwMode="auto">
            <a:xfrm flipV="1">
              <a:off x="576" y="2016"/>
              <a:ext cx="816" cy="4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23" name="Line 74"/>
            <p:cNvSpPr>
              <a:spLocks noChangeShapeType="1"/>
            </p:cNvSpPr>
            <p:nvPr/>
          </p:nvSpPr>
          <p:spPr bwMode="auto">
            <a:xfrm flipV="1">
              <a:off x="576" y="2496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75"/>
            <p:cNvGrpSpPr>
              <a:grpSpLocks/>
            </p:cNvGrpSpPr>
            <p:nvPr/>
          </p:nvGrpSpPr>
          <p:grpSpPr bwMode="auto">
            <a:xfrm>
              <a:off x="1584" y="1344"/>
              <a:ext cx="471" cy="804"/>
              <a:chOff x="1488" y="1056"/>
              <a:chExt cx="864" cy="1476"/>
            </a:xfrm>
          </p:grpSpPr>
          <p:sp>
            <p:nvSpPr>
              <p:cNvPr id="170046" name="Line 76"/>
              <p:cNvSpPr>
                <a:spLocks noChangeShapeType="1"/>
              </p:cNvSpPr>
              <p:nvPr/>
            </p:nvSpPr>
            <p:spPr bwMode="auto">
              <a:xfrm flipV="1">
                <a:off x="2352" y="1476"/>
                <a:ext cx="0" cy="10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47" name="Line 77"/>
              <p:cNvSpPr>
                <a:spLocks noChangeShapeType="1"/>
              </p:cNvSpPr>
              <p:nvPr/>
            </p:nvSpPr>
            <p:spPr bwMode="auto">
              <a:xfrm flipH="1" flipV="1">
                <a:off x="1488" y="1064"/>
                <a:ext cx="864" cy="4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48" name="Line 78"/>
              <p:cNvSpPr>
                <a:spLocks noChangeShapeType="1"/>
              </p:cNvSpPr>
              <p:nvPr/>
            </p:nvSpPr>
            <p:spPr bwMode="auto">
              <a:xfrm flipH="1" flipV="1">
                <a:off x="1488" y="2112"/>
                <a:ext cx="864" cy="41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49" name="Line 79"/>
              <p:cNvSpPr>
                <a:spLocks noChangeShapeType="1"/>
              </p:cNvSpPr>
              <p:nvPr/>
            </p:nvSpPr>
            <p:spPr bwMode="auto">
              <a:xfrm flipV="1">
                <a:off x="1488" y="1056"/>
                <a:ext cx="0" cy="10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0025" name="Line 80"/>
            <p:cNvSpPr>
              <a:spLocks noChangeShapeType="1"/>
            </p:cNvSpPr>
            <p:nvPr/>
          </p:nvSpPr>
          <p:spPr bwMode="auto">
            <a:xfrm flipV="1">
              <a:off x="912" y="1353"/>
              <a:ext cx="672" cy="3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26" name="Line 81"/>
            <p:cNvSpPr>
              <a:spLocks noChangeShapeType="1"/>
            </p:cNvSpPr>
            <p:nvPr/>
          </p:nvSpPr>
          <p:spPr bwMode="auto">
            <a:xfrm flipV="1">
              <a:off x="1392" y="2133"/>
              <a:ext cx="654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82"/>
            <p:cNvGrpSpPr>
              <a:grpSpLocks/>
            </p:cNvGrpSpPr>
            <p:nvPr/>
          </p:nvGrpSpPr>
          <p:grpSpPr bwMode="auto">
            <a:xfrm>
              <a:off x="921" y="1728"/>
              <a:ext cx="471" cy="804"/>
              <a:chOff x="1488" y="1056"/>
              <a:chExt cx="864" cy="1476"/>
            </a:xfrm>
          </p:grpSpPr>
          <p:sp>
            <p:nvSpPr>
              <p:cNvPr id="170042" name="Line 83"/>
              <p:cNvSpPr>
                <a:spLocks noChangeShapeType="1"/>
              </p:cNvSpPr>
              <p:nvPr/>
            </p:nvSpPr>
            <p:spPr bwMode="auto">
              <a:xfrm flipV="1">
                <a:off x="2352" y="1476"/>
                <a:ext cx="0" cy="10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43" name="Line 84"/>
              <p:cNvSpPr>
                <a:spLocks noChangeShapeType="1"/>
              </p:cNvSpPr>
              <p:nvPr/>
            </p:nvSpPr>
            <p:spPr bwMode="auto">
              <a:xfrm flipH="1" flipV="1">
                <a:off x="1488" y="1064"/>
                <a:ext cx="864" cy="4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44" name="Line 85"/>
              <p:cNvSpPr>
                <a:spLocks noChangeShapeType="1"/>
              </p:cNvSpPr>
              <p:nvPr/>
            </p:nvSpPr>
            <p:spPr bwMode="auto">
              <a:xfrm flipH="1" flipV="1">
                <a:off x="1488" y="2112"/>
                <a:ext cx="864" cy="41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45" name="Line 86"/>
              <p:cNvSpPr>
                <a:spLocks noChangeShapeType="1"/>
              </p:cNvSpPr>
              <p:nvPr/>
            </p:nvSpPr>
            <p:spPr bwMode="auto">
              <a:xfrm flipV="1">
                <a:off x="1488" y="1056"/>
                <a:ext cx="0" cy="10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0028" name="AutoShape 87"/>
            <p:cNvSpPr>
              <a:spLocks noChangeArrowheads="1"/>
            </p:cNvSpPr>
            <p:nvPr/>
          </p:nvSpPr>
          <p:spPr bwMode="auto">
            <a:xfrm rot="1454910" flipH="1">
              <a:off x="866" y="1923"/>
              <a:ext cx="590" cy="430"/>
            </a:xfrm>
            <a:prstGeom prst="parallelogram">
              <a:avLst>
                <a:gd name="adj" fmla="val 34302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29" name="Oval 88"/>
            <p:cNvSpPr>
              <a:spLocks noChangeArrowheads="1"/>
            </p:cNvSpPr>
            <p:nvPr/>
          </p:nvSpPr>
          <p:spPr bwMode="auto">
            <a:xfrm>
              <a:off x="1365" y="1470"/>
              <a:ext cx="48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30" name="Oval 89"/>
            <p:cNvSpPr>
              <a:spLocks noChangeArrowheads="1"/>
            </p:cNvSpPr>
            <p:nvPr/>
          </p:nvSpPr>
          <p:spPr bwMode="auto">
            <a:xfrm>
              <a:off x="1548" y="1383"/>
              <a:ext cx="84" cy="53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31" name="Oval 90"/>
            <p:cNvSpPr>
              <a:spLocks noChangeArrowheads="1"/>
            </p:cNvSpPr>
            <p:nvPr/>
          </p:nvSpPr>
          <p:spPr bwMode="auto">
            <a:xfrm rot="1476605">
              <a:off x="1499" y="1949"/>
              <a:ext cx="57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32" name="Line 91"/>
            <p:cNvSpPr>
              <a:spLocks noChangeShapeType="1"/>
            </p:cNvSpPr>
            <p:nvPr/>
          </p:nvSpPr>
          <p:spPr bwMode="auto">
            <a:xfrm flipV="1">
              <a:off x="1392" y="1572"/>
              <a:ext cx="663" cy="3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33" name="Oval 92"/>
            <p:cNvSpPr>
              <a:spLocks noChangeArrowheads="1"/>
            </p:cNvSpPr>
            <p:nvPr/>
          </p:nvSpPr>
          <p:spPr bwMode="auto">
            <a:xfrm rot="1476605">
              <a:off x="1399" y="2084"/>
              <a:ext cx="475" cy="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34" name="Line 93"/>
            <p:cNvSpPr>
              <a:spLocks noChangeShapeType="1"/>
            </p:cNvSpPr>
            <p:nvPr/>
          </p:nvSpPr>
          <p:spPr bwMode="auto">
            <a:xfrm flipV="1">
              <a:off x="720" y="278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35" name="Line 94"/>
            <p:cNvSpPr>
              <a:spLocks noChangeShapeType="1"/>
            </p:cNvSpPr>
            <p:nvPr/>
          </p:nvSpPr>
          <p:spPr bwMode="auto">
            <a:xfrm>
              <a:off x="720" y="2784"/>
              <a:ext cx="576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36" name="Line 95"/>
            <p:cNvSpPr>
              <a:spLocks noChangeShapeType="1"/>
            </p:cNvSpPr>
            <p:nvPr/>
          </p:nvSpPr>
          <p:spPr bwMode="auto">
            <a:xfrm flipV="1">
              <a:off x="1296" y="307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37" name="Line 96"/>
            <p:cNvSpPr>
              <a:spLocks noChangeShapeType="1"/>
            </p:cNvSpPr>
            <p:nvPr/>
          </p:nvSpPr>
          <p:spPr bwMode="auto">
            <a:xfrm flipV="1">
              <a:off x="720" y="2880"/>
              <a:ext cx="19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38" name="Line 97"/>
            <p:cNvSpPr>
              <a:spLocks noChangeShapeType="1"/>
            </p:cNvSpPr>
            <p:nvPr/>
          </p:nvSpPr>
          <p:spPr bwMode="auto">
            <a:xfrm flipH="1" flipV="1">
              <a:off x="1292" y="3268"/>
              <a:ext cx="14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39" name="Line 98"/>
            <p:cNvSpPr>
              <a:spLocks noChangeShapeType="1"/>
            </p:cNvSpPr>
            <p:nvPr/>
          </p:nvSpPr>
          <p:spPr bwMode="auto">
            <a:xfrm flipH="1" flipV="1">
              <a:off x="576" y="2906"/>
              <a:ext cx="144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40" name="Line 99"/>
            <p:cNvSpPr>
              <a:spLocks noChangeShapeType="1"/>
            </p:cNvSpPr>
            <p:nvPr/>
          </p:nvSpPr>
          <p:spPr bwMode="auto">
            <a:xfrm flipV="1">
              <a:off x="1444" y="2696"/>
              <a:ext cx="1104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41" name="Text Box 100"/>
            <p:cNvSpPr txBox="1">
              <a:spLocks noChangeArrowheads="1"/>
            </p:cNvSpPr>
            <p:nvPr/>
          </p:nvSpPr>
          <p:spPr bwMode="auto">
            <a:xfrm>
              <a:off x="1344" y="3388"/>
              <a:ext cx="2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b="0">
                  <a:latin typeface="Arial Black" pitchFamily="34" charset="0"/>
                </a:rPr>
                <a:t>O</a:t>
              </a:r>
            </a:p>
          </p:txBody>
        </p:sp>
      </p:grpSp>
      <p:grpSp>
        <p:nvGrpSpPr>
          <p:cNvPr id="8" name="Group 101"/>
          <p:cNvGrpSpPr>
            <a:grpSpLocks/>
          </p:cNvGrpSpPr>
          <p:nvPr/>
        </p:nvGrpSpPr>
        <p:grpSpPr bwMode="auto">
          <a:xfrm>
            <a:off x="0" y="4267200"/>
            <a:ext cx="1192213" cy="404813"/>
            <a:chOff x="432" y="2384"/>
            <a:chExt cx="751" cy="255"/>
          </a:xfrm>
        </p:grpSpPr>
        <p:sp>
          <p:nvSpPr>
            <p:cNvPr id="170008" name="AutoShape 102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09" name="Text Box 103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S.V.</a:t>
              </a:r>
            </a:p>
          </p:txBody>
        </p:sp>
      </p:grpSp>
      <p:grpSp>
        <p:nvGrpSpPr>
          <p:cNvPr id="9" name="Group 104"/>
          <p:cNvGrpSpPr>
            <a:grpSpLocks/>
          </p:cNvGrpSpPr>
          <p:nvPr/>
        </p:nvGrpSpPr>
        <p:grpSpPr bwMode="auto">
          <a:xfrm>
            <a:off x="3124200" y="4191000"/>
            <a:ext cx="1235075" cy="401638"/>
            <a:chOff x="3535" y="2462"/>
            <a:chExt cx="778" cy="253"/>
          </a:xfrm>
        </p:grpSpPr>
        <p:sp>
          <p:nvSpPr>
            <p:cNvPr id="170006" name="AutoShape 105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07" name="Text Box 106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169990" name="Text Box 107"/>
          <p:cNvSpPr txBox="1">
            <a:spLocks noChangeArrowheads="1"/>
          </p:cNvSpPr>
          <p:nvPr/>
        </p:nvSpPr>
        <p:spPr bwMode="auto">
          <a:xfrm>
            <a:off x="457200" y="518160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b="0" u="sng">
                <a:latin typeface="Arial Black" pitchFamily="34" charset="0"/>
              </a:rPr>
              <a:t>PICTORIAL PRESENTATION IS GIVEN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DRAW FV AND SV OF THIS OBJECT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BY FIRST ANGLE PROJECTION METHOD</a:t>
            </a:r>
          </a:p>
        </p:txBody>
      </p:sp>
      <p:sp>
        <p:nvSpPr>
          <p:cNvPr id="169991" name="Oval 108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17</a:t>
            </a:r>
          </a:p>
        </p:txBody>
      </p:sp>
      <p:sp>
        <p:nvSpPr>
          <p:cNvPr id="773229" name="Text Box 109"/>
          <p:cNvSpPr txBox="1">
            <a:spLocks noChangeArrowheads="1"/>
          </p:cNvSpPr>
          <p:nvPr/>
        </p:nvSpPr>
        <p:spPr bwMode="auto">
          <a:xfrm>
            <a:off x="5410200" y="10668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u="sng">
                <a:latin typeface="Times New Roman" pitchFamily="18" charset="0"/>
              </a:rPr>
              <a:t>ORTHOGRAPHIC PROJECTIONS</a:t>
            </a:r>
          </a:p>
        </p:txBody>
      </p:sp>
      <p:sp>
        <p:nvSpPr>
          <p:cNvPr id="773230" name="Text Box 110"/>
          <p:cNvSpPr txBox="1">
            <a:spLocks noChangeArrowheads="1"/>
          </p:cNvSpPr>
          <p:nvPr/>
        </p:nvSpPr>
        <p:spPr bwMode="auto">
          <a:xfrm>
            <a:off x="5257800" y="1905000"/>
            <a:ext cx="1177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FRONT VIEW</a:t>
            </a:r>
          </a:p>
        </p:txBody>
      </p:sp>
      <p:sp>
        <p:nvSpPr>
          <p:cNvPr id="773231" name="Text Box 111"/>
          <p:cNvSpPr txBox="1">
            <a:spLocks noChangeArrowheads="1"/>
          </p:cNvSpPr>
          <p:nvPr/>
        </p:nvSpPr>
        <p:spPr bwMode="auto">
          <a:xfrm>
            <a:off x="6934200" y="19050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L.H.SIDE VIEW</a:t>
            </a:r>
          </a:p>
        </p:txBody>
      </p:sp>
      <p:grpSp>
        <p:nvGrpSpPr>
          <p:cNvPr id="10" name="Group 112"/>
          <p:cNvGrpSpPr>
            <a:grpSpLocks/>
          </p:cNvGrpSpPr>
          <p:nvPr/>
        </p:nvGrpSpPr>
        <p:grpSpPr bwMode="auto">
          <a:xfrm>
            <a:off x="4114800" y="4238625"/>
            <a:ext cx="4914900" cy="366713"/>
            <a:chOff x="3227" y="2136"/>
            <a:chExt cx="2377" cy="231"/>
          </a:xfrm>
        </p:grpSpPr>
        <p:sp>
          <p:nvSpPr>
            <p:cNvPr id="170003" name="Line 113"/>
            <p:cNvSpPr>
              <a:spLocks noChangeShapeType="1"/>
            </p:cNvSpPr>
            <p:nvPr/>
          </p:nvSpPr>
          <p:spPr bwMode="auto">
            <a:xfrm>
              <a:off x="3408" y="2304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04" name="Text Box 114"/>
            <p:cNvSpPr txBox="1">
              <a:spLocks noChangeArrowheads="1"/>
            </p:cNvSpPr>
            <p:nvPr/>
          </p:nvSpPr>
          <p:spPr bwMode="auto">
            <a:xfrm>
              <a:off x="3227" y="2136"/>
              <a:ext cx="16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 b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70005" name="Text Box 115"/>
            <p:cNvSpPr txBox="1">
              <a:spLocks noChangeArrowheads="1"/>
            </p:cNvSpPr>
            <p:nvPr/>
          </p:nvSpPr>
          <p:spPr bwMode="auto">
            <a:xfrm>
              <a:off x="5435" y="2136"/>
              <a:ext cx="16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 b="0">
                  <a:latin typeface="Times New Roman" pitchFamily="18" charset="0"/>
                </a:rPr>
                <a:t>Y</a:t>
              </a:r>
            </a:p>
          </p:txBody>
        </p:sp>
      </p:grpSp>
      <p:grpSp>
        <p:nvGrpSpPr>
          <p:cNvPr id="11" name="Group 123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69997" name="AutoShape 124">
              <a:hlinkClick r:id="rId3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8" name="AutoShape 125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9" name="AutoShape 126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00" name="AutoShape 127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01" name="AutoShape 128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02" name="AutoShape 129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3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3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3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3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3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73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73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73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229" grpId="0" autoUpdateAnimBg="0"/>
      <p:bldP spid="773230" grpId="0" autoUpdateAnimBg="0"/>
      <p:bldP spid="77323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ChangeArrowheads="1"/>
          </p:cNvSpPr>
          <p:nvPr/>
        </p:nvSpPr>
        <p:spPr bwMode="auto">
          <a:xfrm>
            <a:off x="5029200" y="4495800"/>
            <a:ext cx="3048000" cy="1143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5251" name="Rectangle 3"/>
          <p:cNvSpPr>
            <a:spLocks noChangeArrowheads="1"/>
          </p:cNvSpPr>
          <p:nvPr/>
        </p:nvSpPr>
        <p:spPr bwMode="auto">
          <a:xfrm>
            <a:off x="609600" y="4495800"/>
            <a:ext cx="2895600" cy="1066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5252" name="Text Box 4"/>
          <p:cNvSpPr txBox="1">
            <a:spLocks noChangeArrowheads="1"/>
          </p:cNvSpPr>
          <p:nvPr/>
        </p:nvSpPr>
        <p:spPr bwMode="auto">
          <a:xfrm>
            <a:off x="3505200" y="71438"/>
            <a:ext cx="1849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u="sng">
                <a:solidFill>
                  <a:srgbClr val="FF0000"/>
                </a:solidFill>
                <a:latin typeface="Arial" charset="0"/>
              </a:rPr>
              <a:t>Drawings </a:t>
            </a:r>
          </a:p>
          <a:p>
            <a:pPr algn="ctr" eaLnBrk="1" hangingPunct="1"/>
            <a:r>
              <a:rPr lang="en-US" sz="2000" u="sng">
                <a:solidFill>
                  <a:schemeClr val="accent2"/>
                </a:solidFill>
                <a:latin typeface="Arial" charset="0"/>
              </a:rPr>
              <a:t>(Some Types)</a:t>
            </a:r>
          </a:p>
        </p:txBody>
      </p:sp>
      <p:sp>
        <p:nvSpPr>
          <p:cNvPr id="565253" name="Text Box 5"/>
          <p:cNvSpPr txBox="1">
            <a:spLocks noChangeArrowheads="1"/>
          </p:cNvSpPr>
          <p:nvPr/>
        </p:nvSpPr>
        <p:spPr bwMode="auto">
          <a:xfrm>
            <a:off x="228600" y="1554163"/>
            <a:ext cx="19240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Nature Drawings</a:t>
            </a:r>
            <a:r>
              <a:rPr lang="en-US" sz="1800" b="0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sz="1800" b="0">
                <a:latin typeface="Times New Roman" pitchFamily="18" charset="0"/>
              </a:rPr>
              <a:t>( landscape, </a:t>
            </a:r>
          </a:p>
          <a:p>
            <a:pPr eaLnBrk="1" hangingPunct="1"/>
            <a:r>
              <a:rPr lang="en-US" sz="1800" b="0">
                <a:latin typeface="Times New Roman" pitchFamily="18" charset="0"/>
              </a:rPr>
              <a:t>scenery etc.)</a:t>
            </a:r>
          </a:p>
        </p:txBody>
      </p:sp>
      <p:sp>
        <p:nvSpPr>
          <p:cNvPr id="565254" name="Text Box 6"/>
          <p:cNvSpPr txBox="1">
            <a:spLocks noChangeArrowheads="1"/>
          </p:cNvSpPr>
          <p:nvPr/>
        </p:nvSpPr>
        <p:spPr bwMode="auto">
          <a:xfrm>
            <a:off x="1828800" y="1935163"/>
            <a:ext cx="15621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D60093"/>
                </a:solidFill>
                <a:latin typeface="Times New Roman" pitchFamily="18" charset="0"/>
              </a:rPr>
              <a:t>Geographical</a:t>
            </a:r>
            <a:r>
              <a:rPr lang="en-US" sz="1800" b="0">
                <a:solidFill>
                  <a:srgbClr val="D60093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sz="1800" b="0">
                <a:latin typeface="Times New Roman" pitchFamily="18" charset="0"/>
              </a:rPr>
              <a:t>Drawings </a:t>
            </a:r>
          </a:p>
          <a:p>
            <a:pPr eaLnBrk="1" hangingPunct="1"/>
            <a:r>
              <a:rPr lang="en-US" sz="1800" b="0">
                <a:latin typeface="Times New Roman" pitchFamily="18" charset="0"/>
              </a:rPr>
              <a:t>( maps etc.)</a:t>
            </a:r>
          </a:p>
        </p:txBody>
      </p:sp>
      <p:sp>
        <p:nvSpPr>
          <p:cNvPr id="565255" name="Text Box 7"/>
          <p:cNvSpPr txBox="1">
            <a:spLocks noChangeArrowheads="1"/>
          </p:cNvSpPr>
          <p:nvPr/>
        </p:nvSpPr>
        <p:spPr bwMode="auto">
          <a:xfrm>
            <a:off x="2733675" y="1311275"/>
            <a:ext cx="2165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Botanical Drawings</a:t>
            </a:r>
            <a:r>
              <a:rPr lang="en-US" sz="1800" b="0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sz="1800" b="0">
                <a:latin typeface="Times New Roman" pitchFamily="18" charset="0"/>
              </a:rPr>
              <a:t>( plants, flowers etc.)</a:t>
            </a:r>
          </a:p>
        </p:txBody>
      </p:sp>
      <p:sp>
        <p:nvSpPr>
          <p:cNvPr id="565256" name="Text Box 8"/>
          <p:cNvSpPr txBox="1">
            <a:spLocks noChangeArrowheads="1"/>
          </p:cNvSpPr>
          <p:nvPr/>
        </p:nvSpPr>
        <p:spPr bwMode="auto">
          <a:xfrm>
            <a:off x="3986213" y="2068513"/>
            <a:ext cx="236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D60093"/>
                </a:solidFill>
                <a:latin typeface="Times New Roman" pitchFamily="18" charset="0"/>
              </a:rPr>
              <a:t>Zoological Drawings</a:t>
            </a:r>
            <a:r>
              <a:rPr lang="en-US" sz="1800" b="0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sz="1800" b="0">
                <a:latin typeface="Times New Roman" pitchFamily="18" charset="0"/>
              </a:rPr>
              <a:t>(creatures, animals etc.)</a:t>
            </a:r>
          </a:p>
        </p:txBody>
      </p:sp>
      <p:sp>
        <p:nvSpPr>
          <p:cNvPr id="565257" name="Text Box 9"/>
          <p:cNvSpPr txBox="1">
            <a:spLocks noChangeArrowheads="1"/>
          </p:cNvSpPr>
          <p:nvPr/>
        </p:nvSpPr>
        <p:spPr bwMode="auto">
          <a:xfrm>
            <a:off x="5643563" y="1135063"/>
            <a:ext cx="1708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b="0">
                <a:solidFill>
                  <a:schemeClr val="accent2"/>
                </a:solidFill>
                <a:latin typeface="Times New Roman" pitchFamily="18" charset="0"/>
              </a:rPr>
              <a:t>Portraits </a:t>
            </a:r>
          </a:p>
          <a:p>
            <a:pPr algn="ctr" eaLnBrk="1" hangingPunct="1"/>
            <a:r>
              <a:rPr lang="en-US" sz="1800" b="0">
                <a:latin typeface="Times New Roman" pitchFamily="18" charset="0"/>
              </a:rPr>
              <a:t>( human faces, </a:t>
            </a:r>
          </a:p>
          <a:p>
            <a:pPr algn="ctr" eaLnBrk="1" hangingPunct="1"/>
            <a:r>
              <a:rPr lang="en-US" sz="1800" b="0">
                <a:latin typeface="Times New Roman" pitchFamily="18" charset="0"/>
              </a:rPr>
              <a:t>expressions etc.)</a:t>
            </a:r>
          </a:p>
        </p:txBody>
      </p:sp>
      <p:sp>
        <p:nvSpPr>
          <p:cNvPr id="565258" name="Text Box 10"/>
          <p:cNvSpPr txBox="1">
            <a:spLocks noChangeArrowheads="1"/>
          </p:cNvSpPr>
          <p:nvPr/>
        </p:nvSpPr>
        <p:spPr bwMode="auto">
          <a:xfrm>
            <a:off x="6642100" y="2316163"/>
            <a:ext cx="248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solidFill>
                  <a:srgbClr val="D60093"/>
                </a:solidFill>
                <a:latin typeface="Times New Roman" pitchFamily="18" charset="0"/>
              </a:rPr>
              <a:t>Engineering Drawings,</a:t>
            </a:r>
            <a:r>
              <a:rPr lang="en-US" sz="1800" b="0"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en-US" sz="1800" i="1">
                <a:solidFill>
                  <a:schemeClr val="accent2"/>
                </a:solidFill>
                <a:latin typeface="Times New Roman" pitchFamily="18" charset="0"/>
              </a:rPr>
              <a:t>(projections.)</a:t>
            </a:r>
          </a:p>
        </p:txBody>
      </p:sp>
      <p:sp>
        <p:nvSpPr>
          <p:cNvPr id="565259" name="Line 11"/>
          <p:cNvSpPr>
            <a:spLocks noChangeShapeType="1"/>
          </p:cNvSpPr>
          <p:nvPr/>
        </p:nvSpPr>
        <p:spPr bwMode="auto">
          <a:xfrm>
            <a:off x="533400" y="944563"/>
            <a:ext cx="7391400" cy="0"/>
          </a:xfrm>
          <a:prstGeom prst="line">
            <a:avLst/>
          </a:prstGeom>
          <a:noFill/>
          <a:ln w="76200" cmpd="tri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5260" name="Line 12"/>
          <p:cNvSpPr>
            <a:spLocks noChangeShapeType="1"/>
          </p:cNvSpPr>
          <p:nvPr/>
        </p:nvSpPr>
        <p:spPr bwMode="auto">
          <a:xfrm>
            <a:off x="533400" y="944563"/>
            <a:ext cx="0" cy="533400"/>
          </a:xfrm>
          <a:prstGeom prst="line">
            <a:avLst/>
          </a:prstGeom>
          <a:noFill/>
          <a:ln w="76200" cmpd="tri">
            <a:solidFill>
              <a:srgbClr val="D6009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5261" name="Line 13"/>
          <p:cNvSpPr>
            <a:spLocks noChangeShapeType="1"/>
          </p:cNvSpPr>
          <p:nvPr/>
        </p:nvSpPr>
        <p:spPr bwMode="auto">
          <a:xfrm>
            <a:off x="2209800" y="944563"/>
            <a:ext cx="0" cy="1066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5262" name="Line 14"/>
          <p:cNvSpPr>
            <a:spLocks noChangeShapeType="1"/>
          </p:cNvSpPr>
          <p:nvPr/>
        </p:nvSpPr>
        <p:spPr bwMode="auto">
          <a:xfrm>
            <a:off x="3657600" y="944563"/>
            <a:ext cx="0" cy="457200"/>
          </a:xfrm>
          <a:prstGeom prst="line">
            <a:avLst/>
          </a:prstGeom>
          <a:noFill/>
          <a:ln w="76200" cmpd="tri">
            <a:solidFill>
              <a:srgbClr val="D6009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5263" name="Line 15"/>
          <p:cNvSpPr>
            <a:spLocks noChangeShapeType="1"/>
          </p:cNvSpPr>
          <p:nvPr/>
        </p:nvSpPr>
        <p:spPr bwMode="auto">
          <a:xfrm>
            <a:off x="5105400" y="944563"/>
            <a:ext cx="0" cy="12192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5264" name="Line 16"/>
          <p:cNvSpPr>
            <a:spLocks noChangeShapeType="1"/>
          </p:cNvSpPr>
          <p:nvPr/>
        </p:nvSpPr>
        <p:spPr bwMode="auto">
          <a:xfrm>
            <a:off x="6400800" y="944563"/>
            <a:ext cx="0" cy="304800"/>
          </a:xfrm>
          <a:prstGeom prst="line">
            <a:avLst/>
          </a:prstGeom>
          <a:noFill/>
          <a:ln w="76200" cmpd="tri">
            <a:solidFill>
              <a:srgbClr val="D6009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5265" name="Line 17"/>
          <p:cNvSpPr>
            <a:spLocks noChangeShapeType="1"/>
          </p:cNvSpPr>
          <p:nvPr/>
        </p:nvSpPr>
        <p:spPr bwMode="auto">
          <a:xfrm flipH="1">
            <a:off x="7848600" y="944563"/>
            <a:ext cx="4763" cy="14478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5266" name="Line 18"/>
          <p:cNvSpPr>
            <a:spLocks noChangeShapeType="1"/>
          </p:cNvSpPr>
          <p:nvPr/>
        </p:nvSpPr>
        <p:spPr bwMode="auto">
          <a:xfrm>
            <a:off x="7848600" y="2925763"/>
            <a:ext cx="0" cy="2286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5267" name="Line 19"/>
          <p:cNvSpPr>
            <a:spLocks noChangeShapeType="1"/>
          </p:cNvSpPr>
          <p:nvPr/>
        </p:nvSpPr>
        <p:spPr bwMode="auto">
          <a:xfrm flipH="1">
            <a:off x="3962400" y="3154363"/>
            <a:ext cx="3886200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5268" name="Line 20"/>
          <p:cNvSpPr>
            <a:spLocks noChangeShapeType="1"/>
          </p:cNvSpPr>
          <p:nvPr/>
        </p:nvSpPr>
        <p:spPr bwMode="auto">
          <a:xfrm>
            <a:off x="3962400" y="3154363"/>
            <a:ext cx="0" cy="3810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5269" name="Line 21"/>
          <p:cNvSpPr>
            <a:spLocks noChangeShapeType="1"/>
          </p:cNvSpPr>
          <p:nvPr/>
        </p:nvSpPr>
        <p:spPr bwMode="auto">
          <a:xfrm>
            <a:off x="1981200" y="3535363"/>
            <a:ext cx="4419600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5270" name="Line 22"/>
          <p:cNvSpPr>
            <a:spLocks noChangeShapeType="1"/>
          </p:cNvSpPr>
          <p:nvPr/>
        </p:nvSpPr>
        <p:spPr bwMode="auto">
          <a:xfrm>
            <a:off x="6400800" y="3535363"/>
            <a:ext cx="0" cy="1524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5271" name="Line 23"/>
          <p:cNvSpPr>
            <a:spLocks noChangeShapeType="1"/>
          </p:cNvSpPr>
          <p:nvPr/>
        </p:nvSpPr>
        <p:spPr bwMode="auto">
          <a:xfrm>
            <a:off x="1981200" y="3535363"/>
            <a:ext cx="0" cy="1524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5272" name="Text Box 24"/>
          <p:cNvSpPr txBox="1">
            <a:spLocks noChangeArrowheads="1"/>
          </p:cNvSpPr>
          <p:nvPr/>
        </p:nvSpPr>
        <p:spPr bwMode="auto">
          <a:xfrm>
            <a:off x="4799013" y="3605213"/>
            <a:ext cx="325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latin typeface="Arial" charset="0"/>
              </a:rPr>
              <a:t>Machine component Drawings</a:t>
            </a:r>
          </a:p>
        </p:txBody>
      </p:sp>
      <p:sp>
        <p:nvSpPr>
          <p:cNvPr id="565273" name="Text Box 25"/>
          <p:cNvSpPr txBox="1">
            <a:spLocks noChangeArrowheads="1"/>
          </p:cNvSpPr>
          <p:nvPr/>
        </p:nvSpPr>
        <p:spPr bwMode="auto">
          <a:xfrm>
            <a:off x="533400" y="3616325"/>
            <a:ext cx="292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latin typeface="Arial" charset="0"/>
              </a:rPr>
              <a:t>Building Related Drawings.</a:t>
            </a:r>
          </a:p>
        </p:txBody>
      </p:sp>
      <p:sp>
        <p:nvSpPr>
          <p:cNvPr id="565274" name="Line 26"/>
          <p:cNvSpPr>
            <a:spLocks noChangeShapeType="1"/>
          </p:cNvSpPr>
          <p:nvPr/>
        </p:nvSpPr>
        <p:spPr bwMode="auto">
          <a:xfrm>
            <a:off x="1981200" y="3916363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5275" name="Text Box 27"/>
          <p:cNvSpPr txBox="1">
            <a:spLocks noChangeArrowheads="1"/>
          </p:cNvSpPr>
          <p:nvPr/>
        </p:nvSpPr>
        <p:spPr bwMode="auto">
          <a:xfrm>
            <a:off x="609600" y="4552950"/>
            <a:ext cx="29400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solidFill>
                  <a:srgbClr val="D60093"/>
                </a:solidFill>
                <a:latin typeface="Arial" charset="0"/>
              </a:rPr>
              <a:t>Orthographic Projections</a:t>
            </a:r>
          </a:p>
          <a:p>
            <a:pPr algn="ctr" eaLnBrk="1" hangingPunct="1"/>
            <a:r>
              <a:rPr lang="en-US" sz="1400" b="0">
                <a:latin typeface="Arial" charset="0"/>
              </a:rPr>
              <a:t>(Fv,Tv &amp; Sv.-Mech.Engg terms)</a:t>
            </a:r>
          </a:p>
          <a:p>
            <a:pPr algn="ctr" eaLnBrk="1" hangingPunct="1"/>
            <a:r>
              <a:rPr lang="en-US" sz="1400" b="0">
                <a:latin typeface="Arial" charset="0"/>
              </a:rPr>
              <a:t>(Plan, Elevation- Civil Engg.terms)</a:t>
            </a:r>
          </a:p>
          <a:p>
            <a:pPr algn="ctr" eaLnBrk="1" hangingPunct="1"/>
            <a:r>
              <a:rPr lang="en-US" sz="1400" b="0">
                <a:latin typeface="Arial" charset="0"/>
              </a:rPr>
              <a:t> (Working Drawings 2-D type)</a:t>
            </a:r>
          </a:p>
        </p:txBody>
      </p:sp>
      <p:sp>
        <p:nvSpPr>
          <p:cNvPr id="565276" name="Text Box 28"/>
          <p:cNvSpPr txBox="1">
            <a:spLocks noChangeArrowheads="1"/>
          </p:cNvSpPr>
          <p:nvPr/>
        </p:nvSpPr>
        <p:spPr bwMode="auto">
          <a:xfrm>
            <a:off x="5029200" y="4572000"/>
            <a:ext cx="3073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solidFill>
                  <a:srgbClr val="D60093"/>
                </a:solidFill>
                <a:latin typeface="Arial" charset="0"/>
              </a:rPr>
              <a:t>Isometric ( </a:t>
            </a:r>
            <a:r>
              <a:rPr lang="en-US" sz="1400">
                <a:solidFill>
                  <a:srgbClr val="D60093"/>
                </a:solidFill>
                <a:latin typeface="Arial" charset="0"/>
              </a:rPr>
              <a:t>Mech.Engg.Term.)</a:t>
            </a:r>
          </a:p>
          <a:p>
            <a:pPr algn="ctr" eaLnBrk="1" hangingPunct="1"/>
            <a:r>
              <a:rPr lang="en-US" sz="1800" b="0">
                <a:latin typeface="Arial" charset="0"/>
              </a:rPr>
              <a:t>or Perspective</a:t>
            </a:r>
            <a:r>
              <a:rPr lang="en-US" sz="1400" b="0">
                <a:latin typeface="Arial" charset="0"/>
              </a:rPr>
              <a:t>(Civil Engg.Term) </a:t>
            </a:r>
          </a:p>
          <a:p>
            <a:pPr algn="ctr" eaLnBrk="1" hangingPunct="1"/>
            <a:r>
              <a:rPr lang="en-US" sz="1800" b="0">
                <a:latin typeface="Arial" charset="0"/>
              </a:rPr>
              <a:t>(</a:t>
            </a:r>
            <a:r>
              <a:rPr lang="en-US" sz="1400" b="0">
                <a:latin typeface="Arial" charset="0"/>
              </a:rPr>
              <a:t>Actual Object Drawing  3-D)</a:t>
            </a:r>
            <a:endParaRPr lang="en-US" sz="1800" b="0">
              <a:latin typeface="Arial" charset="0"/>
            </a:endParaRPr>
          </a:p>
        </p:txBody>
      </p:sp>
      <p:sp>
        <p:nvSpPr>
          <p:cNvPr id="565277" name="Line 29"/>
          <p:cNvSpPr>
            <a:spLocks noChangeShapeType="1"/>
          </p:cNvSpPr>
          <p:nvPr/>
        </p:nvSpPr>
        <p:spPr bwMode="auto">
          <a:xfrm>
            <a:off x="6400800" y="3886200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981200" y="4038600"/>
            <a:ext cx="4495800" cy="609600"/>
            <a:chOff x="1248" y="2544"/>
            <a:chExt cx="2832" cy="384"/>
          </a:xfrm>
        </p:grpSpPr>
        <p:sp>
          <p:nvSpPr>
            <p:cNvPr id="160806" name="Line 31"/>
            <p:cNvSpPr>
              <a:spLocks noChangeShapeType="1"/>
            </p:cNvSpPr>
            <p:nvPr/>
          </p:nvSpPr>
          <p:spPr bwMode="auto">
            <a:xfrm>
              <a:off x="1248" y="2544"/>
              <a:ext cx="28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07" name="Line 32"/>
            <p:cNvSpPr>
              <a:spLocks noChangeShapeType="1"/>
            </p:cNvSpPr>
            <p:nvPr/>
          </p:nvSpPr>
          <p:spPr bwMode="auto">
            <a:xfrm>
              <a:off x="2496" y="2544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08" name="Line 33"/>
            <p:cNvSpPr>
              <a:spLocks noChangeShapeType="1"/>
            </p:cNvSpPr>
            <p:nvPr/>
          </p:nvSpPr>
          <p:spPr bwMode="auto">
            <a:xfrm>
              <a:off x="1248" y="2736"/>
              <a:ext cx="278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09" name="Line 34"/>
            <p:cNvSpPr>
              <a:spLocks noChangeShapeType="1"/>
            </p:cNvSpPr>
            <p:nvPr/>
          </p:nvSpPr>
          <p:spPr bwMode="auto">
            <a:xfrm>
              <a:off x="1248" y="2736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10" name="Line 35"/>
            <p:cNvSpPr>
              <a:spLocks noChangeShapeType="1"/>
            </p:cNvSpPr>
            <p:nvPr/>
          </p:nvSpPr>
          <p:spPr bwMode="auto">
            <a:xfrm>
              <a:off x="4032" y="2736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60800" name="AutoShape 44">
              <a:hlinkClick r:id="rId2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801" name="AutoShape 45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802" name="AutoShape 46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803" name="AutoShape 47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804" name="AutoShape 48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805" name="AutoShape 49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5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5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5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5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5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5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5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5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5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5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5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5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5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5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5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5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5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5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5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5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5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5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65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65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5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5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65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65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5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65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5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65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5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65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5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5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65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65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65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5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5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5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65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65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65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65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65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65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65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5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65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65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65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65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65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65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65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65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65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65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65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65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65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65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65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65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65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65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0" fill="hold"/>
                                        <p:tgtEl>
                                          <p:spTgt spid="565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0" fill="hold"/>
                                        <p:tgtEl>
                                          <p:spTgt spid="565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0" fill="hold"/>
                                        <p:tgtEl>
                                          <p:spTgt spid="565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0" fill="hold"/>
                                        <p:tgtEl>
                                          <p:spTgt spid="565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0" grpId="0" animBg="1"/>
      <p:bldP spid="565251" grpId="0" animBg="1"/>
      <p:bldP spid="565252" grpId="0" autoUpdateAnimBg="0"/>
      <p:bldP spid="565253" grpId="0" autoUpdateAnimBg="0"/>
      <p:bldP spid="565254" grpId="0" autoUpdateAnimBg="0"/>
      <p:bldP spid="565255" grpId="0" autoUpdateAnimBg="0"/>
      <p:bldP spid="565256" grpId="0" autoUpdateAnimBg="0"/>
      <p:bldP spid="565257" grpId="0" autoUpdateAnimBg="0"/>
      <p:bldP spid="565258" grpId="0" autoUpdateAnimBg="0"/>
      <p:bldP spid="565259" grpId="0" animBg="1"/>
      <p:bldP spid="565260" grpId="0" animBg="1"/>
      <p:bldP spid="565261" grpId="0" animBg="1"/>
      <p:bldP spid="565262" grpId="0" animBg="1"/>
      <p:bldP spid="565263" grpId="0" animBg="1"/>
      <p:bldP spid="565264" grpId="0" animBg="1"/>
      <p:bldP spid="565265" grpId="0" animBg="1"/>
      <p:bldP spid="565266" grpId="0" animBg="1"/>
      <p:bldP spid="565267" grpId="0" animBg="1"/>
      <p:bldP spid="565268" grpId="0" animBg="1"/>
      <p:bldP spid="565269" grpId="0" animBg="1"/>
      <p:bldP spid="565270" grpId="0" animBg="1"/>
      <p:bldP spid="565271" grpId="0" animBg="1"/>
      <p:bldP spid="565272" grpId="0" autoUpdateAnimBg="0"/>
      <p:bldP spid="565273" grpId="0" autoUpdateAnimBg="0"/>
      <p:bldP spid="565274" grpId="0" animBg="1"/>
      <p:bldP spid="565275" grpId="0" autoUpdateAnimBg="0"/>
      <p:bldP spid="565276" grpId="0" autoUpdateAnimBg="0"/>
      <p:bldP spid="56527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3367088"/>
            <a:ext cx="3736975" cy="2881312"/>
            <a:chOff x="240" y="1824"/>
            <a:chExt cx="2354" cy="1815"/>
          </a:xfrm>
        </p:grpSpPr>
        <p:sp>
          <p:nvSpPr>
            <p:cNvPr id="171084" name="Rectangle 3"/>
            <p:cNvSpPr>
              <a:spLocks noChangeArrowheads="1"/>
            </p:cNvSpPr>
            <p:nvPr/>
          </p:nvSpPr>
          <p:spPr bwMode="auto">
            <a:xfrm>
              <a:off x="494" y="2152"/>
              <a:ext cx="1830" cy="9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85" name="Oval 4"/>
            <p:cNvSpPr>
              <a:spLocks noChangeArrowheads="1"/>
            </p:cNvSpPr>
            <p:nvPr/>
          </p:nvSpPr>
          <p:spPr bwMode="auto">
            <a:xfrm>
              <a:off x="1570" y="2340"/>
              <a:ext cx="539" cy="5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86" name="Line 5"/>
            <p:cNvSpPr>
              <a:spLocks noChangeShapeType="1"/>
            </p:cNvSpPr>
            <p:nvPr/>
          </p:nvSpPr>
          <p:spPr bwMode="auto">
            <a:xfrm>
              <a:off x="494" y="2515"/>
              <a:ext cx="10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87" name="Line 6"/>
            <p:cNvSpPr>
              <a:spLocks noChangeShapeType="1"/>
            </p:cNvSpPr>
            <p:nvPr/>
          </p:nvSpPr>
          <p:spPr bwMode="auto">
            <a:xfrm>
              <a:off x="494" y="2730"/>
              <a:ext cx="10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88" name="Line 7"/>
            <p:cNvSpPr>
              <a:spLocks noChangeShapeType="1"/>
            </p:cNvSpPr>
            <p:nvPr/>
          </p:nvSpPr>
          <p:spPr bwMode="auto">
            <a:xfrm>
              <a:off x="1835" y="2510"/>
              <a:ext cx="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89" name="Line 8"/>
            <p:cNvSpPr>
              <a:spLocks noChangeShapeType="1"/>
            </p:cNvSpPr>
            <p:nvPr/>
          </p:nvSpPr>
          <p:spPr bwMode="auto">
            <a:xfrm>
              <a:off x="1732" y="2604"/>
              <a:ext cx="2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90" name="Line 9"/>
            <p:cNvSpPr>
              <a:spLocks noChangeShapeType="1"/>
            </p:cNvSpPr>
            <p:nvPr/>
          </p:nvSpPr>
          <p:spPr bwMode="auto">
            <a:xfrm>
              <a:off x="496" y="31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91" name="Line 10"/>
            <p:cNvSpPr>
              <a:spLocks noChangeShapeType="1"/>
            </p:cNvSpPr>
            <p:nvPr/>
          </p:nvSpPr>
          <p:spPr bwMode="auto">
            <a:xfrm>
              <a:off x="2328" y="31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92" name="Line 11"/>
            <p:cNvSpPr>
              <a:spLocks noChangeShapeType="1"/>
            </p:cNvSpPr>
            <p:nvPr/>
          </p:nvSpPr>
          <p:spPr bwMode="auto">
            <a:xfrm>
              <a:off x="2400" y="21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93" name="Line 12"/>
            <p:cNvSpPr>
              <a:spLocks noChangeShapeType="1"/>
            </p:cNvSpPr>
            <p:nvPr/>
          </p:nvSpPr>
          <p:spPr bwMode="auto">
            <a:xfrm>
              <a:off x="2400" y="31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94" name="Line 13"/>
            <p:cNvSpPr>
              <a:spLocks noChangeShapeType="1"/>
            </p:cNvSpPr>
            <p:nvPr/>
          </p:nvSpPr>
          <p:spPr bwMode="auto">
            <a:xfrm>
              <a:off x="240" y="25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95" name="Line 14"/>
            <p:cNvSpPr>
              <a:spLocks noChangeShapeType="1"/>
            </p:cNvSpPr>
            <p:nvPr/>
          </p:nvSpPr>
          <p:spPr bwMode="auto">
            <a:xfrm>
              <a:off x="240" y="272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96" name="Line 15"/>
            <p:cNvSpPr>
              <a:spLocks noChangeShapeType="1"/>
            </p:cNvSpPr>
            <p:nvPr/>
          </p:nvSpPr>
          <p:spPr bwMode="auto">
            <a:xfrm>
              <a:off x="1432" y="2016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97" name="Line 16"/>
            <p:cNvSpPr>
              <a:spLocks noChangeShapeType="1"/>
            </p:cNvSpPr>
            <p:nvPr/>
          </p:nvSpPr>
          <p:spPr bwMode="auto">
            <a:xfrm>
              <a:off x="38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98" name="Line 17"/>
            <p:cNvSpPr>
              <a:spLocks noChangeShapeType="1"/>
            </p:cNvSpPr>
            <p:nvPr/>
          </p:nvSpPr>
          <p:spPr bwMode="auto">
            <a:xfrm flipV="1">
              <a:off x="384" y="27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99" name="Line 18"/>
            <p:cNvSpPr>
              <a:spLocks noChangeShapeType="1"/>
            </p:cNvSpPr>
            <p:nvPr/>
          </p:nvSpPr>
          <p:spPr bwMode="auto">
            <a:xfrm flipV="1">
              <a:off x="2496" y="216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100" name="Line 19"/>
            <p:cNvSpPr>
              <a:spLocks noChangeShapeType="1"/>
            </p:cNvSpPr>
            <p:nvPr/>
          </p:nvSpPr>
          <p:spPr bwMode="auto">
            <a:xfrm>
              <a:off x="2496" y="279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101" name="Line 20"/>
            <p:cNvSpPr>
              <a:spLocks noChangeShapeType="1"/>
            </p:cNvSpPr>
            <p:nvPr/>
          </p:nvSpPr>
          <p:spPr bwMode="auto">
            <a:xfrm>
              <a:off x="1616" y="326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102" name="Line 21"/>
            <p:cNvSpPr>
              <a:spLocks noChangeShapeType="1"/>
            </p:cNvSpPr>
            <p:nvPr/>
          </p:nvSpPr>
          <p:spPr bwMode="auto">
            <a:xfrm flipH="1">
              <a:off x="480" y="326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103" name="Line 22"/>
            <p:cNvSpPr>
              <a:spLocks noChangeShapeType="1"/>
            </p:cNvSpPr>
            <p:nvPr/>
          </p:nvSpPr>
          <p:spPr bwMode="auto">
            <a:xfrm>
              <a:off x="1104" y="201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104" name="Text Box 23"/>
            <p:cNvSpPr txBox="1">
              <a:spLocks noChangeArrowheads="1"/>
            </p:cNvSpPr>
            <p:nvPr/>
          </p:nvSpPr>
          <p:spPr bwMode="auto">
            <a:xfrm>
              <a:off x="2382" y="2599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50</a:t>
              </a:r>
            </a:p>
          </p:txBody>
        </p:sp>
        <p:sp>
          <p:nvSpPr>
            <p:cNvPr id="171105" name="Text Box 24"/>
            <p:cNvSpPr txBox="1">
              <a:spLocks noChangeArrowheads="1"/>
            </p:cNvSpPr>
            <p:nvPr/>
          </p:nvSpPr>
          <p:spPr bwMode="auto">
            <a:xfrm>
              <a:off x="1278" y="3191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80</a:t>
              </a:r>
            </a:p>
          </p:txBody>
        </p:sp>
        <p:sp>
          <p:nvSpPr>
            <p:cNvPr id="171106" name="Text Box 25"/>
            <p:cNvSpPr txBox="1">
              <a:spLocks noChangeArrowheads="1"/>
            </p:cNvSpPr>
            <p:nvPr/>
          </p:nvSpPr>
          <p:spPr bwMode="auto">
            <a:xfrm>
              <a:off x="254" y="2535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71107" name="Text Box 26"/>
            <p:cNvSpPr txBox="1">
              <a:spLocks noChangeArrowheads="1"/>
            </p:cNvSpPr>
            <p:nvPr/>
          </p:nvSpPr>
          <p:spPr bwMode="auto">
            <a:xfrm>
              <a:off x="1056" y="1824"/>
              <a:ext cx="30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30 D</a:t>
              </a:r>
            </a:p>
          </p:txBody>
        </p:sp>
        <p:sp>
          <p:nvSpPr>
            <p:cNvPr id="171108" name="Text Box 27"/>
            <p:cNvSpPr txBox="1">
              <a:spLocks noChangeArrowheads="1"/>
            </p:cNvSpPr>
            <p:nvPr/>
          </p:nvSpPr>
          <p:spPr bwMode="auto">
            <a:xfrm>
              <a:off x="1152" y="3408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>
                  <a:latin typeface="Times New Roman" pitchFamily="18" charset="0"/>
                </a:rPr>
                <a:t>TV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724400" y="1066800"/>
            <a:ext cx="3276600" cy="3613150"/>
            <a:chOff x="2976" y="672"/>
            <a:chExt cx="2064" cy="2276"/>
          </a:xfrm>
        </p:grpSpPr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3320" y="2436"/>
              <a:ext cx="912" cy="313"/>
              <a:chOff x="2400" y="1943"/>
              <a:chExt cx="912" cy="313"/>
            </a:xfrm>
          </p:grpSpPr>
          <p:sp>
            <p:nvSpPr>
              <p:cNvPr id="171082" name="Line 30"/>
              <p:cNvSpPr>
                <a:spLocks noChangeShapeType="1"/>
              </p:cNvSpPr>
              <p:nvPr/>
            </p:nvSpPr>
            <p:spPr bwMode="auto">
              <a:xfrm flipV="1">
                <a:off x="2832" y="1943"/>
                <a:ext cx="480" cy="3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3" name="Line 31"/>
              <p:cNvSpPr>
                <a:spLocks noChangeShapeType="1"/>
              </p:cNvSpPr>
              <p:nvPr/>
            </p:nvSpPr>
            <p:spPr bwMode="auto">
              <a:xfrm flipH="1" flipV="1">
                <a:off x="2400" y="1975"/>
                <a:ext cx="432" cy="2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1054" name="Line 32"/>
            <p:cNvSpPr>
              <a:spLocks noChangeShapeType="1"/>
            </p:cNvSpPr>
            <p:nvPr/>
          </p:nvSpPr>
          <p:spPr bwMode="auto">
            <a:xfrm flipV="1">
              <a:off x="3744" y="256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55" name="Line 33"/>
            <p:cNvSpPr>
              <a:spLocks noChangeShapeType="1"/>
            </p:cNvSpPr>
            <p:nvPr/>
          </p:nvSpPr>
          <p:spPr bwMode="auto">
            <a:xfrm flipV="1">
              <a:off x="3744" y="1929"/>
              <a:ext cx="1296" cy="8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56" name="Line 34"/>
            <p:cNvSpPr>
              <a:spLocks noChangeShapeType="1"/>
            </p:cNvSpPr>
            <p:nvPr/>
          </p:nvSpPr>
          <p:spPr bwMode="auto">
            <a:xfrm flipV="1">
              <a:off x="3744" y="1737"/>
              <a:ext cx="1296" cy="8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57" name="Line 35"/>
            <p:cNvSpPr>
              <a:spLocks noChangeShapeType="1"/>
            </p:cNvSpPr>
            <p:nvPr/>
          </p:nvSpPr>
          <p:spPr bwMode="auto">
            <a:xfrm flipH="1" flipV="1">
              <a:off x="2976" y="2256"/>
              <a:ext cx="768" cy="4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58" name="Line 36"/>
            <p:cNvSpPr>
              <a:spLocks noChangeShapeType="1"/>
            </p:cNvSpPr>
            <p:nvPr/>
          </p:nvSpPr>
          <p:spPr bwMode="auto">
            <a:xfrm flipH="1" flipV="1">
              <a:off x="2976" y="2082"/>
              <a:ext cx="768" cy="4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59" name="Line 37"/>
            <p:cNvSpPr>
              <a:spLocks noChangeShapeType="1"/>
            </p:cNvSpPr>
            <p:nvPr/>
          </p:nvSpPr>
          <p:spPr bwMode="auto">
            <a:xfrm flipH="1" flipV="1">
              <a:off x="4272" y="1266"/>
              <a:ext cx="768" cy="4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60" name="Line 38"/>
            <p:cNvSpPr>
              <a:spLocks noChangeShapeType="1"/>
            </p:cNvSpPr>
            <p:nvPr/>
          </p:nvSpPr>
          <p:spPr bwMode="auto">
            <a:xfrm flipV="1">
              <a:off x="5040" y="174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61" name="Line 39"/>
            <p:cNvSpPr>
              <a:spLocks noChangeShapeType="1"/>
            </p:cNvSpPr>
            <p:nvPr/>
          </p:nvSpPr>
          <p:spPr bwMode="auto">
            <a:xfrm flipV="1">
              <a:off x="2976" y="1266"/>
              <a:ext cx="1296" cy="8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62" name="Line 40"/>
            <p:cNvSpPr>
              <a:spLocks noChangeShapeType="1"/>
            </p:cNvSpPr>
            <p:nvPr/>
          </p:nvSpPr>
          <p:spPr bwMode="auto">
            <a:xfrm>
              <a:off x="2976" y="208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63" name="AutoShape 41"/>
            <p:cNvSpPr>
              <a:spLocks noChangeArrowheads="1"/>
            </p:cNvSpPr>
            <p:nvPr/>
          </p:nvSpPr>
          <p:spPr bwMode="auto">
            <a:xfrm>
              <a:off x="3846" y="1464"/>
              <a:ext cx="864" cy="532"/>
            </a:xfrm>
            <a:prstGeom prst="diamond">
              <a:avLst/>
            </a:prstGeom>
            <a:solidFill>
              <a:schemeClr val="bg1"/>
            </a:solidFill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64" name="Line 42"/>
            <p:cNvSpPr>
              <a:spLocks noChangeShapeType="1"/>
            </p:cNvSpPr>
            <p:nvPr/>
          </p:nvSpPr>
          <p:spPr bwMode="auto">
            <a:xfrm flipV="1">
              <a:off x="3840" y="930"/>
              <a:ext cx="0" cy="816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65" name="Line 43"/>
            <p:cNvSpPr>
              <a:spLocks noChangeShapeType="1"/>
            </p:cNvSpPr>
            <p:nvPr/>
          </p:nvSpPr>
          <p:spPr bwMode="auto">
            <a:xfrm flipV="1">
              <a:off x="4272" y="1170"/>
              <a:ext cx="0" cy="816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66" name="Line 44"/>
            <p:cNvSpPr>
              <a:spLocks noChangeShapeType="1"/>
            </p:cNvSpPr>
            <p:nvPr/>
          </p:nvSpPr>
          <p:spPr bwMode="auto">
            <a:xfrm flipV="1">
              <a:off x="4704" y="924"/>
              <a:ext cx="0" cy="816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67" name="AutoShape 45"/>
            <p:cNvSpPr>
              <a:spLocks noChangeArrowheads="1"/>
            </p:cNvSpPr>
            <p:nvPr/>
          </p:nvSpPr>
          <p:spPr bwMode="auto">
            <a:xfrm>
              <a:off x="3840" y="672"/>
              <a:ext cx="864" cy="532"/>
            </a:xfrm>
            <a:prstGeom prst="diamond">
              <a:avLst/>
            </a:prstGeom>
            <a:solidFill>
              <a:schemeClr val="bg1"/>
            </a:solidFill>
            <a:ln w="31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68" name="Oval 46"/>
            <p:cNvSpPr>
              <a:spLocks noChangeArrowheads="1"/>
            </p:cNvSpPr>
            <p:nvPr/>
          </p:nvSpPr>
          <p:spPr bwMode="auto">
            <a:xfrm>
              <a:off x="3966" y="750"/>
              <a:ext cx="600" cy="3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69" name="Oval 47"/>
            <p:cNvSpPr>
              <a:spLocks noChangeArrowheads="1"/>
            </p:cNvSpPr>
            <p:nvPr/>
          </p:nvSpPr>
          <p:spPr bwMode="auto">
            <a:xfrm>
              <a:off x="3966" y="1569"/>
              <a:ext cx="600" cy="3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70" name="Line 48"/>
            <p:cNvSpPr>
              <a:spLocks noChangeShapeType="1"/>
            </p:cNvSpPr>
            <p:nvPr/>
          </p:nvSpPr>
          <p:spPr bwMode="auto">
            <a:xfrm>
              <a:off x="3966" y="930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71" name="Line 49"/>
            <p:cNvSpPr>
              <a:spLocks noChangeShapeType="1"/>
            </p:cNvSpPr>
            <p:nvPr/>
          </p:nvSpPr>
          <p:spPr bwMode="auto">
            <a:xfrm>
              <a:off x="4572" y="930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72" name="Rectangle 50"/>
            <p:cNvSpPr>
              <a:spLocks noChangeArrowheads="1"/>
            </p:cNvSpPr>
            <p:nvPr/>
          </p:nvSpPr>
          <p:spPr bwMode="auto">
            <a:xfrm>
              <a:off x="3984" y="1218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73" name="Line 51"/>
            <p:cNvSpPr>
              <a:spLocks noChangeShapeType="1"/>
            </p:cNvSpPr>
            <p:nvPr/>
          </p:nvSpPr>
          <p:spPr bwMode="auto">
            <a:xfrm flipV="1">
              <a:off x="3456" y="1890"/>
              <a:ext cx="672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74" name="Line 52"/>
            <p:cNvSpPr>
              <a:spLocks noChangeShapeType="1"/>
            </p:cNvSpPr>
            <p:nvPr/>
          </p:nvSpPr>
          <p:spPr bwMode="auto">
            <a:xfrm>
              <a:off x="4110" y="1098"/>
              <a:ext cx="0" cy="7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75" name="Rectangle 53"/>
            <p:cNvSpPr>
              <a:spLocks noChangeArrowheads="1"/>
            </p:cNvSpPr>
            <p:nvPr/>
          </p:nvSpPr>
          <p:spPr bwMode="auto">
            <a:xfrm rot="2233839">
              <a:off x="3748" y="1751"/>
              <a:ext cx="332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76" name="Oval 54"/>
            <p:cNvSpPr>
              <a:spLocks noChangeArrowheads="1"/>
            </p:cNvSpPr>
            <p:nvPr/>
          </p:nvSpPr>
          <p:spPr bwMode="auto">
            <a:xfrm>
              <a:off x="3792" y="1218"/>
              <a:ext cx="240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77" name="Line 55"/>
            <p:cNvSpPr>
              <a:spLocks noChangeShapeType="1"/>
            </p:cNvSpPr>
            <p:nvPr/>
          </p:nvSpPr>
          <p:spPr bwMode="auto">
            <a:xfrm flipH="1">
              <a:off x="3432" y="1110"/>
              <a:ext cx="672" cy="1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78" name="Line 56"/>
            <p:cNvSpPr>
              <a:spLocks noChangeShapeType="1"/>
            </p:cNvSpPr>
            <p:nvPr/>
          </p:nvSpPr>
          <p:spPr bwMode="auto">
            <a:xfrm flipH="1">
              <a:off x="3292" y="1008"/>
              <a:ext cx="698" cy="12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79" name="Rectangle 57"/>
            <p:cNvSpPr>
              <a:spLocks noChangeArrowheads="1"/>
            </p:cNvSpPr>
            <p:nvPr/>
          </p:nvSpPr>
          <p:spPr bwMode="auto">
            <a:xfrm rot="1759631">
              <a:off x="3798" y="1034"/>
              <a:ext cx="118" cy="7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80" name="Line 58"/>
            <p:cNvSpPr>
              <a:spLocks noChangeShapeType="1"/>
            </p:cNvSpPr>
            <p:nvPr/>
          </p:nvSpPr>
          <p:spPr bwMode="auto">
            <a:xfrm>
              <a:off x="3120" y="2752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81" name="Text Box 59"/>
            <p:cNvSpPr txBox="1">
              <a:spLocks noChangeArrowheads="1"/>
            </p:cNvSpPr>
            <p:nvPr/>
          </p:nvSpPr>
          <p:spPr bwMode="auto">
            <a:xfrm>
              <a:off x="3696" y="2736"/>
              <a:ext cx="2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b="0">
                  <a:latin typeface="Arial Black" pitchFamily="34" charset="0"/>
                </a:rPr>
                <a:t>O</a:t>
              </a:r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6248400" y="152400"/>
            <a:ext cx="1046163" cy="815975"/>
            <a:chOff x="1656" y="61"/>
            <a:chExt cx="659" cy="514"/>
          </a:xfrm>
        </p:grpSpPr>
        <p:sp>
          <p:nvSpPr>
            <p:cNvPr id="171051" name="AutoShape 61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52" name="Text Box 62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7832725" y="3886200"/>
            <a:ext cx="1235075" cy="401638"/>
            <a:chOff x="3535" y="2462"/>
            <a:chExt cx="778" cy="253"/>
          </a:xfrm>
        </p:grpSpPr>
        <p:sp>
          <p:nvSpPr>
            <p:cNvPr id="171049" name="AutoShape 64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50" name="Text Box 65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171014" name="Text Box 66"/>
          <p:cNvSpPr txBox="1">
            <a:spLocks noChangeArrowheads="1"/>
          </p:cNvSpPr>
          <p:nvPr/>
        </p:nvSpPr>
        <p:spPr bwMode="auto">
          <a:xfrm>
            <a:off x="4273550" y="472440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b="0" u="sng">
                <a:latin typeface="Arial Black" pitchFamily="34" charset="0"/>
              </a:rPr>
              <a:t>PICTORIAL PRESENTATION IS GIVEN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DRAW FV AND TV OF THIS OBJECT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BY FIRST ANGLE PROJECTION METHOD</a:t>
            </a:r>
          </a:p>
        </p:txBody>
      </p:sp>
      <p:sp>
        <p:nvSpPr>
          <p:cNvPr id="171015" name="Oval 67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18</a:t>
            </a:r>
          </a:p>
        </p:txBody>
      </p:sp>
      <p:sp>
        <p:nvSpPr>
          <p:cNvPr id="775236" name="Text Box 68"/>
          <p:cNvSpPr txBox="1">
            <a:spLocks noChangeArrowheads="1"/>
          </p:cNvSpPr>
          <p:nvPr/>
        </p:nvSpPr>
        <p:spPr bwMode="auto">
          <a:xfrm>
            <a:off x="838200" y="3048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u="sng">
                <a:latin typeface="Times New Roman" pitchFamily="18" charset="0"/>
              </a:rPr>
              <a:t>ORTHOGRAPHIC PROJECTIONS</a:t>
            </a:r>
          </a:p>
        </p:txBody>
      </p: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28575" y="1385888"/>
            <a:ext cx="4462463" cy="2203450"/>
            <a:chOff x="18" y="873"/>
            <a:chExt cx="2811" cy="1388"/>
          </a:xfrm>
        </p:grpSpPr>
        <p:grpSp>
          <p:nvGrpSpPr>
            <p:cNvPr id="8" name="Group 70"/>
            <p:cNvGrpSpPr>
              <a:grpSpLocks/>
            </p:cNvGrpSpPr>
            <p:nvPr/>
          </p:nvGrpSpPr>
          <p:grpSpPr bwMode="auto">
            <a:xfrm>
              <a:off x="192" y="873"/>
              <a:ext cx="2288" cy="1388"/>
              <a:chOff x="288" y="576"/>
              <a:chExt cx="2288" cy="1388"/>
            </a:xfrm>
          </p:grpSpPr>
          <p:sp>
            <p:nvSpPr>
              <p:cNvPr id="171030" name="Rectangle 71"/>
              <p:cNvSpPr>
                <a:spLocks noChangeArrowheads="1"/>
              </p:cNvSpPr>
              <p:nvPr/>
            </p:nvSpPr>
            <p:spPr bwMode="auto">
              <a:xfrm>
                <a:off x="1570" y="645"/>
                <a:ext cx="539" cy="86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31" name="Rectangle 72"/>
              <p:cNvSpPr>
                <a:spLocks noChangeArrowheads="1"/>
              </p:cNvSpPr>
              <p:nvPr/>
            </p:nvSpPr>
            <p:spPr bwMode="auto">
              <a:xfrm>
                <a:off x="494" y="1506"/>
                <a:ext cx="1830" cy="21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32" name="Line 73"/>
              <p:cNvSpPr>
                <a:spLocks noChangeShapeType="1"/>
              </p:cNvSpPr>
              <p:nvPr/>
            </p:nvSpPr>
            <p:spPr bwMode="auto">
              <a:xfrm flipH="1">
                <a:off x="494" y="645"/>
                <a:ext cx="1076" cy="8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3" name="Line 74"/>
              <p:cNvSpPr>
                <a:spLocks noChangeShapeType="1"/>
              </p:cNvSpPr>
              <p:nvPr/>
            </p:nvSpPr>
            <p:spPr bwMode="auto">
              <a:xfrm>
                <a:off x="1835" y="576"/>
                <a:ext cx="0" cy="12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4" name="Line 75"/>
              <p:cNvSpPr>
                <a:spLocks noChangeShapeType="1"/>
              </p:cNvSpPr>
              <p:nvPr/>
            </p:nvSpPr>
            <p:spPr bwMode="auto">
              <a:xfrm>
                <a:off x="288" y="1719"/>
                <a:ext cx="22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5" name="Line 76"/>
              <p:cNvSpPr>
                <a:spLocks noChangeShapeType="1"/>
              </p:cNvSpPr>
              <p:nvPr/>
            </p:nvSpPr>
            <p:spPr bwMode="auto">
              <a:xfrm>
                <a:off x="2384" y="15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6" name="Line 77"/>
              <p:cNvSpPr>
                <a:spLocks noChangeShapeType="1"/>
              </p:cNvSpPr>
              <p:nvPr/>
            </p:nvSpPr>
            <p:spPr bwMode="auto">
              <a:xfrm>
                <a:off x="2384" y="67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7" name="Line 78"/>
              <p:cNvSpPr>
                <a:spLocks noChangeShapeType="1"/>
              </p:cNvSpPr>
              <p:nvPr/>
            </p:nvSpPr>
            <p:spPr bwMode="auto">
              <a:xfrm>
                <a:off x="2448" y="115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8" name="Line 79"/>
              <p:cNvSpPr>
                <a:spLocks noChangeShapeType="1"/>
              </p:cNvSpPr>
              <p:nvPr/>
            </p:nvSpPr>
            <p:spPr bwMode="auto">
              <a:xfrm flipV="1">
                <a:off x="2448" y="67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9" name="Line 80"/>
              <p:cNvSpPr>
                <a:spLocks noChangeShapeType="1"/>
              </p:cNvSpPr>
              <p:nvPr/>
            </p:nvSpPr>
            <p:spPr bwMode="auto">
              <a:xfrm flipV="1">
                <a:off x="2448" y="17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0" name="Text Box 81"/>
              <p:cNvSpPr txBox="1">
                <a:spLocks noChangeArrowheads="1"/>
              </p:cNvSpPr>
              <p:nvPr/>
            </p:nvSpPr>
            <p:spPr bwMode="auto">
              <a:xfrm>
                <a:off x="2342" y="959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40</a:t>
                </a:r>
              </a:p>
            </p:txBody>
          </p:sp>
          <p:sp>
            <p:nvSpPr>
              <p:cNvPr id="171041" name="Text Box 82"/>
              <p:cNvSpPr txBox="1">
                <a:spLocks noChangeArrowheads="1"/>
              </p:cNvSpPr>
              <p:nvPr/>
            </p:nvSpPr>
            <p:spPr bwMode="auto">
              <a:xfrm>
                <a:off x="2342" y="1555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10</a:t>
                </a:r>
              </a:p>
            </p:txBody>
          </p:sp>
          <p:sp>
            <p:nvSpPr>
              <p:cNvPr id="171042" name="Line 83"/>
              <p:cNvSpPr>
                <a:spLocks noChangeShapeType="1"/>
              </p:cNvSpPr>
              <p:nvPr/>
            </p:nvSpPr>
            <p:spPr bwMode="auto">
              <a:xfrm flipV="1">
                <a:off x="1832" y="17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3" name="Line 84"/>
              <p:cNvSpPr>
                <a:spLocks noChangeShapeType="1"/>
              </p:cNvSpPr>
              <p:nvPr/>
            </p:nvSpPr>
            <p:spPr bwMode="auto">
              <a:xfrm>
                <a:off x="2328" y="1744"/>
                <a:ext cx="0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4" name="Text Box 85"/>
              <p:cNvSpPr txBox="1">
                <a:spLocks noChangeArrowheads="1"/>
              </p:cNvSpPr>
              <p:nvPr/>
            </p:nvSpPr>
            <p:spPr bwMode="auto">
              <a:xfrm>
                <a:off x="1958" y="1791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45</a:t>
                </a:r>
              </a:p>
            </p:txBody>
          </p:sp>
          <p:sp>
            <p:nvSpPr>
              <p:cNvPr id="171045" name="Text Box 86"/>
              <p:cNvSpPr txBox="1">
                <a:spLocks noChangeArrowheads="1"/>
              </p:cNvSpPr>
              <p:nvPr/>
            </p:nvSpPr>
            <p:spPr bwMode="auto">
              <a:xfrm>
                <a:off x="720" y="720"/>
                <a:ext cx="3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800">
                    <a:latin typeface="Times New Roman" pitchFamily="18" charset="0"/>
                  </a:rPr>
                  <a:t>FV</a:t>
                </a:r>
              </a:p>
            </p:txBody>
          </p:sp>
          <p:sp>
            <p:nvSpPr>
              <p:cNvPr id="171046" name="Line 87"/>
              <p:cNvSpPr>
                <a:spLocks noChangeShapeType="1"/>
              </p:cNvSpPr>
              <p:nvPr/>
            </p:nvSpPr>
            <p:spPr bwMode="auto">
              <a:xfrm>
                <a:off x="2160" y="187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7" name="Line 88"/>
              <p:cNvSpPr>
                <a:spLocks noChangeShapeType="1"/>
              </p:cNvSpPr>
              <p:nvPr/>
            </p:nvSpPr>
            <p:spPr bwMode="auto">
              <a:xfrm flipH="1">
                <a:off x="1824" y="187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8" name="Text Box 89"/>
              <p:cNvSpPr txBox="1">
                <a:spLocks noChangeArrowheads="1"/>
              </p:cNvSpPr>
              <p:nvPr/>
            </p:nvSpPr>
            <p:spPr bwMode="auto">
              <a:xfrm>
                <a:off x="336" y="1680"/>
                <a:ext cx="22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b="0">
                    <a:latin typeface="Arial Black" pitchFamily="34" charset="0"/>
                  </a:rPr>
                  <a:t>O</a:t>
                </a:r>
              </a:p>
            </p:txBody>
          </p:sp>
        </p:grpSp>
        <p:grpSp>
          <p:nvGrpSpPr>
            <p:cNvPr id="9" name="Group 90"/>
            <p:cNvGrpSpPr>
              <a:grpSpLocks/>
            </p:cNvGrpSpPr>
            <p:nvPr/>
          </p:nvGrpSpPr>
          <p:grpSpPr bwMode="auto">
            <a:xfrm>
              <a:off x="18" y="1851"/>
              <a:ext cx="2811" cy="231"/>
              <a:chOff x="3218" y="2136"/>
              <a:chExt cx="2395" cy="231"/>
            </a:xfrm>
          </p:grpSpPr>
          <p:sp>
            <p:nvSpPr>
              <p:cNvPr id="171027" name="Line 91"/>
              <p:cNvSpPr>
                <a:spLocks noChangeShapeType="1"/>
              </p:cNvSpPr>
              <p:nvPr/>
            </p:nvSpPr>
            <p:spPr bwMode="auto">
              <a:xfrm>
                <a:off x="3408" y="2304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28" name="Text Box 92"/>
              <p:cNvSpPr txBox="1">
                <a:spLocks noChangeArrowheads="1"/>
              </p:cNvSpPr>
              <p:nvPr/>
            </p:nvSpPr>
            <p:spPr bwMode="auto">
              <a:xfrm>
                <a:off x="3218" y="2136"/>
                <a:ext cx="18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800" b="0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171029" name="Text Box 93"/>
              <p:cNvSpPr txBox="1">
                <a:spLocks noChangeArrowheads="1"/>
              </p:cNvSpPr>
              <p:nvPr/>
            </p:nvSpPr>
            <p:spPr bwMode="auto">
              <a:xfrm>
                <a:off x="5426" y="2136"/>
                <a:ext cx="18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800" b="0">
                    <a:latin typeface="Times New Roman" pitchFamily="18" charset="0"/>
                  </a:rPr>
                  <a:t>Y</a:t>
                </a:r>
              </a:p>
            </p:txBody>
          </p:sp>
        </p:grpSp>
      </p:grpSp>
      <p:grpSp>
        <p:nvGrpSpPr>
          <p:cNvPr id="10" name="Group 101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71019" name="AutoShape 102">
              <a:hlinkClick r:id="rId2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0" name="AutoShape 103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1" name="AutoShape 104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2" name="AutoShape 105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3" name="AutoShape 106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4" name="AutoShape 107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23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2990850"/>
            <a:ext cx="3589338" cy="304800"/>
            <a:chOff x="2544" y="1920"/>
            <a:chExt cx="2261" cy="192"/>
          </a:xfrm>
        </p:grpSpPr>
        <p:sp>
          <p:nvSpPr>
            <p:cNvPr id="23697" name="Line 3"/>
            <p:cNvSpPr>
              <a:spLocks noChangeShapeType="1"/>
            </p:cNvSpPr>
            <p:nvPr/>
          </p:nvSpPr>
          <p:spPr bwMode="auto">
            <a:xfrm>
              <a:off x="2688" y="206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8" name="Text Box 4"/>
            <p:cNvSpPr txBox="1">
              <a:spLocks noChangeArrowheads="1"/>
            </p:cNvSpPr>
            <p:nvPr/>
          </p:nvSpPr>
          <p:spPr bwMode="auto">
            <a:xfrm>
              <a:off x="2544" y="1920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3699" name="Text Box 5"/>
            <p:cNvSpPr txBox="1">
              <a:spLocks noChangeArrowheads="1"/>
            </p:cNvSpPr>
            <p:nvPr/>
          </p:nvSpPr>
          <p:spPr bwMode="auto">
            <a:xfrm>
              <a:off x="4608" y="1920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Times New Roman" pitchFamily="18" charset="0"/>
                </a:rPr>
                <a:t>Y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33400" y="2133600"/>
            <a:ext cx="2825750" cy="1219200"/>
            <a:chOff x="336" y="1344"/>
            <a:chExt cx="1780" cy="768"/>
          </a:xfrm>
        </p:grpSpPr>
        <p:sp>
          <p:nvSpPr>
            <p:cNvPr id="23675" name="Line 7"/>
            <p:cNvSpPr>
              <a:spLocks noChangeShapeType="1"/>
            </p:cNvSpPr>
            <p:nvPr/>
          </p:nvSpPr>
          <p:spPr bwMode="auto">
            <a:xfrm>
              <a:off x="672" y="1884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6" name="Line 8"/>
            <p:cNvSpPr>
              <a:spLocks noChangeShapeType="1"/>
            </p:cNvSpPr>
            <p:nvPr/>
          </p:nvSpPr>
          <p:spPr bwMode="auto">
            <a:xfrm>
              <a:off x="672" y="18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7" name="Line 9"/>
            <p:cNvSpPr>
              <a:spLocks noChangeShapeType="1"/>
            </p:cNvSpPr>
            <p:nvPr/>
          </p:nvSpPr>
          <p:spPr bwMode="auto">
            <a:xfrm>
              <a:off x="672" y="2028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8" name="Line 10"/>
            <p:cNvSpPr>
              <a:spLocks noChangeShapeType="1"/>
            </p:cNvSpPr>
            <p:nvPr/>
          </p:nvSpPr>
          <p:spPr bwMode="auto">
            <a:xfrm flipV="1">
              <a:off x="1872" y="15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9" name="Line 11"/>
            <p:cNvSpPr>
              <a:spLocks noChangeShapeType="1"/>
            </p:cNvSpPr>
            <p:nvPr/>
          </p:nvSpPr>
          <p:spPr bwMode="auto">
            <a:xfrm flipH="1">
              <a:off x="1296" y="150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0" name="Line 12"/>
            <p:cNvSpPr>
              <a:spLocks noChangeShapeType="1"/>
            </p:cNvSpPr>
            <p:nvPr/>
          </p:nvSpPr>
          <p:spPr bwMode="auto">
            <a:xfrm>
              <a:off x="1296" y="150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1" name="Line 13"/>
            <p:cNvSpPr>
              <a:spLocks noChangeShapeType="1"/>
            </p:cNvSpPr>
            <p:nvPr/>
          </p:nvSpPr>
          <p:spPr bwMode="auto">
            <a:xfrm flipH="1">
              <a:off x="672" y="150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2" name="Line 14"/>
            <p:cNvSpPr>
              <a:spLocks noChangeShapeType="1"/>
            </p:cNvSpPr>
            <p:nvPr/>
          </p:nvSpPr>
          <p:spPr bwMode="auto">
            <a:xfrm>
              <a:off x="672" y="150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3" name="Oval 15"/>
            <p:cNvSpPr>
              <a:spLocks noChangeArrowheads="1"/>
            </p:cNvSpPr>
            <p:nvPr/>
          </p:nvSpPr>
          <p:spPr bwMode="auto">
            <a:xfrm>
              <a:off x="1440" y="1356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84" name="Rectangle 16"/>
            <p:cNvSpPr>
              <a:spLocks noChangeArrowheads="1"/>
            </p:cNvSpPr>
            <p:nvPr/>
          </p:nvSpPr>
          <p:spPr bwMode="auto">
            <a:xfrm>
              <a:off x="1344" y="1344"/>
              <a:ext cx="432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85" name="Text Box 17"/>
            <p:cNvSpPr txBox="1">
              <a:spLocks noChangeArrowheads="1"/>
            </p:cNvSpPr>
            <p:nvPr/>
          </p:nvSpPr>
          <p:spPr bwMode="auto">
            <a:xfrm>
              <a:off x="336" y="1644"/>
              <a:ext cx="2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Times New Roman" pitchFamily="18" charset="0"/>
                </a:rPr>
                <a:t>FV</a:t>
              </a:r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1512" y="1434"/>
              <a:ext cx="144" cy="144"/>
              <a:chOff x="1848" y="2496"/>
              <a:chExt cx="144" cy="144"/>
            </a:xfrm>
          </p:grpSpPr>
          <p:sp>
            <p:nvSpPr>
              <p:cNvPr id="23695" name="Line 19"/>
              <p:cNvSpPr>
                <a:spLocks noChangeShapeType="1"/>
              </p:cNvSpPr>
              <p:nvPr/>
            </p:nvSpPr>
            <p:spPr bwMode="auto">
              <a:xfrm>
                <a:off x="1920" y="2496"/>
                <a:ext cx="0" cy="144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6" name="Line 20"/>
              <p:cNvSpPr>
                <a:spLocks noChangeShapeType="1"/>
              </p:cNvSpPr>
              <p:nvPr/>
            </p:nvSpPr>
            <p:spPr bwMode="auto">
              <a:xfrm>
                <a:off x="1848" y="2562"/>
                <a:ext cx="144" cy="0"/>
              </a:xfrm>
              <a:prstGeom prst="line">
                <a:avLst/>
              </a:pr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687" name="Text Box 21"/>
            <p:cNvSpPr txBox="1">
              <a:spLocks noChangeArrowheads="1"/>
            </p:cNvSpPr>
            <p:nvPr/>
          </p:nvSpPr>
          <p:spPr bwMode="auto">
            <a:xfrm>
              <a:off x="496" y="1864"/>
              <a:ext cx="2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b="0">
                  <a:latin typeface="Arial Black" pitchFamily="34" charset="0"/>
                </a:rPr>
                <a:t>O</a:t>
              </a:r>
            </a:p>
          </p:txBody>
        </p:sp>
        <p:sp>
          <p:nvSpPr>
            <p:cNvPr id="23688" name="Line 22"/>
            <p:cNvSpPr>
              <a:spLocks noChangeShapeType="1"/>
            </p:cNvSpPr>
            <p:nvPr/>
          </p:nvSpPr>
          <p:spPr bwMode="auto">
            <a:xfrm>
              <a:off x="1968" y="150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9" name="Line 23"/>
            <p:cNvSpPr>
              <a:spLocks noChangeShapeType="1"/>
            </p:cNvSpPr>
            <p:nvPr/>
          </p:nvSpPr>
          <p:spPr bwMode="auto">
            <a:xfrm>
              <a:off x="1968" y="18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0" name="Line 24"/>
            <p:cNvSpPr>
              <a:spLocks noChangeShapeType="1"/>
            </p:cNvSpPr>
            <p:nvPr/>
          </p:nvSpPr>
          <p:spPr bwMode="auto">
            <a:xfrm flipV="1">
              <a:off x="2016" y="14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1" name="Line 25"/>
            <p:cNvSpPr>
              <a:spLocks noChangeShapeType="1"/>
            </p:cNvSpPr>
            <p:nvPr/>
          </p:nvSpPr>
          <p:spPr bwMode="auto">
            <a:xfrm>
              <a:off x="2016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2" name="Line 26"/>
            <p:cNvSpPr>
              <a:spLocks noChangeShapeType="1"/>
            </p:cNvSpPr>
            <p:nvPr/>
          </p:nvSpPr>
          <p:spPr bwMode="auto">
            <a:xfrm flipV="1">
              <a:off x="2016" y="20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3" name="Text Box 27"/>
            <p:cNvSpPr txBox="1">
              <a:spLocks noChangeArrowheads="1"/>
            </p:cNvSpPr>
            <p:nvPr/>
          </p:nvSpPr>
          <p:spPr bwMode="auto">
            <a:xfrm>
              <a:off x="1904" y="1613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40</a:t>
              </a:r>
            </a:p>
          </p:txBody>
        </p:sp>
        <p:sp>
          <p:nvSpPr>
            <p:cNvPr id="23694" name="Text Box 28"/>
            <p:cNvSpPr txBox="1">
              <a:spLocks noChangeArrowheads="1"/>
            </p:cNvSpPr>
            <p:nvPr/>
          </p:nvSpPr>
          <p:spPr bwMode="auto">
            <a:xfrm>
              <a:off x="1886" y="1871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10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431800" y="3313113"/>
            <a:ext cx="2921000" cy="1712912"/>
            <a:chOff x="272" y="2087"/>
            <a:chExt cx="1840" cy="1079"/>
          </a:xfrm>
        </p:grpSpPr>
        <p:sp>
          <p:nvSpPr>
            <p:cNvPr id="23626" name="Text Box 30"/>
            <p:cNvSpPr txBox="1">
              <a:spLocks noChangeArrowheads="1"/>
            </p:cNvSpPr>
            <p:nvPr/>
          </p:nvSpPr>
          <p:spPr bwMode="auto">
            <a:xfrm>
              <a:off x="272" y="2219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10</a:t>
              </a:r>
            </a:p>
          </p:txBody>
        </p:sp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288" y="2087"/>
              <a:ext cx="1824" cy="1079"/>
              <a:chOff x="288" y="2087"/>
              <a:chExt cx="1824" cy="1079"/>
            </a:xfrm>
          </p:grpSpPr>
          <p:sp>
            <p:nvSpPr>
              <p:cNvPr id="23628" name="Line 32"/>
              <p:cNvSpPr>
                <a:spLocks noChangeShapeType="1"/>
              </p:cNvSpPr>
              <p:nvPr/>
            </p:nvSpPr>
            <p:spPr bwMode="auto">
              <a:xfrm>
                <a:off x="672" y="2268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9" name="Line 33"/>
              <p:cNvSpPr>
                <a:spLocks noChangeShapeType="1"/>
              </p:cNvSpPr>
              <p:nvPr/>
            </p:nvSpPr>
            <p:spPr bwMode="auto">
              <a:xfrm>
                <a:off x="1872" y="2268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0" name="Line 34"/>
              <p:cNvSpPr>
                <a:spLocks noChangeShapeType="1"/>
              </p:cNvSpPr>
              <p:nvPr/>
            </p:nvSpPr>
            <p:spPr bwMode="auto">
              <a:xfrm flipH="1">
                <a:off x="1008" y="294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1" name="Line 35"/>
              <p:cNvSpPr>
                <a:spLocks noChangeShapeType="1"/>
              </p:cNvSpPr>
              <p:nvPr/>
            </p:nvSpPr>
            <p:spPr bwMode="auto">
              <a:xfrm>
                <a:off x="1296" y="226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2" name="Line 36"/>
              <p:cNvSpPr>
                <a:spLocks noChangeShapeType="1"/>
              </p:cNvSpPr>
              <p:nvPr/>
            </p:nvSpPr>
            <p:spPr bwMode="auto">
              <a:xfrm>
                <a:off x="1296" y="2604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3" name="Line 37"/>
              <p:cNvSpPr>
                <a:spLocks noChangeShapeType="1"/>
              </p:cNvSpPr>
              <p:nvPr/>
            </p:nvSpPr>
            <p:spPr bwMode="auto">
              <a:xfrm>
                <a:off x="1440" y="226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4" name="Line 38"/>
              <p:cNvSpPr>
                <a:spLocks noChangeShapeType="1"/>
              </p:cNvSpPr>
              <p:nvPr/>
            </p:nvSpPr>
            <p:spPr bwMode="auto">
              <a:xfrm>
                <a:off x="1728" y="226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3556" name="Object 39"/>
              <p:cNvGraphicFramePr>
                <a:graphicFrameLocks noChangeAspect="1"/>
              </p:cNvGraphicFramePr>
              <p:nvPr/>
            </p:nvGraphicFramePr>
            <p:xfrm>
              <a:off x="672" y="2601"/>
              <a:ext cx="336" cy="3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46" name="CorelDRAW" r:id="rId3" imgW="1595520" imgH="1595520" progId="CorelDRAW.Graphic.9">
                      <p:embed/>
                    </p:oleObj>
                  </mc:Choice>
                  <mc:Fallback>
                    <p:oleObj name="CorelDRAW" r:id="rId3" imgW="1595520" imgH="1595520" progId="CorelDRAW.Graphic.9">
                      <p:embed/>
                      <p:pic>
                        <p:nvPicPr>
                          <p:cNvPr id="0" name="Object 3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2" y="2601"/>
                            <a:ext cx="336" cy="3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635" name="Oval 40"/>
              <p:cNvSpPr>
                <a:spLocks noChangeArrowheads="1"/>
              </p:cNvSpPr>
              <p:nvPr/>
            </p:nvSpPr>
            <p:spPr bwMode="auto">
              <a:xfrm>
                <a:off x="702" y="2346"/>
                <a:ext cx="576" cy="57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36" name="Line 41"/>
              <p:cNvSpPr>
                <a:spLocks noChangeShapeType="1"/>
              </p:cNvSpPr>
              <p:nvPr/>
            </p:nvSpPr>
            <p:spPr bwMode="auto">
              <a:xfrm>
                <a:off x="672" y="236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7" name="Text Box 42"/>
              <p:cNvSpPr txBox="1">
                <a:spLocks noChangeArrowheads="1"/>
              </p:cNvSpPr>
              <p:nvPr/>
            </p:nvSpPr>
            <p:spPr bwMode="auto">
              <a:xfrm>
                <a:off x="336" y="2508"/>
                <a:ext cx="2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>
                    <a:latin typeface="Times New Roman" pitchFamily="18" charset="0"/>
                  </a:rPr>
                  <a:t>TV</a:t>
                </a:r>
              </a:p>
            </p:txBody>
          </p:sp>
          <p:sp>
            <p:nvSpPr>
              <p:cNvPr id="23638" name="Line 43"/>
              <p:cNvSpPr>
                <a:spLocks noChangeShapeType="1"/>
              </p:cNvSpPr>
              <p:nvPr/>
            </p:nvSpPr>
            <p:spPr bwMode="auto">
              <a:xfrm>
                <a:off x="672" y="226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9" name="Oval 44"/>
              <p:cNvSpPr>
                <a:spLocks noChangeArrowheads="1"/>
              </p:cNvSpPr>
              <p:nvPr/>
            </p:nvSpPr>
            <p:spPr bwMode="auto">
              <a:xfrm>
                <a:off x="900" y="2550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45"/>
              <p:cNvGrpSpPr>
                <a:grpSpLocks/>
              </p:cNvGrpSpPr>
              <p:nvPr/>
            </p:nvGrpSpPr>
            <p:grpSpPr bwMode="auto">
              <a:xfrm>
                <a:off x="924" y="2574"/>
                <a:ext cx="144" cy="144"/>
                <a:chOff x="1848" y="2496"/>
                <a:chExt cx="144" cy="144"/>
              </a:xfrm>
            </p:grpSpPr>
            <p:sp>
              <p:nvSpPr>
                <p:cNvPr id="23673" name="Line 46"/>
                <p:cNvSpPr>
                  <a:spLocks noChangeShapeType="1"/>
                </p:cNvSpPr>
                <p:nvPr/>
              </p:nvSpPr>
              <p:spPr bwMode="auto">
                <a:xfrm>
                  <a:off x="1920" y="2496"/>
                  <a:ext cx="0" cy="144"/>
                </a:xfrm>
                <a:prstGeom prst="line">
                  <a:avLst/>
                </a:prstGeom>
                <a:noFill/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74" name="Line 47"/>
                <p:cNvSpPr>
                  <a:spLocks noChangeShapeType="1"/>
                </p:cNvSpPr>
                <p:nvPr/>
              </p:nvSpPr>
              <p:spPr bwMode="auto">
                <a:xfrm>
                  <a:off x="1848" y="2562"/>
                  <a:ext cx="144" cy="0"/>
                </a:xfrm>
                <a:prstGeom prst="line">
                  <a:avLst/>
                </a:prstGeom>
                <a:noFill/>
                <a:ln w="31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641" name="Line 48"/>
              <p:cNvSpPr>
                <a:spLocks noChangeShapeType="1"/>
              </p:cNvSpPr>
              <p:nvPr/>
            </p:nvSpPr>
            <p:spPr bwMode="auto">
              <a:xfrm>
                <a:off x="1968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2" name="Line 49"/>
              <p:cNvSpPr>
                <a:spLocks noChangeShapeType="1"/>
              </p:cNvSpPr>
              <p:nvPr/>
            </p:nvSpPr>
            <p:spPr bwMode="auto">
              <a:xfrm>
                <a:off x="1968" y="25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3" name="Line 50"/>
              <p:cNvSpPr>
                <a:spLocks noChangeShapeType="1"/>
              </p:cNvSpPr>
              <p:nvPr/>
            </p:nvSpPr>
            <p:spPr bwMode="auto">
              <a:xfrm>
                <a:off x="1968" y="292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4" name="Line 51"/>
              <p:cNvSpPr>
                <a:spLocks noChangeShapeType="1"/>
              </p:cNvSpPr>
              <p:nvPr/>
            </p:nvSpPr>
            <p:spPr bwMode="auto">
              <a:xfrm>
                <a:off x="336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5" name="Line 52"/>
              <p:cNvSpPr>
                <a:spLocks noChangeShapeType="1"/>
              </p:cNvSpPr>
              <p:nvPr/>
            </p:nvSpPr>
            <p:spPr bwMode="auto">
              <a:xfrm>
                <a:off x="336" y="235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6" name="Line 53"/>
              <p:cNvSpPr>
                <a:spLocks noChangeShapeType="1"/>
              </p:cNvSpPr>
              <p:nvPr/>
            </p:nvSpPr>
            <p:spPr bwMode="auto">
              <a:xfrm>
                <a:off x="672" y="211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7" name="Line 54"/>
              <p:cNvSpPr>
                <a:spLocks noChangeShapeType="1"/>
              </p:cNvSpPr>
              <p:nvPr/>
            </p:nvSpPr>
            <p:spPr bwMode="auto">
              <a:xfrm>
                <a:off x="1296" y="26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8" name="Line 55"/>
              <p:cNvSpPr>
                <a:spLocks noChangeShapeType="1"/>
              </p:cNvSpPr>
              <p:nvPr/>
            </p:nvSpPr>
            <p:spPr bwMode="auto">
              <a:xfrm>
                <a:off x="1440" y="26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9" name="Line 56"/>
              <p:cNvSpPr>
                <a:spLocks noChangeShapeType="1"/>
              </p:cNvSpPr>
              <p:nvPr/>
            </p:nvSpPr>
            <p:spPr bwMode="auto">
              <a:xfrm>
                <a:off x="1728" y="26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0" name="Line 57"/>
              <p:cNvSpPr>
                <a:spLocks noChangeShapeType="1"/>
              </p:cNvSpPr>
              <p:nvPr/>
            </p:nvSpPr>
            <p:spPr bwMode="auto">
              <a:xfrm flipV="1">
                <a:off x="570" y="2832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1" name="Line 58"/>
              <p:cNvSpPr>
                <a:spLocks noChangeShapeType="1"/>
              </p:cNvSpPr>
              <p:nvPr/>
            </p:nvSpPr>
            <p:spPr bwMode="auto">
              <a:xfrm flipH="1">
                <a:off x="768" y="2640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2" name="Line 59"/>
              <p:cNvSpPr>
                <a:spLocks noChangeShapeType="1"/>
              </p:cNvSpPr>
              <p:nvPr/>
            </p:nvSpPr>
            <p:spPr bwMode="auto">
              <a:xfrm>
                <a:off x="336" y="297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3" name="Line 60"/>
              <p:cNvSpPr>
                <a:spLocks noChangeShapeType="1"/>
              </p:cNvSpPr>
              <p:nvPr/>
            </p:nvSpPr>
            <p:spPr bwMode="auto">
              <a:xfrm flipH="1" flipV="1">
                <a:off x="1056" y="2736"/>
                <a:ext cx="14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4" name="Line 61"/>
              <p:cNvSpPr>
                <a:spLocks noChangeShapeType="1"/>
              </p:cNvSpPr>
              <p:nvPr/>
            </p:nvSpPr>
            <p:spPr bwMode="auto">
              <a:xfrm>
                <a:off x="1200" y="302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5" name="Line 62"/>
              <p:cNvSpPr>
                <a:spLocks noChangeShapeType="1"/>
              </p:cNvSpPr>
              <p:nvPr/>
            </p:nvSpPr>
            <p:spPr bwMode="auto">
              <a:xfrm flipV="1">
                <a:off x="2016" y="225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6" name="Line 63"/>
              <p:cNvSpPr>
                <a:spLocks noChangeShapeType="1"/>
              </p:cNvSpPr>
              <p:nvPr/>
            </p:nvSpPr>
            <p:spPr bwMode="auto">
              <a:xfrm>
                <a:off x="2016" y="24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7" name="Line 64"/>
              <p:cNvSpPr>
                <a:spLocks noChangeShapeType="1"/>
              </p:cNvSpPr>
              <p:nvPr/>
            </p:nvSpPr>
            <p:spPr bwMode="auto">
              <a:xfrm flipV="1">
                <a:off x="2016" y="259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8" name="Line 65"/>
              <p:cNvSpPr>
                <a:spLocks noChangeShapeType="1"/>
              </p:cNvSpPr>
              <p:nvPr/>
            </p:nvSpPr>
            <p:spPr bwMode="auto">
              <a:xfrm>
                <a:off x="2016" y="278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9" name="Line 66"/>
              <p:cNvSpPr>
                <a:spLocks noChangeShapeType="1"/>
              </p:cNvSpPr>
              <p:nvPr/>
            </p:nvSpPr>
            <p:spPr bwMode="auto">
              <a:xfrm>
                <a:off x="1152" y="268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0" name="Line 67"/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1" name="Line 68"/>
              <p:cNvSpPr>
                <a:spLocks noChangeShapeType="1"/>
              </p:cNvSpPr>
              <p:nvPr/>
            </p:nvSpPr>
            <p:spPr bwMode="auto">
              <a:xfrm flipV="1">
                <a:off x="384" y="235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2" name="Line 69"/>
              <p:cNvSpPr>
                <a:spLocks noChangeShapeType="1"/>
              </p:cNvSpPr>
              <p:nvPr/>
            </p:nvSpPr>
            <p:spPr bwMode="auto">
              <a:xfrm flipV="1">
                <a:off x="1872" y="211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3" name="Line 70"/>
              <p:cNvSpPr>
                <a:spLocks noChangeShapeType="1"/>
              </p:cNvSpPr>
              <p:nvPr/>
            </p:nvSpPr>
            <p:spPr bwMode="auto">
              <a:xfrm flipH="1">
                <a:off x="672" y="2160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4" name="Line 71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5" name="Text Box 72"/>
              <p:cNvSpPr txBox="1">
                <a:spLocks noChangeArrowheads="1"/>
              </p:cNvSpPr>
              <p:nvPr/>
            </p:nvSpPr>
            <p:spPr bwMode="auto">
              <a:xfrm>
                <a:off x="1858" y="2335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25</a:t>
                </a:r>
              </a:p>
            </p:txBody>
          </p:sp>
          <p:sp>
            <p:nvSpPr>
              <p:cNvPr id="23666" name="Text Box 73"/>
              <p:cNvSpPr txBox="1">
                <a:spLocks noChangeArrowheads="1"/>
              </p:cNvSpPr>
              <p:nvPr/>
            </p:nvSpPr>
            <p:spPr bwMode="auto">
              <a:xfrm>
                <a:off x="1862" y="2659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25</a:t>
                </a:r>
              </a:p>
            </p:txBody>
          </p:sp>
          <p:sp>
            <p:nvSpPr>
              <p:cNvPr id="23667" name="Text Box 74"/>
              <p:cNvSpPr txBox="1">
                <a:spLocks noChangeArrowheads="1"/>
              </p:cNvSpPr>
              <p:nvPr/>
            </p:nvSpPr>
            <p:spPr bwMode="auto">
              <a:xfrm>
                <a:off x="288" y="2844"/>
                <a:ext cx="30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30 R</a:t>
                </a:r>
              </a:p>
            </p:txBody>
          </p:sp>
          <p:sp>
            <p:nvSpPr>
              <p:cNvPr id="23668" name="Text Box 75"/>
              <p:cNvSpPr txBox="1">
                <a:spLocks noChangeArrowheads="1"/>
              </p:cNvSpPr>
              <p:nvPr/>
            </p:nvSpPr>
            <p:spPr bwMode="auto">
              <a:xfrm>
                <a:off x="1070" y="2087"/>
                <a:ext cx="2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100</a:t>
                </a:r>
              </a:p>
            </p:txBody>
          </p:sp>
          <p:sp>
            <p:nvSpPr>
              <p:cNvPr id="23669" name="Text Box 76"/>
              <p:cNvSpPr txBox="1">
                <a:spLocks noChangeArrowheads="1"/>
              </p:cNvSpPr>
              <p:nvPr/>
            </p:nvSpPr>
            <p:spPr bwMode="auto">
              <a:xfrm>
                <a:off x="1688" y="2591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10</a:t>
                </a:r>
              </a:p>
            </p:txBody>
          </p:sp>
          <p:sp>
            <p:nvSpPr>
              <p:cNvPr id="23670" name="Text Box 77"/>
              <p:cNvSpPr txBox="1">
                <a:spLocks noChangeArrowheads="1"/>
              </p:cNvSpPr>
              <p:nvPr/>
            </p:nvSpPr>
            <p:spPr bwMode="auto">
              <a:xfrm>
                <a:off x="1460" y="2597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30</a:t>
                </a:r>
              </a:p>
            </p:txBody>
          </p:sp>
          <p:sp>
            <p:nvSpPr>
              <p:cNvPr id="23671" name="Text Box 78"/>
              <p:cNvSpPr txBox="1">
                <a:spLocks noChangeArrowheads="1"/>
              </p:cNvSpPr>
              <p:nvPr/>
            </p:nvSpPr>
            <p:spPr bwMode="auto">
              <a:xfrm>
                <a:off x="1256" y="2597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10</a:t>
                </a:r>
              </a:p>
            </p:txBody>
          </p:sp>
          <p:sp>
            <p:nvSpPr>
              <p:cNvPr id="23672" name="Text Box 79"/>
              <p:cNvSpPr txBox="1">
                <a:spLocks noChangeArrowheads="1"/>
              </p:cNvSpPr>
              <p:nvPr/>
            </p:nvSpPr>
            <p:spPr bwMode="auto">
              <a:xfrm>
                <a:off x="1126" y="2993"/>
                <a:ext cx="30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20 D</a:t>
                </a:r>
              </a:p>
            </p:txBody>
          </p:sp>
        </p:grpSp>
      </p:grpSp>
      <p:grpSp>
        <p:nvGrpSpPr>
          <p:cNvPr id="8" name="Group 80"/>
          <p:cNvGrpSpPr>
            <a:grpSpLocks/>
          </p:cNvGrpSpPr>
          <p:nvPr/>
        </p:nvGrpSpPr>
        <p:grpSpPr bwMode="auto">
          <a:xfrm>
            <a:off x="7620000" y="3962400"/>
            <a:ext cx="1235075" cy="401638"/>
            <a:chOff x="3535" y="2462"/>
            <a:chExt cx="778" cy="253"/>
          </a:xfrm>
        </p:grpSpPr>
        <p:sp>
          <p:nvSpPr>
            <p:cNvPr id="23624" name="AutoShape 81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5" name="Text Box 82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grpSp>
        <p:nvGrpSpPr>
          <p:cNvPr id="9" name="Group 83"/>
          <p:cNvGrpSpPr>
            <a:grpSpLocks/>
          </p:cNvGrpSpPr>
          <p:nvPr/>
        </p:nvGrpSpPr>
        <p:grpSpPr bwMode="auto">
          <a:xfrm>
            <a:off x="4724400" y="876300"/>
            <a:ext cx="3733800" cy="3863975"/>
            <a:chOff x="2976" y="552"/>
            <a:chExt cx="2352" cy="2434"/>
          </a:xfrm>
        </p:grpSpPr>
        <p:grpSp>
          <p:nvGrpSpPr>
            <p:cNvPr id="10" name="Group 84"/>
            <p:cNvGrpSpPr>
              <a:grpSpLocks/>
            </p:cNvGrpSpPr>
            <p:nvPr/>
          </p:nvGrpSpPr>
          <p:grpSpPr bwMode="auto">
            <a:xfrm>
              <a:off x="2976" y="816"/>
              <a:ext cx="2352" cy="2170"/>
              <a:chOff x="2976" y="850"/>
              <a:chExt cx="2352" cy="2170"/>
            </a:xfrm>
          </p:grpSpPr>
          <p:sp>
            <p:nvSpPr>
              <p:cNvPr id="23579" name="Oval 85"/>
              <p:cNvSpPr>
                <a:spLocks noChangeArrowheads="1"/>
              </p:cNvSpPr>
              <p:nvPr/>
            </p:nvSpPr>
            <p:spPr bwMode="auto">
              <a:xfrm>
                <a:off x="3774" y="2154"/>
                <a:ext cx="240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0" name="Line 86"/>
              <p:cNvSpPr>
                <a:spLocks noChangeShapeType="1"/>
              </p:cNvSpPr>
              <p:nvPr/>
            </p:nvSpPr>
            <p:spPr bwMode="auto">
              <a:xfrm>
                <a:off x="3120" y="2160"/>
                <a:ext cx="384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1" name="Line 87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2" name="Line 88"/>
              <p:cNvSpPr>
                <a:spLocks noChangeShapeType="1"/>
              </p:cNvSpPr>
              <p:nvPr/>
            </p:nvSpPr>
            <p:spPr bwMode="auto">
              <a:xfrm flipV="1">
                <a:off x="3888" y="2078"/>
                <a:ext cx="1440" cy="7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3" name="Line 89"/>
              <p:cNvSpPr>
                <a:spLocks noChangeShapeType="1"/>
              </p:cNvSpPr>
              <p:nvPr/>
            </p:nvSpPr>
            <p:spPr bwMode="auto">
              <a:xfrm flipH="1" flipV="1">
                <a:off x="2976" y="2262"/>
                <a:ext cx="912" cy="5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4" name="Line 90"/>
              <p:cNvSpPr>
                <a:spLocks noChangeShapeType="1"/>
              </p:cNvSpPr>
              <p:nvPr/>
            </p:nvSpPr>
            <p:spPr bwMode="auto">
              <a:xfrm flipV="1">
                <a:off x="3888" y="264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5" name="Line 91"/>
              <p:cNvSpPr>
                <a:spLocks noChangeShapeType="1"/>
              </p:cNvSpPr>
              <p:nvPr/>
            </p:nvSpPr>
            <p:spPr bwMode="auto">
              <a:xfrm flipV="1">
                <a:off x="3888" y="1920"/>
                <a:ext cx="1392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6" name="Line 92"/>
              <p:cNvSpPr>
                <a:spLocks noChangeShapeType="1"/>
              </p:cNvSpPr>
              <p:nvPr/>
            </p:nvSpPr>
            <p:spPr bwMode="auto">
              <a:xfrm flipV="1">
                <a:off x="3132" y="1440"/>
                <a:ext cx="1392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7" name="Line 93"/>
              <p:cNvSpPr>
                <a:spLocks noChangeShapeType="1"/>
              </p:cNvSpPr>
              <p:nvPr/>
            </p:nvSpPr>
            <p:spPr bwMode="auto">
              <a:xfrm flipV="1">
                <a:off x="3120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8" name="Line 94"/>
              <p:cNvSpPr>
                <a:spLocks noChangeShapeType="1"/>
              </p:cNvSpPr>
              <p:nvPr/>
            </p:nvSpPr>
            <p:spPr bwMode="auto">
              <a:xfrm flipV="1">
                <a:off x="5280" y="191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9" name="Line 95"/>
              <p:cNvSpPr>
                <a:spLocks noChangeShapeType="1"/>
              </p:cNvSpPr>
              <p:nvPr/>
            </p:nvSpPr>
            <p:spPr bwMode="auto">
              <a:xfrm flipH="1" flipV="1">
                <a:off x="3120" y="2160"/>
                <a:ext cx="768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0" name="Line 96"/>
              <p:cNvSpPr>
                <a:spLocks noChangeShapeType="1"/>
              </p:cNvSpPr>
              <p:nvPr/>
            </p:nvSpPr>
            <p:spPr bwMode="auto">
              <a:xfrm flipH="1" flipV="1">
                <a:off x="4512" y="1440"/>
                <a:ext cx="768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3554" name="Object 97"/>
              <p:cNvGraphicFramePr>
                <a:graphicFrameLocks noChangeAspect="1"/>
              </p:cNvGraphicFramePr>
              <p:nvPr/>
            </p:nvGraphicFramePr>
            <p:xfrm>
              <a:off x="3414" y="2331"/>
              <a:ext cx="996" cy="2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47" name="CorelDRAW" r:id="rId5" imgW="1707120" imgH="344160" progId="CorelDRAW.Graphic.10">
                      <p:embed/>
                    </p:oleObj>
                  </mc:Choice>
                  <mc:Fallback>
                    <p:oleObj name="CorelDRAW" r:id="rId5" imgW="1707120" imgH="344160" progId="CorelDRAW.Graphic.10">
                      <p:embed/>
                      <p:pic>
                        <p:nvPicPr>
                          <p:cNvPr id="0" name="Object 9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14" y="2331"/>
                            <a:ext cx="996" cy="20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555" name="Object 98"/>
              <p:cNvGraphicFramePr>
                <a:graphicFrameLocks noChangeAspect="1"/>
              </p:cNvGraphicFramePr>
              <p:nvPr/>
            </p:nvGraphicFramePr>
            <p:xfrm>
              <a:off x="3414" y="2526"/>
              <a:ext cx="996" cy="2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448" name="CorelDRAW" r:id="rId7" imgW="1707120" imgH="344160" progId="CorelDRAW.Graphic.10">
                      <p:embed/>
                    </p:oleObj>
                  </mc:Choice>
                  <mc:Fallback>
                    <p:oleObj name="CorelDRAW" r:id="rId7" imgW="1707120" imgH="344160" progId="CorelDRAW.Graphic.10">
                      <p:embed/>
                      <p:pic>
                        <p:nvPicPr>
                          <p:cNvPr id="0" name="Object 9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14" y="2526"/>
                            <a:ext cx="996" cy="20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91" name="Line 99"/>
              <p:cNvSpPr>
                <a:spLocks noChangeShapeType="1"/>
              </p:cNvSpPr>
              <p:nvPr/>
            </p:nvSpPr>
            <p:spPr bwMode="auto">
              <a:xfrm flipV="1">
                <a:off x="4368" y="1920"/>
                <a:ext cx="912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2" name="Line 100"/>
              <p:cNvSpPr>
                <a:spLocks noChangeShapeType="1"/>
              </p:cNvSpPr>
              <p:nvPr/>
            </p:nvSpPr>
            <p:spPr bwMode="auto">
              <a:xfrm flipV="1">
                <a:off x="4362" y="2106"/>
                <a:ext cx="912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3" name="Line 101"/>
              <p:cNvSpPr>
                <a:spLocks noChangeShapeType="1"/>
              </p:cNvSpPr>
              <p:nvPr/>
            </p:nvSpPr>
            <p:spPr bwMode="auto">
              <a:xfrm flipH="1" flipV="1">
                <a:off x="3840" y="1776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4" name="Line 102"/>
              <p:cNvSpPr>
                <a:spLocks noChangeShapeType="1"/>
              </p:cNvSpPr>
              <p:nvPr/>
            </p:nvSpPr>
            <p:spPr bwMode="auto">
              <a:xfrm flipV="1">
                <a:off x="4224" y="1680"/>
                <a:ext cx="67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5" name="Line 103"/>
              <p:cNvSpPr>
                <a:spLocks noChangeShapeType="1"/>
              </p:cNvSpPr>
              <p:nvPr/>
            </p:nvSpPr>
            <p:spPr bwMode="auto">
              <a:xfrm flipV="1">
                <a:off x="3840" y="120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6" name="Line 104"/>
              <p:cNvSpPr>
                <a:spLocks noChangeShapeType="1"/>
              </p:cNvSpPr>
              <p:nvPr/>
            </p:nvSpPr>
            <p:spPr bwMode="auto">
              <a:xfrm flipV="1">
                <a:off x="4896" y="110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7" name="Line 105"/>
              <p:cNvSpPr>
                <a:spLocks noChangeShapeType="1"/>
              </p:cNvSpPr>
              <p:nvPr/>
            </p:nvSpPr>
            <p:spPr bwMode="auto">
              <a:xfrm flipV="1">
                <a:off x="4218" y="1110"/>
                <a:ext cx="67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8" name="Line 106"/>
              <p:cNvSpPr>
                <a:spLocks noChangeShapeType="1"/>
              </p:cNvSpPr>
              <p:nvPr/>
            </p:nvSpPr>
            <p:spPr bwMode="auto">
              <a:xfrm>
                <a:off x="3120" y="1584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9" name="Rectangle 107"/>
              <p:cNvSpPr>
                <a:spLocks noChangeArrowheads="1"/>
              </p:cNvSpPr>
              <p:nvPr/>
            </p:nvSpPr>
            <p:spPr bwMode="auto">
              <a:xfrm>
                <a:off x="3120" y="1968"/>
                <a:ext cx="144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0" name="Line 108"/>
              <p:cNvSpPr>
                <a:spLocks noChangeShapeType="1"/>
              </p:cNvSpPr>
              <p:nvPr/>
            </p:nvSpPr>
            <p:spPr bwMode="auto">
              <a:xfrm>
                <a:off x="3120" y="2352"/>
                <a:ext cx="384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1" name="Line 109"/>
              <p:cNvSpPr>
                <a:spLocks noChangeShapeType="1"/>
              </p:cNvSpPr>
              <p:nvPr/>
            </p:nvSpPr>
            <p:spPr bwMode="auto">
              <a:xfrm>
                <a:off x="3120" y="158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2" name="Line 110"/>
              <p:cNvSpPr>
                <a:spLocks noChangeShapeType="1"/>
              </p:cNvSpPr>
              <p:nvPr/>
            </p:nvSpPr>
            <p:spPr bwMode="auto">
              <a:xfrm>
                <a:off x="3264" y="168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3" name="Line 111"/>
              <p:cNvSpPr>
                <a:spLocks noChangeShapeType="1"/>
              </p:cNvSpPr>
              <p:nvPr/>
            </p:nvSpPr>
            <p:spPr bwMode="auto">
              <a:xfrm flipH="1">
                <a:off x="3264" y="1872"/>
                <a:ext cx="72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4" name="Oval 112"/>
              <p:cNvSpPr>
                <a:spLocks noChangeArrowheads="1"/>
              </p:cNvSpPr>
              <p:nvPr/>
            </p:nvSpPr>
            <p:spPr bwMode="auto">
              <a:xfrm rot="19890693" flipV="1">
                <a:off x="3207" y="1737"/>
                <a:ext cx="1380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5" name="Line 113"/>
              <p:cNvSpPr>
                <a:spLocks noChangeShapeType="1"/>
              </p:cNvSpPr>
              <p:nvPr/>
            </p:nvSpPr>
            <p:spPr bwMode="auto">
              <a:xfrm flipV="1">
                <a:off x="4224" y="144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6" name="Rectangle 114"/>
              <p:cNvSpPr>
                <a:spLocks noChangeArrowheads="1"/>
              </p:cNvSpPr>
              <p:nvPr/>
            </p:nvSpPr>
            <p:spPr bwMode="auto">
              <a:xfrm>
                <a:off x="4440" y="1344"/>
                <a:ext cx="432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7" name="Oval 115"/>
              <p:cNvSpPr>
                <a:spLocks noChangeArrowheads="1"/>
              </p:cNvSpPr>
              <p:nvPr/>
            </p:nvSpPr>
            <p:spPr bwMode="auto">
              <a:xfrm>
                <a:off x="3774" y="1224"/>
                <a:ext cx="144" cy="62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8" name="Oval 116"/>
              <p:cNvSpPr>
                <a:spLocks noChangeArrowheads="1"/>
              </p:cNvSpPr>
              <p:nvPr/>
            </p:nvSpPr>
            <p:spPr bwMode="auto">
              <a:xfrm>
                <a:off x="3864" y="1680"/>
                <a:ext cx="144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9" name="Line 117"/>
              <p:cNvSpPr>
                <a:spLocks noChangeShapeType="1"/>
              </p:cNvSpPr>
              <p:nvPr/>
            </p:nvSpPr>
            <p:spPr bwMode="auto">
              <a:xfrm>
                <a:off x="3984" y="12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0" name="AutoShape 118"/>
              <p:cNvSpPr>
                <a:spLocks noChangeArrowheads="1"/>
              </p:cNvSpPr>
              <p:nvPr/>
            </p:nvSpPr>
            <p:spPr bwMode="auto">
              <a:xfrm rot="-1307576">
                <a:off x="4224" y="1056"/>
                <a:ext cx="638" cy="446"/>
              </a:xfrm>
              <a:prstGeom prst="parallelogram">
                <a:avLst>
                  <a:gd name="adj" fmla="val 35762"/>
                </a:avLst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1" name="Oval 119"/>
              <p:cNvSpPr>
                <a:spLocks noChangeArrowheads="1"/>
              </p:cNvSpPr>
              <p:nvPr/>
            </p:nvSpPr>
            <p:spPr bwMode="auto">
              <a:xfrm rot="-3523848">
                <a:off x="4261" y="1095"/>
                <a:ext cx="558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2" name="AutoShape 120"/>
              <p:cNvSpPr>
                <a:spLocks noChangeArrowheads="1"/>
              </p:cNvSpPr>
              <p:nvPr/>
            </p:nvSpPr>
            <p:spPr bwMode="auto">
              <a:xfrm rot="-1556089">
                <a:off x="4165" y="850"/>
                <a:ext cx="719" cy="399"/>
              </a:xfrm>
              <a:prstGeom prst="parallelogram">
                <a:avLst>
                  <a:gd name="adj" fmla="val 45050"/>
                </a:avLst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3" name="Line 121"/>
              <p:cNvSpPr>
                <a:spLocks noChangeShapeType="1"/>
              </p:cNvSpPr>
              <p:nvPr/>
            </p:nvSpPr>
            <p:spPr bwMode="auto">
              <a:xfrm flipH="1" flipV="1">
                <a:off x="4512" y="864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4" name="Line 122"/>
              <p:cNvSpPr>
                <a:spLocks noChangeShapeType="1"/>
              </p:cNvSpPr>
              <p:nvPr/>
            </p:nvSpPr>
            <p:spPr bwMode="auto">
              <a:xfrm flipV="1">
                <a:off x="3840" y="864"/>
                <a:ext cx="67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5" name="Line 123"/>
              <p:cNvSpPr>
                <a:spLocks noChangeShapeType="1"/>
              </p:cNvSpPr>
              <p:nvPr/>
            </p:nvSpPr>
            <p:spPr bwMode="auto">
              <a:xfrm>
                <a:off x="4404" y="918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6" name="Rectangle 124"/>
              <p:cNvSpPr>
                <a:spLocks noChangeArrowheads="1"/>
              </p:cNvSpPr>
              <p:nvPr/>
            </p:nvSpPr>
            <p:spPr bwMode="auto">
              <a:xfrm>
                <a:off x="3828" y="1026"/>
                <a:ext cx="240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7" name="Line 125"/>
              <p:cNvSpPr>
                <a:spLocks noChangeShapeType="1"/>
              </p:cNvSpPr>
              <p:nvPr/>
            </p:nvSpPr>
            <p:spPr bwMode="auto">
              <a:xfrm flipH="1" flipV="1">
                <a:off x="3984" y="1290"/>
                <a:ext cx="240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8" name="Line 126"/>
              <p:cNvSpPr>
                <a:spLocks noChangeShapeType="1"/>
              </p:cNvSpPr>
              <p:nvPr/>
            </p:nvSpPr>
            <p:spPr bwMode="auto">
              <a:xfrm flipH="1">
                <a:off x="3120" y="1149"/>
                <a:ext cx="816" cy="4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9" name="Line 127"/>
              <p:cNvSpPr>
                <a:spLocks noChangeShapeType="1"/>
              </p:cNvSpPr>
              <p:nvPr/>
            </p:nvSpPr>
            <p:spPr bwMode="auto">
              <a:xfrm flipH="1">
                <a:off x="3264" y="1296"/>
                <a:ext cx="72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0" name="Line 128"/>
              <p:cNvSpPr>
                <a:spLocks noChangeShapeType="1"/>
              </p:cNvSpPr>
              <p:nvPr/>
            </p:nvSpPr>
            <p:spPr bwMode="auto">
              <a:xfrm flipH="1" flipV="1">
                <a:off x="3936" y="1152"/>
                <a:ext cx="38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1" name="Line 129"/>
              <p:cNvSpPr>
                <a:spLocks noChangeShapeType="1"/>
              </p:cNvSpPr>
              <p:nvPr/>
            </p:nvSpPr>
            <p:spPr bwMode="auto">
              <a:xfrm>
                <a:off x="3744" y="2112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2" name="Line 130"/>
              <p:cNvSpPr>
                <a:spLocks noChangeShapeType="1"/>
              </p:cNvSpPr>
              <p:nvPr/>
            </p:nvSpPr>
            <p:spPr bwMode="auto">
              <a:xfrm flipV="1">
                <a:off x="3762" y="2129"/>
                <a:ext cx="288" cy="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3" name="Text Box 131"/>
              <p:cNvSpPr txBox="1">
                <a:spLocks noChangeArrowheads="1"/>
              </p:cNvSpPr>
              <p:nvPr/>
            </p:nvSpPr>
            <p:spPr bwMode="auto">
              <a:xfrm>
                <a:off x="3809" y="2808"/>
                <a:ext cx="22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b="0">
                    <a:latin typeface="Arial Black" pitchFamily="34" charset="0"/>
                  </a:rPr>
                  <a:t>O</a:t>
                </a:r>
              </a:p>
            </p:txBody>
          </p:sp>
        </p:grpSp>
        <p:grpSp>
          <p:nvGrpSpPr>
            <p:cNvPr id="11" name="Group 132"/>
            <p:cNvGrpSpPr>
              <a:grpSpLocks/>
            </p:cNvGrpSpPr>
            <p:nvPr/>
          </p:nvGrpSpPr>
          <p:grpSpPr bwMode="auto">
            <a:xfrm rot="-234294">
              <a:off x="3870" y="552"/>
              <a:ext cx="638" cy="710"/>
              <a:chOff x="2430" y="562"/>
              <a:chExt cx="638" cy="710"/>
            </a:xfrm>
          </p:grpSpPr>
          <p:sp>
            <p:nvSpPr>
              <p:cNvPr id="23577" name="Oval 133"/>
              <p:cNvSpPr>
                <a:spLocks noChangeArrowheads="1"/>
              </p:cNvSpPr>
              <p:nvPr/>
            </p:nvSpPr>
            <p:spPr bwMode="auto">
              <a:xfrm rot="-3523848">
                <a:off x="2485" y="807"/>
                <a:ext cx="558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8" name="AutoShape 134"/>
              <p:cNvSpPr>
                <a:spLocks noChangeArrowheads="1"/>
              </p:cNvSpPr>
              <p:nvPr/>
            </p:nvSpPr>
            <p:spPr bwMode="auto">
              <a:xfrm rot="-1307576">
                <a:off x="2430" y="562"/>
                <a:ext cx="638" cy="446"/>
              </a:xfrm>
              <a:prstGeom prst="parallelogram">
                <a:avLst>
                  <a:gd name="adj" fmla="val 35762"/>
                </a:avLst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562" name="Text Box 135"/>
          <p:cNvSpPr txBox="1">
            <a:spLocks noChangeArrowheads="1"/>
          </p:cNvSpPr>
          <p:nvPr/>
        </p:nvSpPr>
        <p:spPr bwMode="auto">
          <a:xfrm>
            <a:off x="3962400" y="495300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b="0" u="sng">
                <a:latin typeface="Arial Black" pitchFamily="34" charset="0"/>
              </a:rPr>
              <a:t>PICTORIAL PRESENTATION IS GIVEN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DRAW FV AND TV OF THIS OBJECT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BY FIRST ANGLE PROJECTION METHOD</a:t>
            </a:r>
          </a:p>
        </p:txBody>
      </p:sp>
      <p:sp>
        <p:nvSpPr>
          <p:cNvPr id="23563" name="Oval 136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19</a:t>
            </a:r>
          </a:p>
        </p:txBody>
      </p:sp>
      <p:sp>
        <p:nvSpPr>
          <p:cNvPr id="776329" name="Text Box 137"/>
          <p:cNvSpPr txBox="1">
            <a:spLocks noChangeArrowheads="1"/>
          </p:cNvSpPr>
          <p:nvPr/>
        </p:nvSpPr>
        <p:spPr bwMode="auto">
          <a:xfrm>
            <a:off x="609600" y="11430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u="sng">
                <a:latin typeface="Times New Roman" pitchFamily="18" charset="0"/>
              </a:rPr>
              <a:t>ORTHOGRAPHIC PROJECTIONS</a:t>
            </a:r>
          </a:p>
        </p:txBody>
      </p:sp>
      <p:grpSp>
        <p:nvGrpSpPr>
          <p:cNvPr id="12" name="Group 138"/>
          <p:cNvGrpSpPr>
            <a:grpSpLocks/>
          </p:cNvGrpSpPr>
          <p:nvPr/>
        </p:nvGrpSpPr>
        <p:grpSpPr bwMode="auto">
          <a:xfrm>
            <a:off x="6040438" y="403225"/>
            <a:ext cx="1046162" cy="815975"/>
            <a:chOff x="1656" y="61"/>
            <a:chExt cx="659" cy="514"/>
          </a:xfrm>
        </p:grpSpPr>
        <p:sp>
          <p:nvSpPr>
            <p:cNvPr id="23573" name="AutoShape 139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Text Box 140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13" name="Group 148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23567" name="AutoShape 149">
              <a:hlinkClick r:id="rId8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AutoShape 150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AutoShape 151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0" name="AutoShape 152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AutoShape 153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AutoShape 154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32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2101850"/>
            <a:ext cx="3386138" cy="4832350"/>
            <a:chOff x="363" y="1056"/>
            <a:chExt cx="2133" cy="3044"/>
          </a:xfrm>
        </p:grpSpPr>
        <p:sp>
          <p:nvSpPr>
            <p:cNvPr id="172099" name="Oval 3"/>
            <p:cNvSpPr>
              <a:spLocks noChangeArrowheads="1"/>
            </p:cNvSpPr>
            <p:nvPr/>
          </p:nvSpPr>
          <p:spPr bwMode="auto">
            <a:xfrm>
              <a:off x="732" y="2828"/>
              <a:ext cx="1392" cy="94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00" name="Line 4"/>
            <p:cNvSpPr>
              <a:spLocks noChangeShapeType="1"/>
            </p:cNvSpPr>
            <p:nvPr/>
          </p:nvSpPr>
          <p:spPr bwMode="auto">
            <a:xfrm>
              <a:off x="732" y="3936"/>
              <a:ext cx="14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101" name="Line 5"/>
            <p:cNvSpPr>
              <a:spLocks noChangeShapeType="1"/>
            </p:cNvSpPr>
            <p:nvPr/>
          </p:nvSpPr>
          <p:spPr bwMode="auto">
            <a:xfrm flipH="1" flipV="1">
              <a:off x="363" y="3279"/>
              <a:ext cx="1067" cy="65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102" name="Line 6"/>
            <p:cNvSpPr>
              <a:spLocks noChangeShapeType="1"/>
            </p:cNvSpPr>
            <p:nvPr/>
          </p:nvSpPr>
          <p:spPr bwMode="auto">
            <a:xfrm flipV="1">
              <a:off x="1430" y="3279"/>
              <a:ext cx="1066" cy="65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81" y="2359"/>
              <a:ext cx="2107" cy="659"/>
              <a:chOff x="381" y="2359"/>
              <a:chExt cx="2107" cy="659"/>
            </a:xfrm>
          </p:grpSpPr>
          <p:sp>
            <p:nvSpPr>
              <p:cNvPr id="172147" name="Line 8"/>
              <p:cNvSpPr>
                <a:spLocks noChangeShapeType="1"/>
              </p:cNvSpPr>
              <p:nvPr/>
            </p:nvSpPr>
            <p:spPr bwMode="auto">
              <a:xfrm flipH="1" flipV="1">
                <a:off x="1422" y="2359"/>
                <a:ext cx="1066" cy="656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48" name="Line 9"/>
              <p:cNvSpPr>
                <a:spLocks noChangeShapeType="1"/>
              </p:cNvSpPr>
              <p:nvPr/>
            </p:nvSpPr>
            <p:spPr bwMode="auto">
              <a:xfrm flipV="1">
                <a:off x="381" y="2361"/>
                <a:ext cx="1066" cy="657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2104" name="Line 10"/>
            <p:cNvSpPr>
              <a:spLocks noChangeShapeType="1"/>
            </p:cNvSpPr>
            <p:nvPr/>
          </p:nvSpPr>
          <p:spPr bwMode="auto">
            <a:xfrm flipV="1">
              <a:off x="1430" y="3649"/>
              <a:ext cx="0" cy="28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105" name="Line 11"/>
            <p:cNvSpPr>
              <a:spLocks noChangeShapeType="1"/>
            </p:cNvSpPr>
            <p:nvPr/>
          </p:nvSpPr>
          <p:spPr bwMode="auto">
            <a:xfrm flipV="1">
              <a:off x="2470" y="2992"/>
              <a:ext cx="0" cy="28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106" name="Line 12"/>
            <p:cNvSpPr>
              <a:spLocks noChangeShapeType="1"/>
            </p:cNvSpPr>
            <p:nvPr/>
          </p:nvSpPr>
          <p:spPr bwMode="auto">
            <a:xfrm flipV="1">
              <a:off x="396" y="3005"/>
              <a:ext cx="0" cy="28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363" y="2992"/>
              <a:ext cx="2130" cy="657"/>
              <a:chOff x="363" y="2992"/>
              <a:chExt cx="2130" cy="657"/>
            </a:xfrm>
          </p:grpSpPr>
          <p:sp>
            <p:nvSpPr>
              <p:cNvPr id="172145" name="Line 14"/>
              <p:cNvSpPr>
                <a:spLocks noChangeShapeType="1"/>
              </p:cNvSpPr>
              <p:nvPr/>
            </p:nvSpPr>
            <p:spPr bwMode="auto">
              <a:xfrm flipH="1" flipV="1">
                <a:off x="363" y="2992"/>
                <a:ext cx="1067" cy="657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46" name="Line 15"/>
              <p:cNvSpPr>
                <a:spLocks noChangeShapeType="1"/>
              </p:cNvSpPr>
              <p:nvPr/>
            </p:nvSpPr>
            <p:spPr bwMode="auto">
              <a:xfrm flipV="1">
                <a:off x="1427" y="2992"/>
                <a:ext cx="1066" cy="657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2108" name="Oval 16"/>
            <p:cNvSpPr>
              <a:spLocks noChangeArrowheads="1"/>
            </p:cNvSpPr>
            <p:nvPr/>
          </p:nvSpPr>
          <p:spPr bwMode="auto">
            <a:xfrm>
              <a:off x="730" y="2533"/>
              <a:ext cx="1392" cy="94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09" name="Line 17"/>
            <p:cNvSpPr>
              <a:spLocks noChangeShapeType="1"/>
            </p:cNvSpPr>
            <p:nvPr/>
          </p:nvSpPr>
          <p:spPr bwMode="auto">
            <a:xfrm>
              <a:off x="2127" y="2994"/>
              <a:ext cx="0" cy="3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804" y="2596"/>
              <a:ext cx="1272" cy="771"/>
              <a:chOff x="192" y="1662"/>
              <a:chExt cx="2493" cy="1509"/>
            </a:xfrm>
          </p:grpSpPr>
          <p:sp>
            <p:nvSpPr>
              <p:cNvPr id="172141" name="Line 19"/>
              <p:cNvSpPr>
                <a:spLocks noChangeShapeType="1"/>
              </p:cNvSpPr>
              <p:nvPr/>
            </p:nvSpPr>
            <p:spPr bwMode="auto">
              <a:xfrm flipH="1" flipV="1">
                <a:off x="1431" y="1662"/>
                <a:ext cx="1248" cy="76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42" name="Line 20"/>
              <p:cNvSpPr>
                <a:spLocks noChangeShapeType="1"/>
              </p:cNvSpPr>
              <p:nvPr/>
            </p:nvSpPr>
            <p:spPr bwMode="auto">
              <a:xfrm flipV="1">
                <a:off x="213" y="1665"/>
                <a:ext cx="1248" cy="76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43" name="Line 21"/>
              <p:cNvSpPr>
                <a:spLocks noChangeShapeType="1"/>
              </p:cNvSpPr>
              <p:nvPr/>
            </p:nvSpPr>
            <p:spPr bwMode="auto">
              <a:xfrm flipH="1" flipV="1">
                <a:off x="192" y="2403"/>
                <a:ext cx="1248" cy="76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44" name="Line 22"/>
              <p:cNvSpPr>
                <a:spLocks noChangeShapeType="1"/>
              </p:cNvSpPr>
              <p:nvPr/>
            </p:nvSpPr>
            <p:spPr bwMode="auto">
              <a:xfrm flipV="1">
                <a:off x="1437" y="2403"/>
                <a:ext cx="1248" cy="76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814" y="1761"/>
              <a:ext cx="1231" cy="1606"/>
              <a:chOff x="814" y="1761"/>
              <a:chExt cx="1231" cy="1606"/>
            </a:xfrm>
          </p:grpSpPr>
          <p:sp>
            <p:nvSpPr>
              <p:cNvPr id="172138" name="Line 24"/>
              <p:cNvSpPr>
                <a:spLocks noChangeShapeType="1"/>
              </p:cNvSpPr>
              <p:nvPr/>
            </p:nvSpPr>
            <p:spPr bwMode="auto">
              <a:xfrm flipV="1">
                <a:off x="814" y="1761"/>
                <a:ext cx="0" cy="1231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39" name="Line 25"/>
              <p:cNvSpPr>
                <a:spLocks noChangeShapeType="1"/>
              </p:cNvSpPr>
              <p:nvPr/>
            </p:nvSpPr>
            <p:spPr bwMode="auto">
              <a:xfrm flipV="1">
                <a:off x="1430" y="2136"/>
                <a:ext cx="0" cy="1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40" name="Line 26"/>
              <p:cNvSpPr>
                <a:spLocks noChangeShapeType="1"/>
              </p:cNvSpPr>
              <p:nvPr/>
            </p:nvSpPr>
            <p:spPr bwMode="auto">
              <a:xfrm flipV="1">
                <a:off x="2045" y="1761"/>
                <a:ext cx="0" cy="1231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807" y="1392"/>
              <a:ext cx="1271" cy="770"/>
              <a:chOff x="192" y="1662"/>
              <a:chExt cx="2493" cy="1509"/>
            </a:xfrm>
          </p:grpSpPr>
          <p:sp>
            <p:nvSpPr>
              <p:cNvPr id="172134" name="Line 28"/>
              <p:cNvSpPr>
                <a:spLocks noChangeShapeType="1"/>
              </p:cNvSpPr>
              <p:nvPr/>
            </p:nvSpPr>
            <p:spPr bwMode="auto">
              <a:xfrm flipH="1" flipV="1">
                <a:off x="1431" y="1662"/>
                <a:ext cx="1248" cy="76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35" name="Line 29"/>
              <p:cNvSpPr>
                <a:spLocks noChangeShapeType="1"/>
              </p:cNvSpPr>
              <p:nvPr/>
            </p:nvSpPr>
            <p:spPr bwMode="auto">
              <a:xfrm flipV="1">
                <a:off x="213" y="1665"/>
                <a:ext cx="1248" cy="76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36" name="Line 30"/>
              <p:cNvSpPr>
                <a:spLocks noChangeShapeType="1"/>
              </p:cNvSpPr>
              <p:nvPr/>
            </p:nvSpPr>
            <p:spPr bwMode="auto">
              <a:xfrm flipH="1" flipV="1">
                <a:off x="192" y="2403"/>
                <a:ext cx="1248" cy="76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37" name="Line 31"/>
              <p:cNvSpPr>
                <a:spLocks noChangeShapeType="1"/>
              </p:cNvSpPr>
              <p:nvPr/>
            </p:nvSpPr>
            <p:spPr bwMode="auto">
              <a:xfrm flipV="1">
                <a:off x="1437" y="2403"/>
                <a:ext cx="1248" cy="76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2113" name="Oval 32"/>
            <p:cNvSpPr>
              <a:spLocks noChangeArrowheads="1"/>
            </p:cNvSpPr>
            <p:nvPr/>
          </p:nvSpPr>
          <p:spPr bwMode="auto">
            <a:xfrm>
              <a:off x="1009" y="1499"/>
              <a:ext cx="861" cy="5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14" name="Oval 33"/>
            <p:cNvSpPr>
              <a:spLocks noChangeArrowheads="1"/>
            </p:cNvSpPr>
            <p:nvPr/>
          </p:nvSpPr>
          <p:spPr bwMode="auto">
            <a:xfrm>
              <a:off x="1012" y="2701"/>
              <a:ext cx="861" cy="58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34"/>
            <p:cNvGrpSpPr>
              <a:grpSpLocks/>
            </p:cNvGrpSpPr>
            <p:nvPr/>
          </p:nvGrpSpPr>
          <p:grpSpPr bwMode="auto">
            <a:xfrm>
              <a:off x="1019" y="1802"/>
              <a:ext cx="854" cy="1242"/>
              <a:chOff x="1019" y="1802"/>
              <a:chExt cx="854" cy="1242"/>
            </a:xfrm>
          </p:grpSpPr>
          <p:sp>
            <p:nvSpPr>
              <p:cNvPr id="172132" name="Line 35"/>
              <p:cNvSpPr>
                <a:spLocks noChangeShapeType="1"/>
              </p:cNvSpPr>
              <p:nvPr/>
            </p:nvSpPr>
            <p:spPr bwMode="auto">
              <a:xfrm flipV="1">
                <a:off x="1019" y="1802"/>
                <a:ext cx="0" cy="123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33" name="Line 36"/>
              <p:cNvSpPr>
                <a:spLocks noChangeShapeType="1"/>
              </p:cNvSpPr>
              <p:nvPr/>
            </p:nvSpPr>
            <p:spPr bwMode="auto">
              <a:xfrm flipV="1">
                <a:off x="1873" y="1813"/>
                <a:ext cx="0" cy="123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2116" name="Oval 37"/>
            <p:cNvSpPr>
              <a:spLocks noChangeArrowheads="1"/>
            </p:cNvSpPr>
            <p:nvPr/>
          </p:nvSpPr>
          <p:spPr bwMode="auto">
            <a:xfrm>
              <a:off x="1144" y="1056"/>
              <a:ext cx="584" cy="3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17" name="Line 38"/>
            <p:cNvSpPr>
              <a:spLocks noChangeShapeType="1"/>
            </p:cNvSpPr>
            <p:nvPr/>
          </p:nvSpPr>
          <p:spPr bwMode="auto">
            <a:xfrm flipH="1">
              <a:off x="1008" y="1200"/>
              <a:ext cx="144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118" name="Line 39"/>
            <p:cNvSpPr>
              <a:spLocks noChangeShapeType="1"/>
            </p:cNvSpPr>
            <p:nvPr/>
          </p:nvSpPr>
          <p:spPr bwMode="auto">
            <a:xfrm>
              <a:off x="1728" y="1200"/>
              <a:ext cx="144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119" name="Rectangle 40"/>
            <p:cNvSpPr>
              <a:spLocks noChangeArrowheads="1"/>
            </p:cNvSpPr>
            <p:nvPr/>
          </p:nvSpPr>
          <p:spPr bwMode="auto">
            <a:xfrm>
              <a:off x="1152" y="1464"/>
              <a:ext cx="57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20" name="Rectangle 41"/>
            <p:cNvSpPr>
              <a:spLocks noChangeArrowheads="1"/>
            </p:cNvSpPr>
            <p:nvPr/>
          </p:nvSpPr>
          <p:spPr bwMode="auto">
            <a:xfrm>
              <a:off x="1040" y="2096"/>
              <a:ext cx="816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21" name="Rectangle 42"/>
            <p:cNvSpPr>
              <a:spLocks noChangeArrowheads="1"/>
            </p:cNvSpPr>
            <p:nvPr/>
          </p:nvSpPr>
          <p:spPr bwMode="auto">
            <a:xfrm>
              <a:off x="1008" y="3488"/>
              <a:ext cx="81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22" name="Oval 43"/>
            <p:cNvSpPr>
              <a:spLocks noChangeArrowheads="1"/>
            </p:cNvSpPr>
            <p:nvPr/>
          </p:nvSpPr>
          <p:spPr bwMode="auto">
            <a:xfrm>
              <a:off x="1056" y="1512"/>
              <a:ext cx="768" cy="28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23" name="Line 44"/>
            <p:cNvSpPr>
              <a:spLocks noChangeShapeType="1"/>
            </p:cNvSpPr>
            <p:nvPr/>
          </p:nvSpPr>
          <p:spPr bwMode="auto">
            <a:xfrm flipV="1">
              <a:off x="1568" y="2360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124" name="Line 45"/>
            <p:cNvSpPr>
              <a:spLocks noChangeShapeType="1"/>
            </p:cNvSpPr>
            <p:nvPr/>
          </p:nvSpPr>
          <p:spPr bwMode="auto">
            <a:xfrm flipV="1">
              <a:off x="1784" y="2264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125" name="Arc 46"/>
            <p:cNvSpPr>
              <a:spLocks/>
            </p:cNvSpPr>
            <p:nvPr/>
          </p:nvSpPr>
          <p:spPr bwMode="auto">
            <a:xfrm rot="6836817">
              <a:off x="1573" y="2212"/>
              <a:ext cx="190" cy="191"/>
            </a:xfrm>
            <a:custGeom>
              <a:avLst/>
              <a:gdLst>
                <a:gd name="T0" fmla="*/ 0 w 21360"/>
                <a:gd name="T1" fmla="*/ 0 h 21534"/>
                <a:gd name="T2" fmla="*/ 0 w 21360"/>
                <a:gd name="T3" fmla="*/ 0 h 21534"/>
                <a:gd name="T4" fmla="*/ 0 w 21360"/>
                <a:gd name="T5" fmla="*/ 0 h 21534"/>
                <a:gd name="T6" fmla="*/ 0 60000 65536"/>
                <a:gd name="T7" fmla="*/ 0 60000 65536"/>
                <a:gd name="T8" fmla="*/ 0 60000 65536"/>
                <a:gd name="T9" fmla="*/ 0 w 21360"/>
                <a:gd name="T10" fmla="*/ 0 h 21534"/>
                <a:gd name="T11" fmla="*/ 21360 w 21360"/>
                <a:gd name="T12" fmla="*/ 21534 h 215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60" h="21534" fill="none" extrusionOk="0">
                  <a:moveTo>
                    <a:pt x="1684" y="-1"/>
                  </a:moveTo>
                  <a:cubicBezTo>
                    <a:pt x="11707" y="783"/>
                    <a:pt x="19864" y="8379"/>
                    <a:pt x="21359" y="18322"/>
                  </a:cubicBezTo>
                </a:path>
                <a:path w="21360" h="21534" stroke="0" extrusionOk="0">
                  <a:moveTo>
                    <a:pt x="1684" y="-1"/>
                  </a:moveTo>
                  <a:cubicBezTo>
                    <a:pt x="11707" y="783"/>
                    <a:pt x="19864" y="8379"/>
                    <a:pt x="21359" y="18322"/>
                  </a:cubicBezTo>
                  <a:lnTo>
                    <a:pt x="0" y="21534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26" name="Rectangle 47"/>
            <p:cNvSpPr>
              <a:spLocks noChangeArrowheads="1"/>
            </p:cNvSpPr>
            <p:nvPr/>
          </p:nvSpPr>
          <p:spPr bwMode="auto">
            <a:xfrm>
              <a:off x="1584" y="3168"/>
              <a:ext cx="192" cy="1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27" name="Line 48"/>
            <p:cNvSpPr>
              <a:spLocks noChangeShapeType="1"/>
            </p:cNvSpPr>
            <p:nvPr/>
          </p:nvSpPr>
          <p:spPr bwMode="auto">
            <a:xfrm rot="-261743" flipH="1" flipV="1">
              <a:off x="1584" y="3039"/>
              <a:ext cx="192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128" name="Oval 49"/>
            <p:cNvSpPr>
              <a:spLocks noChangeArrowheads="1"/>
            </p:cNvSpPr>
            <p:nvPr/>
          </p:nvSpPr>
          <p:spPr bwMode="auto">
            <a:xfrm>
              <a:off x="2073" y="3159"/>
              <a:ext cx="48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29" name="Oval 50"/>
            <p:cNvSpPr>
              <a:spLocks noChangeArrowheads="1"/>
            </p:cNvSpPr>
            <p:nvPr/>
          </p:nvSpPr>
          <p:spPr bwMode="auto">
            <a:xfrm>
              <a:off x="732" y="3159"/>
              <a:ext cx="48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30" name="Line 51"/>
            <p:cNvSpPr>
              <a:spLocks noChangeShapeType="1"/>
            </p:cNvSpPr>
            <p:nvPr/>
          </p:nvSpPr>
          <p:spPr bwMode="auto">
            <a:xfrm>
              <a:off x="728" y="2944"/>
              <a:ext cx="0" cy="3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131" name="Text Box 52"/>
            <p:cNvSpPr txBox="1">
              <a:spLocks noChangeArrowheads="1"/>
            </p:cNvSpPr>
            <p:nvPr/>
          </p:nvSpPr>
          <p:spPr bwMode="auto">
            <a:xfrm>
              <a:off x="1392" y="3888"/>
              <a:ext cx="2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b="0">
                  <a:latin typeface="Arial Black" pitchFamily="34" charset="0"/>
                </a:rPr>
                <a:t>O</a:t>
              </a:r>
            </a:p>
          </p:txBody>
        </p:sp>
      </p:grp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4737100" y="3838575"/>
            <a:ext cx="3263900" cy="2290763"/>
            <a:chOff x="2984" y="2418"/>
            <a:chExt cx="2056" cy="1443"/>
          </a:xfrm>
        </p:grpSpPr>
        <p:grpSp>
          <p:nvGrpSpPr>
            <p:cNvPr id="10" name="Group 54"/>
            <p:cNvGrpSpPr>
              <a:grpSpLocks/>
            </p:cNvGrpSpPr>
            <p:nvPr/>
          </p:nvGrpSpPr>
          <p:grpSpPr bwMode="auto">
            <a:xfrm>
              <a:off x="3426" y="2418"/>
              <a:ext cx="1327" cy="1326"/>
              <a:chOff x="3696" y="2352"/>
              <a:chExt cx="624" cy="624"/>
            </a:xfrm>
          </p:grpSpPr>
          <p:sp>
            <p:nvSpPr>
              <p:cNvPr id="172096" name="Oval 55"/>
              <p:cNvSpPr>
                <a:spLocks noChangeArrowheads="1"/>
              </p:cNvSpPr>
              <p:nvPr/>
            </p:nvSpPr>
            <p:spPr bwMode="auto">
              <a:xfrm>
                <a:off x="3696" y="2352"/>
                <a:ext cx="624" cy="62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97" name="Oval 56"/>
              <p:cNvSpPr>
                <a:spLocks noChangeArrowheads="1"/>
              </p:cNvSpPr>
              <p:nvPr/>
            </p:nvSpPr>
            <p:spPr bwMode="auto">
              <a:xfrm>
                <a:off x="3840" y="2496"/>
                <a:ext cx="336" cy="3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98" name="Oval 57"/>
              <p:cNvSpPr>
                <a:spLocks noChangeArrowheads="1"/>
              </p:cNvSpPr>
              <p:nvPr/>
            </p:nvSpPr>
            <p:spPr bwMode="auto">
              <a:xfrm>
                <a:off x="3912" y="2568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2084" name="Line 58"/>
            <p:cNvSpPr>
              <a:spLocks noChangeShapeType="1"/>
            </p:cNvSpPr>
            <p:nvPr/>
          </p:nvSpPr>
          <p:spPr bwMode="auto">
            <a:xfrm>
              <a:off x="4002" y="2736"/>
              <a:ext cx="0" cy="6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85" name="Line 59"/>
            <p:cNvSpPr>
              <a:spLocks noChangeShapeType="1"/>
            </p:cNvSpPr>
            <p:nvPr/>
          </p:nvSpPr>
          <p:spPr bwMode="auto">
            <a:xfrm>
              <a:off x="4194" y="2736"/>
              <a:ext cx="0" cy="6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86" name="Line 60"/>
            <p:cNvSpPr>
              <a:spLocks noChangeShapeType="1"/>
            </p:cNvSpPr>
            <p:nvPr/>
          </p:nvSpPr>
          <p:spPr bwMode="auto">
            <a:xfrm flipV="1">
              <a:off x="3312" y="3504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87" name="Line 61"/>
            <p:cNvSpPr>
              <a:spLocks noChangeShapeType="1"/>
            </p:cNvSpPr>
            <p:nvPr/>
          </p:nvSpPr>
          <p:spPr bwMode="auto">
            <a:xfrm flipH="1" flipV="1">
              <a:off x="4320" y="3360"/>
              <a:ext cx="3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88" name="Line 62"/>
            <p:cNvSpPr>
              <a:spLocks noChangeShapeType="1"/>
            </p:cNvSpPr>
            <p:nvPr/>
          </p:nvSpPr>
          <p:spPr bwMode="auto">
            <a:xfrm flipH="1">
              <a:off x="4272" y="2592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89" name="Line 63"/>
            <p:cNvSpPr>
              <a:spLocks noChangeShapeType="1"/>
            </p:cNvSpPr>
            <p:nvPr/>
          </p:nvSpPr>
          <p:spPr bwMode="auto">
            <a:xfrm>
              <a:off x="2984" y="369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90" name="Line 64"/>
            <p:cNvSpPr>
              <a:spLocks noChangeShapeType="1"/>
            </p:cNvSpPr>
            <p:nvPr/>
          </p:nvSpPr>
          <p:spPr bwMode="auto">
            <a:xfrm>
              <a:off x="4752" y="259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91" name="Line 65"/>
            <p:cNvSpPr>
              <a:spLocks noChangeShapeType="1"/>
            </p:cNvSpPr>
            <p:nvPr/>
          </p:nvSpPr>
          <p:spPr bwMode="auto">
            <a:xfrm>
              <a:off x="4656" y="384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92" name="Text Box 66"/>
            <p:cNvSpPr txBox="1">
              <a:spLocks noChangeArrowheads="1"/>
            </p:cNvSpPr>
            <p:nvPr/>
          </p:nvSpPr>
          <p:spPr bwMode="auto">
            <a:xfrm>
              <a:off x="4728" y="2447"/>
              <a:ext cx="30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20 D</a:t>
              </a:r>
            </a:p>
          </p:txBody>
        </p:sp>
        <p:sp>
          <p:nvSpPr>
            <p:cNvPr id="172093" name="Text Box 67"/>
            <p:cNvSpPr txBox="1">
              <a:spLocks noChangeArrowheads="1"/>
            </p:cNvSpPr>
            <p:nvPr/>
          </p:nvSpPr>
          <p:spPr bwMode="auto">
            <a:xfrm>
              <a:off x="4704" y="3688"/>
              <a:ext cx="30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30 D</a:t>
              </a:r>
            </a:p>
          </p:txBody>
        </p:sp>
        <p:sp>
          <p:nvSpPr>
            <p:cNvPr id="172094" name="Text Box 68"/>
            <p:cNvSpPr txBox="1">
              <a:spLocks noChangeArrowheads="1"/>
            </p:cNvSpPr>
            <p:nvPr/>
          </p:nvSpPr>
          <p:spPr bwMode="auto">
            <a:xfrm>
              <a:off x="3024" y="3552"/>
              <a:ext cx="30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60 D</a:t>
              </a:r>
            </a:p>
          </p:txBody>
        </p:sp>
        <p:sp>
          <p:nvSpPr>
            <p:cNvPr id="172095" name="Text Box 69"/>
            <p:cNvSpPr txBox="1">
              <a:spLocks noChangeArrowheads="1"/>
            </p:cNvSpPr>
            <p:nvPr/>
          </p:nvSpPr>
          <p:spPr bwMode="auto">
            <a:xfrm>
              <a:off x="3115" y="2976"/>
              <a:ext cx="2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>
                  <a:latin typeface="Times New Roman" pitchFamily="18" charset="0"/>
                </a:rPr>
                <a:t>TV</a:t>
              </a:r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4705350" y="762000"/>
            <a:ext cx="3532188" cy="3048000"/>
            <a:chOff x="2964" y="480"/>
            <a:chExt cx="2225" cy="1920"/>
          </a:xfrm>
        </p:grpSpPr>
        <p:sp>
          <p:nvSpPr>
            <p:cNvPr id="172054" name="Rectangle 71"/>
            <p:cNvSpPr>
              <a:spLocks noChangeArrowheads="1"/>
            </p:cNvSpPr>
            <p:nvPr/>
          </p:nvSpPr>
          <p:spPr bwMode="auto">
            <a:xfrm>
              <a:off x="3732" y="990"/>
              <a:ext cx="715" cy="10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55" name="AutoShape 72"/>
            <p:cNvSpPr>
              <a:spLocks noChangeArrowheads="1"/>
            </p:cNvSpPr>
            <p:nvPr/>
          </p:nvSpPr>
          <p:spPr bwMode="auto">
            <a:xfrm flipV="1">
              <a:off x="3732" y="480"/>
              <a:ext cx="715" cy="5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489 h 21600"/>
                <a:gd name="T14" fmla="*/ 17099 w 21600"/>
                <a:gd name="T15" fmla="*/ 1711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56" name="Rectangle 73"/>
            <p:cNvSpPr>
              <a:spLocks noChangeArrowheads="1"/>
            </p:cNvSpPr>
            <p:nvPr/>
          </p:nvSpPr>
          <p:spPr bwMode="auto">
            <a:xfrm>
              <a:off x="3975" y="1296"/>
              <a:ext cx="204" cy="71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57" name="Rectangle 74"/>
            <p:cNvSpPr>
              <a:spLocks noChangeArrowheads="1"/>
            </p:cNvSpPr>
            <p:nvPr/>
          </p:nvSpPr>
          <p:spPr bwMode="auto">
            <a:xfrm>
              <a:off x="3426" y="2010"/>
              <a:ext cx="1327" cy="2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58" name="Line 75"/>
            <p:cNvSpPr>
              <a:spLocks noChangeShapeType="1"/>
            </p:cNvSpPr>
            <p:nvPr/>
          </p:nvSpPr>
          <p:spPr bwMode="auto">
            <a:xfrm>
              <a:off x="3120" y="2214"/>
              <a:ext cx="19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59" name="Line 76"/>
            <p:cNvSpPr>
              <a:spLocks noChangeShapeType="1"/>
            </p:cNvSpPr>
            <p:nvPr/>
          </p:nvSpPr>
          <p:spPr bwMode="auto">
            <a:xfrm>
              <a:off x="4800" y="20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60" name="Line 77"/>
            <p:cNvSpPr>
              <a:spLocks noChangeShapeType="1"/>
            </p:cNvSpPr>
            <p:nvPr/>
          </p:nvSpPr>
          <p:spPr bwMode="auto">
            <a:xfrm>
              <a:off x="3360" y="1296"/>
              <a:ext cx="5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61" name="Line 78"/>
            <p:cNvSpPr>
              <a:spLocks noChangeShapeType="1"/>
            </p:cNvSpPr>
            <p:nvPr/>
          </p:nvSpPr>
          <p:spPr bwMode="auto">
            <a:xfrm>
              <a:off x="4704" y="100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62" name="Line 79"/>
            <p:cNvSpPr>
              <a:spLocks noChangeShapeType="1"/>
            </p:cNvSpPr>
            <p:nvPr/>
          </p:nvSpPr>
          <p:spPr bwMode="auto">
            <a:xfrm>
              <a:off x="4656" y="48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63" name="Line 80"/>
            <p:cNvSpPr>
              <a:spLocks noChangeShapeType="1"/>
            </p:cNvSpPr>
            <p:nvPr/>
          </p:nvSpPr>
          <p:spPr bwMode="auto">
            <a:xfrm flipV="1">
              <a:off x="4896" y="4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64" name="Line 81"/>
            <p:cNvSpPr>
              <a:spLocks noChangeShapeType="1"/>
            </p:cNvSpPr>
            <p:nvPr/>
          </p:nvSpPr>
          <p:spPr bwMode="auto">
            <a:xfrm>
              <a:off x="4896" y="8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65" name="Line 82"/>
            <p:cNvSpPr>
              <a:spLocks noChangeShapeType="1"/>
            </p:cNvSpPr>
            <p:nvPr/>
          </p:nvSpPr>
          <p:spPr bwMode="auto">
            <a:xfrm flipV="1">
              <a:off x="3552" y="12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66" name="Line 83"/>
            <p:cNvSpPr>
              <a:spLocks noChangeShapeType="1"/>
            </p:cNvSpPr>
            <p:nvPr/>
          </p:nvSpPr>
          <p:spPr bwMode="auto">
            <a:xfrm>
              <a:off x="3552" y="17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67" name="Line 84"/>
            <p:cNvSpPr>
              <a:spLocks noChangeShapeType="1"/>
            </p:cNvSpPr>
            <p:nvPr/>
          </p:nvSpPr>
          <p:spPr bwMode="auto">
            <a:xfrm flipV="1">
              <a:off x="4896" y="22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68" name="Line 85"/>
            <p:cNvSpPr>
              <a:spLocks noChangeShapeType="1"/>
            </p:cNvSpPr>
            <p:nvPr/>
          </p:nvSpPr>
          <p:spPr bwMode="auto">
            <a:xfrm>
              <a:off x="3840" y="148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69" name="Line 86"/>
            <p:cNvSpPr>
              <a:spLocks noChangeShapeType="1"/>
            </p:cNvSpPr>
            <p:nvPr/>
          </p:nvSpPr>
          <p:spPr bwMode="auto">
            <a:xfrm flipH="1">
              <a:off x="4176" y="148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70" name="Line 87"/>
            <p:cNvSpPr>
              <a:spLocks noChangeShapeType="1"/>
            </p:cNvSpPr>
            <p:nvPr/>
          </p:nvSpPr>
          <p:spPr bwMode="auto">
            <a:xfrm flipV="1">
              <a:off x="4896" y="100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71" name="Line 88"/>
            <p:cNvSpPr>
              <a:spLocks noChangeShapeType="1"/>
            </p:cNvSpPr>
            <p:nvPr/>
          </p:nvSpPr>
          <p:spPr bwMode="auto">
            <a:xfrm>
              <a:off x="4896" y="163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72" name="Text Box 89"/>
            <p:cNvSpPr txBox="1">
              <a:spLocks noChangeArrowheads="1"/>
            </p:cNvSpPr>
            <p:nvPr/>
          </p:nvSpPr>
          <p:spPr bwMode="auto">
            <a:xfrm>
              <a:off x="3974" y="1415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72073" name="Text Box 90"/>
            <p:cNvSpPr txBox="1">
              <a:spLocks noChangeArrowheads="1"/>
            </p:cNvSpPr>
            <p:nvPr/>
          </p:nvSpPr>
          <p:spPr bwMode="auto">
            <a:xfrm>
              <a:off x="4790" y="663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30</a:t>
              </a:r>
            </a:p>
          </p:txBody>
        </p:sp>
        <p:sp>
          <p:nvSpPr>
            <p:cNvPr id="172074" name="Text Box 91"/>
            <p:cNvSpPr txBox="1">
              <a:spLocks noChangeArrowheads="1"/>
            </p:cNvSpPr>
            <p:nvPr/>
          </p:nvSpPr>
          <p:spPr bwMode="auto">
            <a:xfrm>
              <a:off x="4774" y="1415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50</a:t>
              </a:r>
            </a:p>
          </p:txBody>
        </p:sp>
        <p:sp>
          <p:nvSpPr>
            <p:cNvPr id="172075" name="Text Box 92"/>
            <p:cNvSpPr txBox="1">
              <a:spLocks noChangeArrowheads="1"/>
            </p:cNvSpPr>
            <p:nvPr/>
          </p:nvSpPr>
          <p:spPr bwMode="auto">
            <a:xfrm>
              <a:off x="4782" y="2039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72076" name="Text Box 93"/>
            <p:cNvSpPr txBox="1">
              <a:spLocks noChangeArrowheads="1"/>
            </p:cNvSpPr>
            <p:nvPr/>
          </p:nvSpPr>
          <p:spPr bwMode="auto">
            <a:xfrm>
              <a:off x="3454" y="1559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35</a:t>
              </a:r>
            </a:p>
          </p:txBody>
        </p:sp>
        <p:sp>
          <p:nvSpPr>
            <p:cNvPr id="172077" name="Text Box 94"/>
            <p:cNvSpPr txBox="1">
              <a:spLocks noChangeArrowheads="1"/>
            </p:cNvSpPr>
            <p:nvPr/>
          </p:nvSpPr>
          <p:spPr bwMode="auto">
            <a:xfrm>
              <a:off x="3168" y="960"/>
              <a:ext cx="2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>
                  <a:latin typeface="Times New Roman" pitchFamily="18" charset="0"/>
                </a:rPr>
                <a:t>FV</a:t>
              </a:r>
            </a:p>
          </p:txBody>
        </p:sp>
        <p:sp>
          <p:nvSpPr>
            <p:cNvPr id="172078" name="Text Box 95"/>
            <p:cNvSpPr txBox="1">
              <a:spLocks noChangeArrowheads="1"/>
            </p:cNvSpPr>
            <p:nvPr/>
          </p:nvSpPr>
          <p:spPr bwMode="auto">
            <a:xfrm>
              <a:off x="2964" y="2127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72079" name="Text Box 96"/>
            <p:cNvSpPr txBox="1">
              <a:spLocks noChangeArrowheads="1"/>
            </p:cNvSpPr>
            <p:nvPr/>
          </p:nvSpPr>
          <p:spPr bwMode="auto">
            <a:xfrm>
              <a:off x="5004" y="2119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172080" name="Line 97"/>
            <p:cNvSpPr>
              <a:spLocks noChangeShapeType="1"/>
            </p:cNvSpPr>
            <p:nvPr/>
          </p:nvSpPr>
          <p:spPr bwMode="auto">
            <a:xfrm flipV="1">
              <a:off x="4176" y="1344"/>
              <a:ext cx="3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81" name="Line 98"/>
            <p:cNvSpPr>
              <a:spLocks noChangeShapeType="1"/>
            </p:cNvSpPr>
            <p:nvPr/>
          </p:nvSpPr>
          <p:spPr bwMode="auto">
            <a:xfrm>
              <a:off x="4512" y="134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82" name="Text Box 99"/>
            <p:cNvSpPr txBox="1">
              <a:spLocks noChangeArrowheads="1"/>
            </p:cNvSpPr>
            <p:nvPr/>
          </p:nvSpPr>
          <p:spPr bwMode="auto">
            <a:xfrm>
              <a:off x="4455" y="1119"/>
              <a:ext cx="3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 b="0">
                  <a:latin typeface="Times New Roman" pitchFamily="18" charset="0"/>
                </a:rPr>
                <a:t>RECT.</a:t>
              </a:r>
            </a:p>
            <a:p>
              <a:pPr algn="ctr" eaLnBrk="1" hangingPunct="1"/>
              <a:r>
                <a:rPr lang="en-US" sz="1000" b="0">
                  <a:latin typeface="Times New Roman" pitchFamily="18" charset="0"/>
                </a:rPr>
                <a:t>SLOT</a:t>
              </a:r>
            </a:p>
          </p:txBody>
        </p:sp>
      </p:grpSp>
      <p:grpSp>
        <p:nvGrpSpPr>
          <p:cNvPr id="12" name="Group 100"/>
          <p:cNvGrpSpPr>
            <a:grpSpLocks/>
          </p:cNvGrpSpPr>
          <p:nvPr/>
        </p:nvGrpSpPr>
        <p:grpSpPr bwMode="auto">
          <a:xfrm>
            <a:off x="1938338" y="1165225"/>
            <a:ext cx="1046162" cy="815975"/>
            <a:chOff x="1656" y="61"/>
            <a:chExt cx="659" cy="514"/>
          </a:xfrm>
        </p:grpSpPr>
        <p:sp>
          <p:nvSpPr>
            <p:cNvPr id="172052" name="AutoShape 101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53" name="Text Box 102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13" name="Group 103"/>
          <p:cNvGrpSpPr>
            <a:grpSpLocks/>
          </p:cNvGrpSpPr>
          <p:nvPr/>
        </p:nvGrpSpPr>
        <p:grpSpPr bwMode="auto">
          <a:xfrm>
            <a:off x="3690938" y="4845050"/>
            <a:ext cx="1235075" cy="401638"/>
            <a:chOff x="3535" y="2462"/>
            <a:chExt cx="778" cy="253"/>
          </a:xfrm>
        </p:grpSpPr>
        <p:sp>
          <p:nvSpPr>
            <p:cNvPr id="172050" name="AutoShape 104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51" name="Text Box 105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172039" name="Text Box 106"/>
          <p:cNvSpPr txBox="1">
            <a:spLocks noChangeArrowheads="1"/>
          </p:cNvSpPr>
          <p:nvPr/>
        </p:nvSpPr>
        <p:spPr bwMode="auto">
          <a:xfrm>
            <a:off x="228600" y="22860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b="0" u="sng">
                <a:latin typeface="Arial Black" pitchFamily="34" charset="0"/>
              </a:rPr>
              <a:t>PICTORIAL PRESENTATION IS GIVEN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DRAW FV AND TV OF THIS OBJECT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BY FIRST ANGLE PROJECTION METHOD</a:t>
            </a:r>
          </a:p>
        </p:txBody>
      </p:sp>
      <p:sp>
        <p:nvSpPr>
          <p:cNvPr id="172040" name="Oval 107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20</a:t>
            </a:r>
          </a:p>
        </p:txBody>
      </p:sp>
      <p:sp>
        <p:nvSpPr>
          <p:cNvPr id="777324" name="Text Box 108"/>
          <p:cNvSpPr txBox="1">
            <a:spLocks noChangeArrowheads="1"/>
          </p:cNvSpPr>
          <p:nvPr/>
        </p:nvSpPr>
        <p:spPr bwMode="auto">
          <a:xfrm>
            <a:off x="5257800" y="287338"/>
            <a:ext cx="2995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u="sng">
                <a:latin typeface="Times New Roman" pitchFamily="18" charset="0"/>
              </a:rPr>
              <a:t>ORTHOGRAPHIC PROJECTIONS</a:t>
            </a:r>
          </a:p>
        </p:txBody>
      </p:sp>
      <p:sp>
        <p:nvSpPr>
          <p:cNvPr id="777325" name="Text Box 109"/>
          <p:cNvSpPr txBox="1">
            <a:spLocks noChangeArrowheads="1"/>
          </p:cNvSpPr>
          <p:nvPr/>
        </p:nvSpPr>
        <p:spPr bwMode="auto">
          <a:xfrm>
            <a:off x="6019800" y="6172200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TOP VIEW</a:t>
            </a:r>
          </a:p>
        </p:txBody>
      </p:sp>
      <p:grpSp>
        <p:nvGrpSpPr>
          <p:cNvPr id="14" name="Group 117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72044" name="AutoShape 118">
              <a:hlinkClick r:id="rId2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45" name="AutoShape 119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46" name="AutoShape 120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47" name="AutoShape 121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48" name="AutoShape 122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49" name="AutoShape 123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7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7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7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77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324" grpId="0" autoUpdateAnimBg="0"/>
      <p:bldP spid="777325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660400"/>
            <a:ext cx="3733800" cy="4095750"/>
            <a:chOff x="144" y="416"/>
            <a:chExt cx="2352" cy="258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44" y="2112"/>
              <a:ext cx="2256" cy="672"/>
              <a:chOff x="2832" y="2694"/>
              <a:chExt cx="2256" cy="672"/>
            </a:xfrm>
          </p:grpSpPr>
          <p:sp>
            <p:nvSpPr>
              <p:cNvPr id="173174" name="Line 4"/>
              <p:cNvSpPr>
                <a:spLocks noChangeShapeType="1"/>
              </p:cNvSpPr>
              <p:nvPr/>
            </p:nvSpPr>
            <p:spPr bwMode="auto">
              <a:xfrm>
                <a:off x="3120" y="3366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75" name="Line 5"/>
              <p:cNvSpPr>
                <a:spLocks noChangeShapeType="1"/>
              </p:cNvSpPr>
              <p:nvPr/>
            </p:nvSpPr>
            <p:spPr bwMode="auto">
              <a:xfrm flipV="1">
                <a:off x="3936" y="2694"/>
                <a:ext cx="1152" cy="67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76" name="Line 6"/>
              <p:cNvSpPr>
                <a:spLocks noChangeShapeType="1"/>
              </p:cNvSpPr>
              <p:nvPr/>
            </p:nvSpPr>
            <p:spPr bwMode="auto">
              <a:xfrm flipH="1" flipV="1">
                <a:off x="2832" y="2790"/>
                <a:ext cx="1104" cy="57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3142" name="Line 7"/>
            <p:cNvSpPr>
              <a:spLocks noChangeShapeType="1"/>
            </p:cNvSpPr>
            <p:nvPr/>
          </p:nvSpPr>
          <p:spPr bwMode="auto">
            <a:xfrm flipV="1">
              <a:off x="1248" y="1920"/>
              <a:ext cx="0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43" name="Line 8"/>
            <p:cNvSpPr>
              <a:spLocks noChangeShapeType="1"/>
            </p:cNvSpPr>
            <p:nvPr/>
          </p:nvSpPr>
          <p:spPr bwMode="auto">
            <a:xfrm flipV="1">
              <a:off x="1248" y="1200"/>
              <a:ext cx="1248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44" name="Line 9"/>
            <p:cNvSpPr>
              <a:spLocks noChangeShapeType="1"/>
            </p:cNvSpPr>
            <p:nvPr/>
          </p:nvSpPr>
          <p:spPr bwMode="auto">
            <a:xfrm flipV="1">
              <a:off x="1248" y="2064"/>
              <a:ext cx="1248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45" name="Line 10"/>
            <p:cNvSpPr>
              <a:spLocks noChangeShapeType="1"/>
            </p:cNvSpPr>
            <p:nvPr/>
          </p:nvSpPr>
          <p:spPr bwMode="auto">
            <a:xfrm flipV="1">
              <a:off x="2480" y="1192"/>
              <a:ext cx="0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46" name="Line 11"/>
            <p:cNvSpPr>
              <a:spLocks noChangeShapeType="1"/>
            </p:cNvSpPr>
            <p:nvPr/>
          </p:nvSpPr>
          <p:spPr bwMode="auto">
            <a:xfrm flipH="1" flipV="1">
              <a:off x="528" y="1536"/>
              <a:ext cx="72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47" name="Line 12"/>
            <p:cNvSpPr>
              <a:spLocks noChangeShapeType="1"/>
            </p:cNvSpPr>
            <p:nvPr/>
          </p:nvSpPr>
          <p:spPr bwMode="auto">
            <a:xfrm flipV="1">
              <a:off x="548" y="1544"/>
              <a:ext cx="0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48" name="Line 13"/>
            <p:cNvSpPr>
              <a:spLocks noChangeShapeType="1"/>
            </p:cNvSpPr>
            <p:nvPr/>
          </p:nvSpPr>
          <p:spPr bwMode="auto">
            <a:xfrm flipV="1">
              <a:off x="552" y="820"/>
              <a:ext cx="1248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49" name="Line 14"/>
            <p:cNvSpPr>
              <a:spLocks noChangeShapeType="1"/>
            </p:cNvSpPr>
            <p:nvPr/>
          </p:nvSpPr>
          <p:spPr bwMode="auto">
            <a:xfrm flipH="1" flipV="1">
              <a:off x="1776" y="816"/>
              <a:ext cx="72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50" name="Line 15"/>
            <p:cNvSpPr>
              <a:spLocks noChangeShapeType="1"/>
            </p:cNvSpPr>
            <p:nvPr/>
          </p:nvSpPr>
          <p:spPr bwMode="auto">
            <a:xfrm>
              <a:off x="720" y="1632"/>
              <a:ext cx="144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51" name="Line 16"/>
            <p:cNvSpPr>
              <a:spLocks noChangeShapeType="1"/>
            </p:cNvSpPr>
            <p:nvPr/>
          </p:nvSpPr>
          <p:spPr bwMode="auto">
            <a:xfrm flipH="1">
              <a:off x="864" y="1824"/>
              <a:ext cx="24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52" name="Line 17"/>
            <p:cNvSpPr>
              <a:spLocks noChangeShapeType="1"/>
            </p:cNvSpPr>
            <p:nvPr/>
          </p:nvSpPr>
          <p:spPr bwMode="auto">
            <a:xfrm flipV="1">
              <a:off x="720" y="1248"/>
              <a:ext cx="672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53" name="Line 18"/>
            <p:cNvSpPr>
              <a:spLocks noChangeShapeType="1"/>
            </p:cNvSpPr>
            <p:nvPr/>
          </p:nvSpPr>
          <p:spPr bwMode="auto">
            <a:xfrm>
              <a:off x="1392" y="1248"/>
              <a:ext cx="33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54" name="Line 19"/>
            <p:cNvSpPr>
              <a:spLocks noChangeShapeType="1"/>
            </p:cNvSpPr>
            <p:nvPr/>
          </p:nvSpPr>
          <p:spPr bwMode="auto">
            <a:xfrm flipV="1">
              <a:off x="1104" y="1440"/>
              <a:ext cx="624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55" name="Line 20"/>
            <p:cNvSpPr>
              <a:spLocks noChangeShapeType="1"/>
            </p:cNvSpPr>
            <p:nvPr/>
          </p:nvSpPr>
          <p:spPr bwMode="auto">
            <a:xfrm>
              <a:off x="1392" y="1248"/>
              <a:ext cx="96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56" name="Oval 21"/>
            <p:cNvSpPr>
              <a:spLocks noChangeArrowheads="1"/>
            </p:cNvSpPr>
            <p:nvPr/>
          </p:nvSpPr>
          <p:spPr bwMode="auto">
            <a:xfrm rot="1873940">
              <a:off x="718" y="1686"/>
              <a:ext cx="393" cy="9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57" name="Line 22"/>
            <p:cNvSpPr>
              <a:spLocks noChangeShapeType="1"/>
            </p:cNvSpPr>
            <p:nvPr/>
          </p:nvSpPr>
          <p:spPr bwMode="auto">
            <a:xfrm rot="374344" flipH="1">
              <a:off x="1828" y="988"/>
              <a:ext cx="28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58" name="Line 23"/>
            <p:cNvSpPr>
              <a:spLocks noChangeShapeType="1"/>
            </p:cNvSpPr>
            <p:nvPr/>
          </p:nvSpPr>
          <p:spPr bwMode="auto">
            <a:xfrm>
              <a:off x="1504" y="972"/>
              <a:ext cx="33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59" name="Line 24"/>
            <p:cNvSpPr>
              <a:spLocks noChangeShapeType="1"/>
            </p:cNvSpPr>
            <p:nvPr/>
          </p:nvSpPr>
          <p:spPr bwMode="auto">
            <a:xfrm flipV="1">
              <a:off x="1520" y="576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60" name="Line 25"/>
            <p:cNvSpPr>
              <a:spLocks noChangeShapeType="1"/>
            </p:cNvSpPr>
            <p:nvPr/>
          </p:nvSpPr>
          <p:spPr bwMode="auto">
            <a:xfrm flipV="1">
              <a:off x="2116" y="592"/>
              <a:ext cx="0" cy="4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61" name="Line 26"/>
            <p:cNvSpPr>
              <a:spLocks noChangeShapeType="1"/>
            </p:cNvSpPr>
            <p:nvPr/>
          </p:nvSpPr>
          <p:spPr bwMode="auto">
            <a:xfrm rot="374344" flipH="1">
              <a:off x="1824" y="592"/>
              <a:ext cx="28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62" name="Line 27"/>
            <p:cNvSpPr>
              <a:spLocks noChangeShapeType="1"/>
            </p:cNvSpPr>
            <p:nvPr/>
          </p:nvSpPr>
          <p:spPr bwMode="auto">
            <a:xfrm>
              <a:off x="1536" y="597"/>
              <a:ext cx="300" cy="1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63" name="Line 28"/>
            <p:cNvSpPr>
              <a:spLocks noChangeShapeType="1"/>
            </p:cNvSpPr>
            <p:nvPr/>
          </p:nvSpPr>
          <p:spPr bwMode="auto">
            <a:xfrm rot="374344" flipH="1">
              <a:off x="1532" y="416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64" name="Line 29"/>
            <p:cNvSpPr>
              <a:spLocks noChangeShapeType="1"/>
            </p:cNvSpPr>
            <p:nvPr/>
          </p:nvSpPr>
          <p:spPr bwMode="auto">
            <a:xfrm>
              <a:off x="1824" y="432"/>
              <a:ext cx="288" cy="1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65" name="Line 30"/>
            <p:cNvSpPr>
              <a:spLocks noChangeShapeType="1"/>
            </p:cNvSpPr>
            <p:nvPr/>
          </p:nvSpPr>
          <p:spPr bwMode="auto">
            <a:xfrm flipH="1">
              <a:off x="1512" y="672"/>
              <a:ext cx="168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66" name="Line 31"/>
            <p:cNvSpPr>
              <a:spLocks noChangeShapeType="1"/>
            </p:cNvSpPr>
            <p:nvPr/>
          </p:nvSpPr>
          <p:spPr bwMode="auto">
            <a:xfrm flipV="1">
              <a:off x="1680" y="517"/>
              <a:ext cx="288" cy="1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67" name="Oval 32"/>
            <p:cNvSpPr>
              <a:spLocks noChangeArrowheads="1"/>
            </p:cNvSpPr>
            <p:nvPr/>
          </p:nvSpPr>
          <p:spPr bwMode="auto">
            <a:xfrm rot="-1708153">
              <a:off x="1516" y="872"/>
              <a:ext cx="336" cy="4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68" name="Oval 33"/>
            <p:cNvSpPr>
              <a:spLocks noChangeArrowheads="1"/>
            </p:cNvSpPr>
            <p:nvPr/>
          </p:nvSpPr>
          <p:spPr bwMode="auto">
            <a:xfrm rot="1748884">
              <a:off x="1804" y="892"/>
              <a:ext cx="336" cy="4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69" name="Line 34"/>
            <p:cNvSpPr>
              <a:spLocks noChangeShapeType="1"/>
            </p:cNvSpPr>
            <p:nvPr/>
          </p:nvSpPr>
          <p:spPr bwMode="auto">
            <a:xfrm flipV="1">
              <a:off x="1828" y="744"/>
              <a:ext cx="0" cy="4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70" name="Rectangle 35"/>
            <p:cNvSpPr>
              <a:spLocks noChangeArrowheads="1"/>
            </p:cNvSpPr>
            <p:nvPr/>
          </p:nvSpPr>
          <p:spPr bwMode="auto">
            <a:xfrm rot="-1839340">
              <a:off x="1424" y="452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71" name="Rectangle 36"/>
            <p:cNvSpPr>
              <a:spLocks noChangeArrowheads="1"/>
            </p:cNvSpPr>
            <p:nvPr/>
          </p:nvSpPr>
          <p:spPr bwMode="auto">
            <a:xfrm>
              <a:off x="1488" y="732"/>
              <a:ext cx="48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72" name="Line 37"/>
            <p:cNvSpPr>
              <a:spLocks noChangeShapeType="1"/>
            </p:cNvSpPr>
            <p:nvPr/>
          </p:nvSpPr>
          <p:spPr bwMode="auto">
            <a:xfrm flipH="1" flipV="1">
              <a:off x="528" y="2400"/>
              <a:ext cx="72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73" name="Text Box 38"/>
            <p:cNvSpPr txBox="1">
              <a:spLocks noChangeArrowheads="1"/>
            </p:cNvSpPr>
            <p:nvPr/>
          </p:nvSpPr>
          <p:spPr bwMode="auto">
            <a:xfrm>
              <a:off x="1152" y="2784"/>
              <a:ext cx="2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b="0">
                  <a:latin typeface="Arial Black" pitchFamily="34" charset="0"/>
                </a:rPr>
                <a:t>O</a:t>
              </a:r>
            </a:p>
          </p:txBody>
        </p:sp>
      </p:grpSp>
      <p:sp>
        <p:nvSpPr>
          <p:cNvPr id="778279" name="Line 39"/>
          <p:cNvSpPr>
            <a:spLocks noChangeShapeType="1"/>
          </p:cNvSpPr>
          <p:nvPr/>
        </p:nvSpPr>
        <p:spPr bwMode="auto">
          <a:xfrm>
            <a:off x="3886200" y="44196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3949700" y="2057400"/>
            <a:ext cx="2908300" cy="3287713"/>
            <a:chOff x="2488" y="1296"/>
            <a:chExt cx="1832" cy="2071"/>
          </a:xfrm>
        </p:grpSpPr>
        <p:sp>
          <p:nvSpPr>
            <p:cNvPr id="173115" name="Line 41"/>
            <p:cNvSpPr>
              <a:spLocks noChangeShapeType="1"/>
            </p:cNvSpPr>
            <p:nvPr/>
          </p:nvSpPr>
          <p:spPr bwMode="auto">
            <a:xfrm>
              <a:off x="2688" y="206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16" name="Line 42"/>
            <p:cNvSpPr>
              <a:spLocks noChangeShapeType="1"/>
            </p:cNvSpPr>
            <p:nvPr/>
          </p:nvSpPr>
          <p:spPr bwMode="auto">
            <a:xfrm>
              <a:off x="2688" y="2064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17" name="Line 43"/>
            <p:cNvSpPr>
              <a:spLocks noChangeShapeType="1"/>
            </p:cNvSpPr>
            <p:nvPr/>
          </p:nvSpPr>
          <p:spPr bwMode="auto">
            <a:xfrm>
              <a:off x="2688" y="2784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18" name="Line 44"/>
            <p:cNvSpPr>
              <a:spLocks noChangeShapeType="1"/>
            </p:cNvSpPr>
            <p:nvPr/>
          </p:nvSpPr>
          <p:spPr bwMode="auto">
            <a:xfrm flipV="1">
              <a:off x="4320" y="1584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19" name="Line 45"/>
            <p:cNvSpPr>
              <a:spLocks noChangeShapeType="1"/>
            </p:cNvSpPr>
            <p:nvPr/>
          </p:nvSpPr>
          <p:spPr bwMode="auto">
            <a:xfrm flipH="1">
              <a:off x="3744" y="158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20" name="Line 46"/>
            <p:cNvSpPr>
              <a:spLocks noChangeShapeType="1"/>
            </p:cNvSpPr>
            <p:nvPr/>
          </p:nvSpPr>
          <p:spPr bwMode="auto">
            <a:xfrm>
              <a:off x="3744" y="158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21" name="Line 47"/>
            <p:cNvSpPr>
              <a:spLocks noChangeShapeType="1"/>
            </p:cNvSpPr>
            <p:nvPr/>
          </p:nvSpPr>
          <p:spPr bwMode="auto">
            <a:xfrm>
              <a:off x="2688" y="240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22" name="Line 48"/>
            <p:cNvSpPr>
              <a:spLocks noChangeShapeType="1"/>
            </p:cNvSpPr>
            <p:nvPr/>
          </p:nvSpPr>
          <p:spPr bwMode="auto">
            <a:xfrm flipV="1">
              <a:off x="3504" y="206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49"/>
            <p:cNvGrpSpPr>
              <a:grpSpLocks/>
            </p:cNvGrpSpPr>
            <p:nvPr/>
          </p:nvGrpSpPr>
          <p:grpSpPr bwMode="auto">
            <a:xfrm>
              <a:off x="2488" y="1296"/>
              <a:ext cx="1832" cy="2071"/>
              <a:chOff x="2488" y="1296"/>
              <a:chExt cx="1832" cy="2071"/>
            </a:xfrm>
          </p:grpSpPr>
          <p:sp>
            <p:nvSpPr>
              <p:cNvPr id="173124" name="Text Box 50"/>
              <p:cNvSpPr txBox="1">
                <a:spLocks noChangeArrowheads="1"/>
              </p:cNvSpPr>
              <p:nvPr/>
            </p:nvSpPr>
            <p:spPr bwMode="auto">
              <a:xfrm>
                <a:off x="2488" y="2752"/>
                <a:ext cx="22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b="0">
                    <a:latin typeface="Arial Black" pitchFamily="34" charset="0"/>
                  </a:rPr>
                  <a:t>O</a:t>
                </a:r>
              </a:p>
            </p:txBody>
          </p:sp>
          <p:sp>
            <p:nvSpPr>
              <p:cNvPr id="173125" name="Line 51"/>
              <p:cNvSpPr>
                <a:spLocks noChangeShapeType="1"/>
              </p:cNvSpPr>
              <p:nvPr/>
            </p:nvSpPr>
            <p:spPr bwMode="auto">
              <a:xfrm flipV="1">
                <a:off x="2688" y="177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26" name="Line 52"/>
              <p:cNvSpPr>
                <a:spLocks noChangeShapeType="1"/>
              </p:cNvSpPr>
              <p:nvPr/>
            </p:nvSpPr>
            <p:spPr bwMode="auto">
              <a:xfrm flipV="1">
                <a:off x="3504" y="182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27" name="Line 53"/>
              <p:cNvSpPr>
                <a:spLocks noChangeShapeType="1"/>
              </p:cNvSpPr>
              <p:nvPr/>
            </p:nvSpPr>
            <p:spPr bwMode="auto">
              <a:xfrm flipV="1">
                <a:off x="3744" y="129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28" name="Line 54"/>
              <p:cNvSpPr>
                <a:spLocks noChangeShapeType="1"/>
              </p:cNvSpPr>
              <p:nvPr/>
            </p:nvSpPr>
            <p:spPr bwMode="auto">
              <a:xfrm flipV="1">
                <a:off x="4320" y="129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29" name="Line 55"/>
              <p:cNvSpPr>
                <a:spLocks noChangeShapeType="1"/>
              </p:cNvSpPr>
              <p:nvPr/>
            </p:nvSpPr>
            <p:spPr bwMode="auto">
              <a:xfrm>
                <a:off x="4320" y="29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30" name="Line 56"/>
              <p:cNvSpPr>
                <a:spLocks noChangeShapeType="1"/>
              </p:cNvSpPr>
              <p:nvPr/>
            </p:nvSpPr>
            <p:spPr bwMode="auto">
              <a:xfrm>
                <a:off x="2688" y="28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31" name="Line 57"/>
              <p:cNvSpPr>
                <a:spLocks noChangeShapeType="1"/>
              </p:cNvSpPr>
              <p:nvPr/>
            </p:nvSpPr>
            <p:spPr bwMode="auto">
              <a:xfrm flipH="1">
                <a:off x="2688" y="19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32" name="Line 58"/>
              <p:cNvSpPr>
                <a:spLocks noChangeShapeType="1"/>
              </p:cNvSpPr>
              <p:nvPr/>
            </p:nvSpPr>
            <p:spPr bwMode="auto">
              <a:xfrm>
                <a:off x="3216" y="19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33" name="Line 59"/>
              <p:cNvSpPr>
                <a:spLocks noChangeShapeType="1"/>
              </p:cNvSpPr>
              <p:nvPr/>
            </p:nvSpPr>
            <p:spPr bwMode="auto">
              <a:xfrm flipH="1">
                <a:off x="374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34" name="Line 60"/>
              <p:cNvSpPr>
                <a:spLocks noChangeShapeType="1"/>
              </p:cNvSpPr>
              <p:nvPr/>
            </p:nvSpPr>
            <p:spPr bwMode="auto">
              <a:xfrm>
                <a:off x="4128" y="13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35" name="Line 61"/>
              <p:cNvSpPr>
                <a:spLocks noChangeShapeType="1"/>
              </p:cNvSpPr>
              <p:nvPr/>
            </p:nvSpPr>
            <p:spPr bwMode="auto">
              <a:xfrm flipH="1">
                <a:off x="2688" y="297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36" name="Line 62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37" name="Text Box 63"/>
              <p:cNvSpPr txBox="1">
                <a:spLocks noChangeArrowheads="1"/>
              </p:cNvSpPr>
              <p:nvPr/>
            </p:nvSpPr>
            <p:spPr bwMode="auto">
              <a:xfrm>
                <a:off x="3014" y="1847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40</a:t>
                </a:r>
              </a:p>
            </p:txBody>
          </p:sp>
          <p:sp>
            <p:nvSpPr>
              <p:cNvPr id="173138" name="Text Box 64"/>
              <p:cNvSpPr txBox="1">
                <a:spLocks noChangeArrowheads="1"/>
              </p:cNvSpPr>
              <p:nvPr/>
            </p:nvSpPr>
            <p:spPr bwMode="auto">
              <a:xfrm>
                <a:off x="3916" y="1319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25</a:t>
                </a:r>
              </a:p>
            </p:txBody>
          </p:sp>
          <p:sp>
            <p:nvSpPr>
              <p:cNvPr id="173139" name="Text Box 65"/>
              <p:cNvSpPr txBox="1">
                <a:spLocks noChangeArrowheads="1"/>
              </p:cNvSpPr>
              <p:nvPr/>
            </p:nvSpPr>
            <p:spPr bwMode="auto">
              <a:xfrm>
                <a:off x="3446" y="2903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80</a:t>
                </a:r>
              </a:p>
            </p:txBody>
          </p:sp>
          <p:sp>
            <p:nvSpPr>
              <p:cNvPr id="173140" name="Text Box 66"/>
              <p:cNvSpPr txBox="1">
                <a:spLocks noChangeArrowheads="1"/>
              </p:cNvSpPr>
              <p:nvPr/>
            </p:nvSpPr>
            <p:spPr bwMode="auto">
              <a:xfrm>
                <a:off x="3043" y="3155"/>
                <a:ext cx="35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>
                    <a:latin typeface="Times New Roman" pitchFamily="18" charset="0"/>
                  </a:rPr>
                  <a:t>F.V.</a:t>
                </a:r>
              </a:p>
            </p:txBody>
          </p:sp>
        </p:grp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7086600" y="1447800"/>
            <a:ext cx="1600200" cy="3860800"/>
            <a:chOff x="4464" y="912"/>
            <a:chExt cx="1008" cy="2432"/>
          </a:xfrm>
        </p:grpSpPr>
        <p:sp>
          <p:nvSpPr>
            <p:cNvPr id="173078" name="Rectangle 68"/>
            <p:cNvSpPr>
              <a:spLocks noChangeArrowheads="1"/>
            </p:cNvSpPr>
            <p:nvPr/>
          </p:nvSpPr>
          <p:spPr bwMode="auto">
            <a:xfrm>
              <a:off x="4464" y="2064"/>
              <a:ext cx="720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9" name="Line 69"/>
            <p:cNvSpPr>
              <a:spLocks noChangeShapeType="1"/>
            </p:cNvSpPr>
            <p:nvPr/>
          </p:nvSpPr>
          <p:spPr bwMode="auto">
            <a:xfrm>
              <a:off x="4608" y="15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080" name="Line 70"/>
            <p:cNvSpPr>
              <a:spLocks noChangeShapeType="1"/>
            </p:cNvSpPr>
            <p:nvPr/>
          </p:nvSpPr>
          <p:spPr bwMode="auto">
            <a:xfrm flipH="1">
              <a:off x="4464" y="1584"/>
              <a:ext cx="14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081" name="Line 71"/>
            <p:cNvSpPr>
              <a:spLocks noChangeShapeType="1"/>
            </p:cNvSpPr>
            <p:nvPr/>
          </p:nvSpPr>
          <p:spPr bwMode="auto">
            <a:xfrm>
              <a:off x="4848" y="158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082" name="Line 72"/>
            <p:cNvSpPr>
              <a:spLocks noChangeShapeType="1"/>
            </p:cNvSpPr>
            <p:nvPr/>
          </p:nvSpPr>
          <p:spPr bwMode="auto">
            <a:xfrm>
              <a:off x="4608" y="2064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083" name="Line 73"/>
            <p:cNvSpPr>
              <a:spLocks noChangeShapeType="1"/>
            </p:cNvSpPr>
            <p:nvPr/>
          </p:nvSpPr>
          <p:spPr bwMode="auto">
            <a:xfrm flipH="1">
              <a:off x="4848" y="206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4464" y="912"/>
              <a:ext cx="1008" cy="2432"/>
              <a:chOff x="4464" y="912"/>
              <a:chExt cx="1008" cy="2432"/>
            </a:xfrm>
          </p:grpSpPr>
          <p:sp>
            <p:nvSpPr>
              <p:cNvPr id="173085" name="Text Box 75"/>
              <p:cNvSpPr txBox="1">
                <a:spLocks noChangeArrowheads="1"/>
              </p:cNvSpPr>
              <p:nvPr/>
            </p:nvSpPr>
            <p:spPr bwMode="auto">
              <a:xfrm>
                <a:off x="4608" y="912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10</a:t>
                </a:r>
              </a:p>
            </p:txBody>
          </p:sp>
          <p:sp>
            <p:nvSpPr>
              <p:cNvPr id="173086" name="Line 76"/>
              <p:cNvSpPr>
                <a:spLocks noChangeShapeType="1"/>
              </p:cNvSpPr>
              <p:nvPr/>
            </p:nvSpPr>
            <p:spPr bwMode="auto">
              <a:xfrm flipV="1">
                <a:off x="4848" y="13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87" name="Line 77"/>
              <p:cNvSpPr>
                <a:spLocks noChangeShapeType="1"/>
              </p:cNvSpPr>
              <p:nvPr/>
            </p:nvSpPr>
            <p:spPr bwMode="auto">
              <a:xfrm flipV="1">
                <a:off x="4608" y="13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88" name="Line 78"/>
              <p:cNvSpPr>
                <a:spLocks noChangeShapeType="1"/>
              </p:cNvSpPr>
              <p:nvPr/>
            </p:nvSpPr>
            <p:spPr bwMode="auto">
              <a:xfrm>
                <a:off x="5088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89" name="Line 79"/>
              <p:cNvSpPr>
                <a:spLocks noChangeShapeType="1"/>
              </p:cNvSpPr>
              <p:nvPr/>
            </p:nvSpPr>
            <p:spPr bwMode="auto">
              <a:xfrm>
                <a:off x="5232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90" name="Line 80"/>
              <p:cNvSpPr>
                <a:spLocks noChangeShapeType="1"/>
              </p:cNvSpPr>
              <p:nvPr/>
            </p:nvSpPr>
            <p:spPr bwMode="auto">
              <a:xfrm>
                <a:off x="4944" y="2448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91" name="Line 81"/>
              <p:cNvSpPr>
                <a:spLocks noChangeShapeType="1"/>
              </p:cNvSpPr>
              <p:nvPr/>
            </p:nvSpPr>
            <p:spPr bwMode="auto">
              <a:xfrm>
                <a:off x="4464" y="288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92" name="Line 82"/>
              <p:cNvSpPr>
                <a:spLocks noChangeShapeType="1"/>
              </p:cNvSpPr>
              <p:nvPr/>
            </p:nvSpPr>
            <p:spPr bwMode="auto">
              <a:xfrm>
                <a:off x="5184" y="288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93" name="Line 83"/>
              <p:cNvSpPr>
                <a:spLocks noChangeShapeType="1"/>
              </p:cNvSpPr>
              <p:nvPr/>
            </p:nvSpPr>
            <p:spPr bwMode="auto">
              <a:xfrm>
                <a:off x="446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94" name="Line 84"/>
              <p:cNvSpPr>
                <a:spLocks noChangeShapeType="1"/>
              </p:cNvSpPr>
              <p:nvPr/>
            </p:nvSpPr>
            <p:spPr bwMode="auto">
              <a:xfrm flipH="1">
                <a:off x="4848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95" name="Line 85"/>
              <p:cNvSpPr>
                <a:spLocks noChangeShapeType="1"/>
              </p:cNvSpPr>
              <p:nvPr/>
            </p:nvSpPr>
            <p:spPr bwMode="auto">
              <a:xfrm flipH="1">
                <a:off x="4464" y="297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96" name="Line 86"/>
              <p:cNvSpPr>
                <a:spLocks noChangeShapeType="1"/>
              </p:cNvSpPr>
              <p:nvPr/>
            </p:nvSpPr>
            <p:spPr bwMode="auto">
              <a:xfrm>
                <a:off x="4944" y="297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97" name="Line 87"/>
              <p:cNvSpPr>
                <a:spLocks noChangeShapeType="1"/>
              </p:cNvSpPr>
              <p:nvPr/>
            </p:nvSpPr>
            <p:spPr bwMode="auto">
              <a:xfrm flipV="1">
                <a:off x="5328" y="206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98" name="Line 88"/>
              <p:cNvSpPr>
                <a:spLocks noChangeShapeType="1"/>
              </p:cNvSpPr>
              <p:nvPr/>
            </p:nvSpPr>
            <p:spPr bwMode="auto">
              <a:xfrm>
                <a:off x="5328" y="230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99" name="Line 89"/>
              <p:cNvSpPr>
                <a:spLocks noChangeShapeType="1"/>
              </p:cNvSpPr>
              <p:nvPr/>
            </p:nvSpPr>
            <p:spPr bwMode="auto">
              <a:xfrm flipV="1">
                <a:off x="5328" y="24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00" name="Line 90"/>
              <p:cNvSpPr>
                <a:spLocks noChangeShapeType="1"/>
              </p:cNvSpPr>
              <p:nvPr/>
            </p:nvSpPr>
            <p:spPr bwMode="auto">
              <a:xfrm>
                <a:off x="5328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01" name="Line 91"/>
              <p:cNvSpPr>
                <a:spLocks noChangeShapeType="1"/>
              </p:cNvSpPr>
              <p:nvPr/>
            </p:nvSpPr>
            <p:spPr bwMode="auto">
              <a:xfrm flipV="1">
                <a:off x="5328" y="158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02" name="Line 92"/>
              <p:cNvSpPr>
                <a:spLocks noChangeShapeType="1"/>
              </p:cNvSpPr>
              <p:nvPr/>
            </p:nvSpPr>
            <p:spPr bwMode="auto">
              <a:xfrm>
                <a:off x="5328" y="187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03" name="Line 93"/>
              <p:cNvSpPr>
                <a:spLocks noChangeShapeType="1"/>
              </p:cNvSpPr>
              <p:nvPr/>
            </p:nvSpPr>
            <p:spPr bwMode="auto">
              <a:xfrm flipV="1">
                <a:off x="4464" y="12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04" name="Text Box 94"/>
              <p:cNvSpPr txBox="1">
                <a:spLocks noChangeArrowheads="1"/>
              </p:cNvSpPr>
              <p:nvPr/>
            </p:nvSpPr>
            <p:spPr bwMode="auto">
              <a:xfrm>
                <a:off x="4636" y="1319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15</a:t>
                </a:r>
              </a:p>
            </p:txBody>
          </p:sp>
          <p:sp>
            <p:nvSpPr>
              <p:cNvPr id="173105" name="Text Box 95"/>
              <p:cNvSpPr txBox="1">
                <a:spLocks noChangeArrowheads="1"/>
              </p:cNvSpPr>
              <p:nvPr/>
            </p:nvSpPr>
            <p:spPr bwMode="auto">
              <a:xfrm>
                <a:off x="5222" y="1719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25</a:t>
                </a:r>
              </a:p>
            </p:txBody>
          </p:sp>
          <p:sp>
            <p:nvSpPr>
              <p:cNvPr id="173106" name="Text Box 96"/>
              <p:cNvSpPr txBox="1">
                <a:spLocks noChangeArrowheads="1"/>
              </p:cNvSpPr>
              <p:nvPr/>
            </p:nvSpPr>
            <p:spPr bwMode="auto">
              <a:xfrm>
                <a:off x="5222" y="2175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25</a:t>
                </a:r>
              </a:p>
            </p:txBody>
          </p:sp>
          <p:sp>
            <p:nvSpPr>
              <p:cNvPr id="173107" name="Text Box 97"/>
              <p:cNvSpPr txBox="1">
                <a:spLocks noChangeArrowheads="1"/>
              </p:cNvSpPr>
              <p:nvPr/>
            </p:nvSpPr>
            <p:spPr bwMode="auto">
              <a:xfrm>
                <a:off x="5232" y="2559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25</a:t>
                </a:r>
              </a:p>
            </p:txBody>
          </p:sp>
          <p:sp>
            <p:nvSpPr>
              <p:cNvPr id="173108" name="Text Box 98"/>
              <p:cNvSpPr txBox="1">
                <a:spLocks noChangeArrowheads="1"/>
              </p:cNvSpPr>
              <p:nvPr/>
            </p:nvSpPr>
            <p:spPr bwMode="auto">
              <a:xfrm>
                <a:off x="4726" y="2903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25</a:t>
                </a:r>
              </a:p>
            </p:txBody>
          </p:sp>
          <p:sp>
            <p:nvSpPr>
              <p:cNvPr id="173109" name="Text Box 99"/>
              <p:cNvSpPr txBox="1">
                <a:spLocks noChangeArrowheads="1"/>
              </p:cNvSpPr>
              <p:nvPr/>
            </p:nvSpPr>
            <p:spPr bwMode="auto">
              <a:xfrm>
                <a:off x="5006" y="1887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10</a:t>
                </a:r>
              </a:p>
            </p:txBody>
          </p:sp>
          <p:sp>
            <p:nvSpPr>
              <p:cNvPr id="173110" name="Line 100"/>
              <p:cNvSpPr>
                <a:spLocks noChangeShapeType="1"/>
              </p:cNvSpPr>
              <p:nvPr/>
            </p:nvSpPr>
            <p:spPr bwMode="auto">
              <a:xfrm>
                <a:off x="5040" y="189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11" name="Line 101"/>
              <p:cNvSpPr>
                <a:spLocks noChangeShapeType="1"/>
              </p:cNvSpPr>
              <p:nvPr/>
            </p:nvSpPr>
            <p:spPr bwMode="auto">
              <a:xfrm flipV="1">
                <a:off x="5184" y="188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12" name="Line 102"/>
              <p:cNvSpPr>
                <a:spLocks noChangeShapeType="1"/>
              </p:cNvSpPr>
              <p:nvPr/>
            </p:nvSpPr>
            <p:spPr bwMode="auto">
              <a:xfrm flipH="1">
                <a:off x="4560" y="1056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13" name="Line 103"/>
              <p:cNvSpPr>
                <a:spLocks noChangeShapeType="1"/>
              </p:cNvSpPr>
              <p:nvPr/>
            </p:nvSpPr>
            <p:spPr bwMode="auto">
              <a:xfrm>
                <a:off x="4608" y="105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14" name="Text Box 104"/>
              <p:cNvSpPr txBox="1">
                <a:spLocks noChangeArrowheads="1"/>
              </p:cNvSpPr>
              <p:nvPr/>
            </p:nvSpPr>
            <p:spPr bwMode="auto">
              <a:xfrm>
                <a:off x="4724" y="3132"/>
                <a:ext cx="34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>
                    <a:latin typeface="Times New Roman" pitchFamily="18" charset="0"/>
                  </a:rPr>
                  <a:t>S.V.</a:t>
                </a:r>
              </a:p>
            </p:txBody>
          </p:sp>
        </p:grpSp>
      </p:grpSp>
      <p:grpSp>
        <p:nvGrpSpPr>
          <p:cNvPr id="8" name="Group 105"/>
          <p:cNvGrpSpPr>
            <a:grpSpLocks/>
          </p:cNvGrpSpPr>
          <p:nvPr/>
        </p:nvGrpSpPr>
        <p:grpSpPr bwMode="auto">
          <a:xfrm>
            <a:off x="-152400" y="4114800"/>
            <a:ext cx="1192213" cy="404813"/>
            <a:chOff x="432" y="2384"/>
            <a:chExt cx="751" cy="255"/>
          </a:xfrm>
        </p:grpSpPr>
        <p:sp>
          <p:nvSpPr>
            <p:cNvPr id="173076" name="AutoShape 106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7" name="Text Box 107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S.V.</a:t>
              </a:r>
            </a:p>
          </p:txBody>
        </p:sp>
      </p:grpSp>
      <p:grpSp>
        <p:nvGrpSpPr>
          <p:cNvPr id="9" name="Group 108"/>
          <p:cNvGrpSpPr>
            <a:grpSpLocks/>
          </p:cNvGrpSpPr>
          <p:nvPr/>
        </p:nvGrpSpPr>
        <p:grpSpPr bwMode="auto">
          <a:xfrm>
            <a:off x="3124200" y="4038600"/>
            <a:ext cx="1235075" cy="401638"/>
            <a:chOff x="3535" y="2462"/>
            <a:chExt cx="778" cy="253"/>
          </a:xfrm>
        </p:grpSpPr>
        <p:sp>
          <p:nvSpPr>
            <p:cNvPr id="173074" name="AutoShape 109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5" name="Text Box 110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173064" name="Text Box 111"/>
          <p:cNvSpPr txBox="1">
            <a:spLocks noChangeArrowheads="1"/>
          </p:cNvSpPr>
          <p:nvPr/>
        </p:nvSpPr>
        <p:spPr bwMode="auto">
          <a:xfrm>
            <a:off x="368300" y="572135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b="0" u="sng">
                <a:latin typeface="Arial Black" pitchFamily="34" charset="0"/>
              </a:rPr>
              <a:t>PICTORIAL PRESENTATION IS GIVEN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DRAW FV AND SV OF THIS OBJECT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BY FIRST ANGLE PROJECTION METHOD</a:t>
            </a:r>
          </a:p>
        </p:txBody>
      </p:sp>
      <p:sp>
        <p:nvSpPr>
          <p:cNvPr id="173065" name="Oval 112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21</a:t>
            </a:r>
          </a:p>
        </p:txBody>
      </p:sp>
      <p:sp>
        <p:nvSpPr>
          <p:cNvPr id="778353" name="Text Box 113"/>
          <p:cNvSpPr txBox="1">
            <a:spLocks noChangeArrowheads="1"/>
          </p:cNvSpPr>
          <p:nvPr/>
        </p:nvSpPr>
        <p:spPr bwMode="auto">
          <a:xfrm>
            <a:off x="5410200" y="10668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u="sng">
                <a:latin typeface="Times New Roman" pitchFamily="18" charset="0"/>
              </a:rPr>
              <a:t>ORTHOGRAPHIC PROJECTIONS</a:t>
            </a:r>
          </a:p>
        </p:txBody>
      </p:sp>
      <p:grpSp>
        <p:nvGrpSpPr>
          <p:cNvPr id="10" name="Group 121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73068" name="AutoShape 122">
              <a:hlinkClick r:id="rId2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9" name="AutoShape 123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0" name="AutoShape 124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1" name="AutoShape 125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2" name="AutoShape 126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73" name="AutoShape 127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8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8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8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8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8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8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9" grpId="0" animBg="1"/>
      <p:bldP spid="77835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76800" y="914400"/>
            <a:ext cx="3600450" cy="2973388"/>
            <a:chOff x="3072" y="576"/>
            <a:chExt cx="2268" cy="1873"/>
          </a:xfrm>
        </p:grpSpPr>
        <p:sp>
          <p:nvSpPr>
            <p:cNvPr id="174164" name="Line 3"/>
            <p:cNvSpPr>
              <a:spLocks noChangeShapeType="1"/>
            </p:cNvSpPr>
            <p:nvPr/>
          </p:nvSpPr>
          <p:spPr bwMode="auto">
            <a:xfrm>
              <a:off x="3650" y="1500"/>
              <a:ext cx="0" cy="924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65" name="Line 4"/>
            <p:cNvSpPr>
              <a:spLocks noChangeShapeType="1"/>
            </p:cNvSpPr>
            <p:nvPr/>
          </p:nvSpPr>
          <p:spPr bwMode="auto">
            <a:xfrm>
              <a:off x="3650" y="1500"/>
              <a:ext cx="9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66" name="Line 5"/>
            <p:cNvSpPr>
              <a:spLocks noChangeShapeType="1"/>
            </p:cNvSpPr>
            <p:nvPr/>
          </p:nvSpPr>
          <p:spPr bwMode="auto">
            <a:xfrm>
              <a:off x="4574" y="1500"/>
              <a:ext cx="462" cy="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67" name="Line 6"/>
            <p:cNvSpPr>
              <a:spLocks noChangeShapeType="1"/>
            </p:cNvSpPr>
            <p:nvPr/>
          </p:nvSpPr>
          <p:spPr bwMode="auto">
            <a:xfrm>
              <a:off x="3650" y="2403"/>
              <a:ext cx="1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68" name="Line 7"/>
            <p:cNvSpPr>
              <a:spLocks noChangeShapeType="1"/>
            </p:cNvSpPr>
            <p:nvPr/>
          </p:nvSpPr>
          <p:spPr bwMode="auto">
            <a:xfrm>
              <a:off x="3818" y="1080"/>
              <a:ext cx="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69" name="Line 8"/>
            <p:cNvSpPr>
              <a:spLocks noChangeShapeType="1"/>
            </p:cNvSpPr>
            <p:nvPr/>
          </p:nvSpPr>
          <p:spPr bwMode="auto">
            <a:xfrm>
              <a:off x="4406" y="576"/>
              <a:ext cx="0" cy="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70" name="Line 9"/>
            <p:cNvSpPr>
              <a:spLocks noChangeShapeType="1"/>
            </p:cNvSpPr>
            <p:nvPr/>
          </p:nvSpPr>
          <p:spPr bwMode="auto">
            <a:xfrm flipH="1">
              <a:off x="3818" y="576"/>
              <a:ext cx="588" cy="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71" name="Line 10"/>
            <p:cNvSpPr>
              <a:spLocks noChangeShapeType="1"/>
            </p:cNvSpPr>
            <p:nvPr/>
          </p:nvSpPr>
          <p:spPr bwMode="auto">
            <a:xfrm>
              <a:off x="3072" y="2403"/>
              <a:ext cx="22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72" name="Line 11"/>
            <p:cNvSpPr>
              <a:spLocks noChangeShapeType="1"/>
            </p:cNvSpPr>
            <p:nvPr/>
          </p:nvSpPr>
          <p:spPr bwMode="auto">
            <a:xfrm>
              <a:off x="3818" y="1091"/>
              <a:ext cx="42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73" name="Text Box 12"/>
            <p:cNvSpPr txBox="1">
              <a:spLocks noChangeArrowheads="1"/>
            </p:cNvSpPr>
            <p:nvPr/>
          </p:nvSpPr>
          <p:spPr bwMode="auto">
            <a:xfrm>
              <a:off x="3860" y="965"/>
              <a:ext cx="23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 b="0">
                  <a:latin typeface="Arial" charset="0"/>
                </a:rPr>
                <a:t>45</a:t>
              </a:r>
              <a:r>
                <a:rPr lang="en-US" sz="1000" b="0" baseline="30000">
                  <a:latin typeface="Arial" charset="0"/>
                </a:rPr>
                <a:t>0</a:t>
              </a:r>
            </a:p>
          </p:txBody>
        </p:sp>
        <p:sp>
          <p:nvSpPr>
            <p:cNvPr id="174174" name="Text Box 13"/>
            <p:cNvSpPr txBox="1">
              <a:spLocks noChangeArrowheads="1"/>
            </p:cNvSpPr>
            <p:nvPr/>
          </p:nvSpPr>
          <p:spPr bwMode="auto">
            <a:xfrm>
              <a:off x="3168" y="2256"/>
              <a:ext cx="198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74175" name="Text Box 14"/>
            <p:cNvSpPr txBox="1">
              <a:spLocks noChangeArrowheads="1"/>
            </p:cNvSpPr>
            <p:nvPr/>
          </p:nvSpPr>
          <p:spPr bwMode="auto">
            <a:xfrm>
              <a:off x="4944" y="1296"/>
              <a:ext cx="264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Times New Roman" pitchFamily="18" charset="0"/>
                </a:rPr>
                <a:t>FV</a:t>
              </a:r>
            </a:p>
          </p:txBody>
        </p:sp>
        <p:sp>
          <p:nvSpPr>
            <p:cNvPr id="174176" name="Text Box 15"/>
            <p:cNvSpPr txBox="1">
              <a:spLocks noChangeArrowheads="1"/>
            </p:cNvSpPr>
            <p:nvPr/>
          </p:nvSpPr>
          <p:spPr bwMode="auto">
            <a:xfrm>
              <a:off x="5040" y="2256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174177" name="Line 16"/>
            <p:cNvSpPr>
              <a:spLocks noChangeShapeType="1"/>
            </p:cNvSpPr>
            <p:nvPr/>
          </p:nvSpPr>
          <p:spPr bwMode="auto">
            <a:xfrm>
              <a:off x="3230" y="1500"/>
              <a:ext cx="336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78" name="Line 17"/>
            <p:cNvSpPr>
              <a:spLocks noChangeShapeType="1"/>
            </p:cNvSpPr>
            <p:nvPr/>
          </p:nvSpPr>
          <p:spPr bwMode="auto">
            <a:xfrm>
              <a:off x="3230" y="1080"/>
              <a:ext cx="336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79" name="Line 18"/>
            <p:cNvSpPr>
              <a:spLocks noChangeShapeType="1"/>
            </p:cNvSpPr>
            <p:nvPr/>
          </p:nvSpPr>
          <p:spPr bwMode="auto">
            <a:xfrm>
              <a:off x="3398" y="1500"/>
              <a:ext cx="0" cy="924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80" name="Line 19"/>
            <p:cNvSpPr>
              <a:spLocks noChangeShapeType="1"/>
            </p:cNvSpPr>
            <p:nvPr/>
          </p:nvSpPr>
          <p:spPr bwMode="auto">
            <a:xfrm flipV="1">
              <a:off x="3398" y="744"/>
              <a:ext cx="0" cy="336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81" name="Text Box 20"/>
            <p:cNvSpPr txBox="1">
              <a:spLocks noChangeArrowheads="1"/>
            </p:cNvSpPr>
            <p:nvPr/>
          </p:nvSpPr>
          <p:spPr bwMode="auto">
            <a:xfrm>
              <a:off x="3264" y="1200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latin typeface="Times New Roman" pitchFamily="18" charset="0"/>
                </a:rPr>
                <a:t>30</a:t>
              </a:r>
            </a:p>
          </p:txBody>
        </p:sp>
        <p:sp>
          <p:nvSpPr>
            <p:cNvPr id="174182" name="Text Box 21"/>
            <p:cNvSpPr txBox="1">
              <a:spLocks noChangeArrowheads="1"/>
            </p:cNvSpPr>
            <p:nvPr/>
          </p:nvSpPr>
          <p:spPr bwMode="auto">
            <a:xfrm>
              <a:off x="3230" y="1891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latin typeface="Times New Roman" pitchFamily="18" charset="0"/>
                </a:rPr>
                <a:t>40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260975" y="4010025"/>
            <a:ext cx="3230563" cy="2238375"/>
            <a:chOff x="3314" y="2526"/>
            <a:chExt cx="2035" cy="1410"/>
          </a:xfrm>
        </p:grpSpPr>
        <p:sp>
          <p:nvSpPr>
            <p:cNvPr id="174140" name="Line 23"/>
            <p:cNvSpPr>
              <a:spLocks noChangeShapeType="1"/>
            </p:cNvSpPr>
            <p:nvPr/>
          </p:nvSpPr>
          <p:spPr bwMode="auto">
            <a:xfrm>
              <a:off x="3650" y="284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41" name="Line 24"/>
            <p:cNvSpPr>
              <a:spLocks noChangeShapeType="1"/>
            </p:cNvSpPr>
            <p:nvPr/>
          </p:nvSpPr>
          <p:spPr bwMode="auto">
            <a:xfrm>
              <a:off x="3671" y="2844"/>
              <a:ext cx="0" cy="7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42" name="Line 25"/>
            <p:cNvSpPr>
              <a:spLocks noChangeShapeType="1"/>
            </p:cNvSpPr>
            <p:nvPr/>
          </p:nvSpPr>
          <p:spPr bwMode="auto">
            <a:xfrm>
              <a:off x="3650" y="3600"/>
              <a:ext cx="1344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43" name="Line 26"/>
            <p:cNvSpPr>
              <a:spLocks noChangeShapeType="1"/>
            </p:cNvSpPr>
            <p:nvPr/>
          </p:nvSpPr>
          <p:spPr bwMode="auto">
            <a:xfrm>
              <a:off x="4574" y="2844"/>
              <a:ext cx="0" cy="7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44" name="Line 27"/>
            <p:cNvSpPr>
              <a:spLocks noChangeShapeType="1"/>
            </p:cNvSpPr>
            <p:nvPr/>
          </p:nvSpPr>
          <p:spPr bwMode="auto">
            <a:xfrm>
              <a:off x="4994" y="2844"/>
              <a:ext cx="0" cy="7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45" name="Oval 28"/>
            <p:cNvSpPr>
              <a:spLocks noChangeArrowheads="1"/>
            </p:cNvSpPr>
            <p:nvPr/>
          </p:nvSpPr>
          <p:spPr bwMode="auto">
            <a:xfrm>
              <a:off x="3818" y="2928"/>
              <a:ext cx="588" cy="5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3944" y="3107"/>
              <a:ext cx="336" cy="252"/>
              <a:chOff x="2688" y="2472"/>
              <a:chExt cx="192" cy="144"/>
            </a:xfrm>
          </p:grpSpPr>
          <p:sp>
            <p:nvSpPr>
              <p:cNvPr id="174162" name="Line 30"/>
              <p:cNvSpPr>
                <a:spLocks noChangeShapeType="1"/>
              </p:cNvSpPr>
              <p:nvPr/>
            </p:nvSpPr>
            <p:spPr bwMode="auto">
              <a:xfrm>
                <a:off x="2688" y="254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3" name="Line 31"/>
              <p:cNvSpPr>
                <a:spLocks noChangeShapeType="1"/>
              </p:cNvSpPr>
              <p:nvPr/>
            </p:nvSpPr>
            <p:spPr bwMode="auto">
              <a:xfrm>
                <a:off x="2778" y="24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147" name="Text Box 32"/>
            <p:cNvSpPr txBox="1">
              <a:spLocks noChangeArrowheads="1"/>
            </p:cNvSpPr>
            <p:nvPr/>
          </p:nvSpPr>
          <p:spPr bwMode="auto">
            <a:xfrm>
              <a:off x="5078" y="3119"/>
              <a:ext cx="271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Times New Roman" pitchFamily="18" charset="0"/>
                </a:rPr>
                <a:t>TV</a:t>
              </a:r>
            </a:p>
          </p:txBody>
        </p:sp>
        <p:sp>
          <p:nvSpPr>
            <p:cNvPr id="174148" name="Line 33"/>
            <p:cNvSpPr>
              <a:spLocks noChangeShapeType="1"/>
            </p:cNvSpPr>
            <p:nvPr/>
          </p:nvSpPr>
          <p:spPr bwMode="auto">
            <a:xfrm>
              <a:off x="3398" y="2844"/>
              <a:ext cx="168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49" name="Line 34"/>
            <p:cNvSpPr>
              <a:spLocks noChangeShapeType="1"/>
            </p:cNvSpPr>
            <p:nvPr/>
          </p:nvSpPr>
          <p:spPr bwMode="auto">
            <a:xfrm>
              <a:off x="3398" y="3600"/>
              <a:ext cx="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50" name="Line 35"/>
            <p:cNvSpPr>
              <a:spLocks noChangeShapeType="1"/>
            </p:cNvSpPr>
            <p:nvPr/>
          </p:nvSpPr>
          <p:spPr bwMode="auto">
            <a:xfrm>
              <a:off x="4574" y="3684"/>
              <a:ext cx="0" cy="168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51" name="Line 36"/>
            <p:cNvSpPr>
              <a:spLocks noChangeShapeType="1"/>
            </p:cNvSpPr>
            <p:nvPr/>
          </p:nvSpPr>
          <p:spPr bwMode="auto">
            <a:xfrm>
              <a:off x="4994" y="3684"/>
              <a:ext cx="0" cy="168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52" name="Line 37"/>
            <p:cNvSpPr>
              <a:spLocks noChangeShapeType="1"/>
            </p:cNvSpPr>
            <p:nvPr/>
          </p:nvSpPr>
          <p:spPr bwMode="auto">
            <a:xfrm>
              <a:off x="3650" y="3684"/>
              <a:ext cx="0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53" name="Line 38"/>
            <p:cNvSpPr>
              <a:spLocks noChangeShapeType="1"/>
            </p:cNvSpPr>
            <p:nvPr/>
          </p:nvSpPr>
          <p:spPr bwMode="auto">
            <a:xfrm>
              <a:off x="3650" y="3768"/>
              <a:ext cx="924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54" name="Line 39"/>
            <p:cNvSpPr>
              <a:spLocks noChangeShapeType="1"/>
            </p:cNvSpPr>
            <p:nvPr/>
          </p:nvSpPr>
          <p:spPr bwMode="auto">
            <a:xfrm>
              <a:off x="3482" y="2844"/>
              <a:ext cx="0" cy="756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55" name="Line 40"/>
            <p:cNvSpPr>
              <a:spLocks noChangeShapeType="1"/>
            </p:cNvSpPr>
            <p:nvPr/>
          </p:nvSpPr>
          <p:spPr bwMode="auto">
            <a:xfrm>
              <a:off x="4994" y="3768"/>
              <a:ext cx="336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56" name="Line 41"/>
            <p:cNvSpPr>
              <a:spLocks noChangeShapeType="1"/>
            </p:cNvSpPr>
            <p:nvPr/>
          </p:nvSpPr>
          <p:spPr bwMode="auto">
            <a:xfrm flipV="1">
              <a:off x="4322" y="2676"/>
              <a:ext cx="252" cy="336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57" name="Line 42"/>
            <p:cNvSpPr>
              <a:spLocks noChangeShapeType="1"/>
            </p:cNvSpPr>
            <p:nvPr/>
          </p:nvSpPr>
          <p:spPr bwMode="auto">
            <a:xfrm>
              <a:off x="4574" y="2676"/>
              <a:ext cx="504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58" name="Text Box 43"/>
            <p:cNvSpPr txBox="1">
              <a:spLocks noChangeArrowheads="1"/>
            </p:cNvSpPr>
            <p:nvPr/>
          </p:nvSpPr>
          <p:spPr bwMode="auto">
            <a:xfrm>
              <a:off x="4606" y="2526"/>
              <a:ext cx="30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latin typeface="Times New Roman" pitchFamily="18" charset="0"/>
                </a:rPr>
                <a:t>30 D</a:t>
              </a:r>
            </a:p>
          </p:txBody>
        </p:sp>
        <p:sp>
          <p:nvSpPr>
            <p:cNvPr id="174159" name="Text Box 44"/>
            <p:cNvSpPr txBox="1">
              <a:spLocks noChangeArrowheads="1"/>
            </p:cNvSpPr>
            <p:nvPr/>
          </p:nvSpPr>
          <p:spPr bwMode="auto">
            <a:xfrm>
              <a:off x="3314" y="3139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latin typeface="Times New Roman" pitchFamily="18" charset="0"/>
                </a:rPr>
                <a:t>40</a:t>
              </a:r>
            </a:p>
          </p:txBody>
        </p:sp>
        <p:sp>
          <p:nvSpPr>
            <p:cNvPr id="174160" name="Text Box 45"/>
            <p:cNvSpPr txBox="1">
              <a:spLocks noChangeArrowheads="1"/>
            </p:cNvSpPr>
            <p:nvPr/>
          </p:nvSpPr>
          <p:spPr bwMode="auto">
            <a:xfrm>
              <a:off x="4012" y="3763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latin typeface="Times New Roman" pitchFamily="18" charset="0"/>
                </a:rPr>
                <a:t>40</a:t>
              </a:r>
            </a:p>
          </p:txBody>
        </p:sp>
        <p:sp>
          <p:nvSpPr>
            <p:cNvPr id="174161" name="Text Box 46"/>
            <p:cNvSpPr txBox="1">
              <a:spLocks noChangeArrowheads="1"/>
            </p:cNvSpPr>
            <p:nvPr/>
          </p:nvSpPr>
          <p:spPr bwMode="auto">
            <a:xfrm>
              <a:off x="4662" y="3675"/>
              <a:ext cx="2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latin typeface="Times New Roman" pitchFamily="18" charset="0"/>
                </a:rPr>
                <a:t>15</a:t>
              </a: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609600" y="690563"/>
            <a:ext cx="3327400" cy="4991100"/>
            <a:chOff x="520" y="423"/>
            <a:chExt cx="2408" cy="3612"/>
          </a:xfrm>
        </p:grpSpPr>
        <p:sp>
          <p:nvSpPr>
            <p:cNvPr id="174101" name="Line 48"/>
            <p:cNvSpPr>
              <a:spLocks noChangeShapeType="1"/>
            </p:cNvSpPr>
            <p:nvPr/>
          </p:nvSpPr>
          <p:spPr bwMode="auto">
            <a:xfrm>
              <a:off x="864" y="3792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02" name="Line 49"/>
            <p:cNvSpPr>
              <a:spLocks noChangeShapeType="1"/>
            </p:cNvSpPr>
            <p:nvPr/>
          </p:nvSpPr>
          <p:spPr bwMode="auto">
            <a:xfrm flipV="1">
              <a:off x="1680" y="3064"/>
              <a:ext cx="1248" cy="7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03" name="Line 50"/>
            <p:cNvSpPr>
              <a:spLocks noChangeShapeType="1"/>
            </p:cNvSpPr>
            <p:nvPr/>
          </p:nvSpPr>
          <p:spPr bwMode="auto">
            <a:xfrm flipH="1" flipV="1">
              <a:off x="520" y="3120"/>
              <a:ext cx="115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04" name="Line 51"/>
            <p:cNvSpPr>
              <a:spLocks noChangeShapeType="1"/>
            </p:cNvSpPr>
            <p:nvPr/>
          </p:nvSpPr>
          <p:spPr bwMode="auto">
            <a:xfrm flipV="1">
              <a:off x="1680" y="2640"/>
              <a:ext cx="0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05" name="Line 52"/>
            <p:cNvSpPr>
              <a:spLocks noChangeShapeType="1"/>
            </p:cNvSpPr>
            <p:nvPr/>
          </p:nvSpPr>
          <p:spPr bwMode="auto">
            <a:xfrm flipV="1">
              <a:off x="800" y="2128"/>
              <a:ext cx="0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06" name="Line 53"/>
            <p:cNvSpPr>
              <a:spLocks noChangeShapeType="1"/>
            </p:cNvSpPr>
            <p:nvPr/>
          </p:nvSpPr>
          <p:spPr bwMode="auto">
            <a:xfrm flipV="1">
              <a:off x="2896" y="1920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07" name="Line 54"/>
            <p:cNvSpPr>
              <a:spLocks noChangeShapeType="1"/>
            </p:cNvSpPr>
            <p:nvPr/>
          </p:nvSpPr>
          <p:spPr bwMode="auto">
            <a:xfrm>
              <a:off x="2544" y="2160"/>
              <a:ext cx="384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55"/>
            <p:cNvGrpSpPr>
              <a:grpSpLocks/>
            </p:cNvGrpSpPr>
            <p:nvPr/>
          </p:nvGrpSpPr>
          <p:grpSpPr bwMode="auto">
            <a:xfrm>
              <a:off x="768" y="1440"/>
              <a:ext cx="2160" cy="1256"/>
              <a:chOff x="768" y="1440"/>
              <a:chExt cx="2160" cy="1256"/>
            </a:xfrm>
          </p:grpSpPr>
          <p:sp>
            <p:nvSpPr>
              <p:cNvPr id="174136" name="Line 56"/>
              <p:cNvSpPr>
                <a:spLocks noChangeShapeType="1"/>
              </p:cNvSpPr>
              <p:nvPr/>
            </p:nvSpPr>
            <p:spPr bwMode="auto">
              <a:xfrm flipH="1" flipV="1">
                <a:off x="1968" y="1440"/>
                <a:ext cx="904" cy="5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7" name="Line 57"/>
              <p:cNvSpPr>
                <a:spLocks noChangeShapeType="1"/>
              </p:cNvSpPr>
              <p:nvPr/>
            </p:nvSpPr>
            <p:spPr bwMode="auto">
              <a:xfrm flipV="1">
                <a:off x="816" y="1440"/>
                <a:ext cx="1248" cy="7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8" name="Line 58"/>
              <p:cNvSpPr>
                <a:spLocks noChangeShapeType="1"/>
              </p:cNvSpPr>
              <p:nvPr/>
            </p:nvSpPr>
            <p:spPr bwMode="auto">
              <a:xfrm flipV="1">
                <a:off x="1680" y="1968"/>
                <a:ext cx="1248" cy="7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9" name="Line 59"/>
              <p:cNvSpPr>
                <a:spLocks noChangeShapeType="1"/>
              </p:cNvSpPr>
              <p:nvPr/>
            </p:nvSpPr>
            <p:spPr bwMode="auto">
              <a:xfrm flipH="1" flipV="1">
                <a:off x="768" y="2144"/>
                <a:ext cx="904" cy="5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109" name="Line 60"/>
            <p:cNvSpPr>
              <a:spLocks noChangeShapeType="1"/>
            </p:cNvSpPr>
            <p:nvPr/>
          </p:nvSpPr>
          <p:spPr bwMode="auto">
            <a:xfrm flipH="1" flipV="1">
              <a:off x="1640" y="1672"/>
              <a:ext cx="904" cy="5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10" name="Oval 61"/>
            <p:cNvSpPr>
              <a:spLocks noChangeArrowheads="1"/>
            </p:cNvSpPr>
            <p:nvPr/>
          </p:nvSpPr>
          <p:spPr bwMode="auto">
            <a:xfrm>
              <a:off x="1199" y="1920"/>
              <a:ext cx="904" cy="5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62"/>
            <p:cNvGrpSpPr>
              <a:grpSpLocks/>
            </p:cNvGrpSpPr>
            <p:nvPr/>
          </p:nvGrpSpPr>
          <p:grpSpPr bwMode="auto">
            <a:xfrm>
              <a:off x="1008" y="1792"/>
              <a:ext cx="1296" cy="776"/>
              <a:chOff x="1008" y="1792"/>
              <a:chExt cx="1296" cy="776"/>
            </a:xfrm>
          </p:grpSpPr>
          <p:sp>
            <p:nvSpPr>
              <p:cNvPr id="174132" name="Line 63"/>
              <p:cNvSpPr>
                <a:spLocks noChangeShapeType="1"/>
              </p:cNvSpPr>
              <p:nvPr/>
            </p:nvSpPr>
            <p:spPr bwMode="auto">
              <a:xfrm flipV="1">
                <a:off x="1064" y="1824"/>
                <a:ext cx="57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3" name="Line 64"/>
              <p:cNvSpPr>
                <a:spLocks noChangeShapeType="1"/>
              </p:cNvSpPr>
              <p:nvPr/>
            </p:nvSpPr>
            <p:spPr bwMode="auto">
              <a:xfrm flipV="1">
                <a:off x="1712" y="2200"/>
                <a:ext cx="57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4" name="Line 65"/>
              <p:cNvSpPr>
                <a:spLocks noChangeShapeType="1"/>
              </p:cNvSpPr>
              <p:nvPr/>
            </p:nvSpPr>
            <p:spPr bwMode="auto">
              <a:xfrm flipH="1" flipV="1">
                <a:off x="1008" y="2176"/>
                <a:ext cx="672" cy="3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5" name="Line 66"/>
              <p:cNvSpPr>
                <a:spLocks noChangeShapeType="1"/>
              </p:cNvSpPr>
              <p:nvPr/>
            </p:nvSpPr>
            <p:spPr bwMode="auto">
              <a:xfrm flipH="1" flipV="1">
                <a:off x="1632" y="1792"/>
                <a:ext cx="672" cy="3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67"/>
            <p:cNvGrpSpPr>
              <a:grpSpLocks/>
            </p:cNvGrpSpPr>
            <p:nvPr/>
          </p:nvGrpSpPr>
          <p:grpSpPr bwMode="auto">
            <a:xfrm>
              <a:off x="1040" y="784"/>
              <a:ext cx="1264" cy="1760"/>
              <a:chOff x="1040" y="784"/>
              <a:chExt cx="1264" cy="1760"/>
            </a:xfrm>
          </p:grpSpPr>
          <p:sp>
            <p:nvSpPr>
              <p:cNvPr id="174129" name="Line 68"/>
              <p:cNvSpPr>
                <a:spLocks noChangeShapeType="1"/>
              </p:cNvSpPr>
              <p:nvPr/>
            </p:nvSpPr>
            <p:spPr bwMode="auto">
              <a:xfrm flipV="1">
                <a:off x="1040" y="784"/>
                <a:ext cx="0" cy="13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0" name="Line 69"/>
              <p:cNvSpPr>
                <a:spLocks noChangeShapeType="1"/>
              </p:cNvSpPr>
              <p:nvPr/>
            </p:nvSpPr>
            <p:spPr bwMode="auto">
              <a:xfrm flipV="1">
                <a:off x="1680" y="1152"/>
                <a:ext cx="0" cy="13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1" name="Line 70"/>
              <p:cNvSpPr>
                <a:spLocks noChangeShapeType="1"/>
              </p:cNvSpPr>
              <p:nvPr/>
            </p:nvSpPr>
            <p:spPr bwMode="auto">
              <a:xfrm flipV="1">
                <a:off x="2304" y="816"/>
                <a:ext cx="0" cy="13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113" name="Line 71"/>
            <p:cNvSpPr>
              <a:spLocks noChangeShapeType="1"/>
            </p:cNvSpPr>
            <p:nvPr/>
          </p:nvSpPr>
          <p:spPr bwMode="auto">
            <a:xfrm flipV="1">
              <a:off x="1680" y="2208"/>
              <a:ext cx="87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72"/>
            <p:cNvGrpSpPr>
              <a:grpSpLocks/>
            </p:cNvGrpSpPr>
            <p:nvPr/>
          </p:nvGrpSpPr>
          <p:grpSpPr bwMode="auto">
            <a:xfrm>
              <a:off x="1008" y="423"/>
              <a:ext cx="1336" cy="745"/>
              <a:chOff x="1008" y="423"/>
              <a:chExt cx="1336" cy="745"/>
            </a:xfrm>
          </p:grpSpPr>
          <p:sp>
            <p:nvSpPr>
              <p:cNvPr id="174125" name="Line 73"/>
              <p:cNvSpPr>
                <a:spLocks noChangeShapeType="1"/>
              </p:cNvSpPr>
              <p:nvPr/>
            </p:nvSpPr>
            <p:spPr bwMode="auto">
              <a:xfrm flipH="1" flipV="1">
                <a:off x="1008" y="768"/>
                <a:ext cx="672" cy="3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6" name="Line 74"/>
              <p:cNvSpPr>
                <a:spLocks noChangeShapeType="1"/>
              </p:cNvSpPr>
              <p:nvPr/>
            </p:nvSpPr>
            <p:spPr bwMode="auto">
              <a:xfrm flipH="1" flipV="1">
                <a:off x="1672" y="440"/>
                <a:ext cx="672" cy="3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7" name="Line 75"/>
              <p:cNvSpPr>
                <a:spLocks noChangeShapeType="1"/>
              </p:cNvSpPr>
              <p:nvPr/>
            </p:nvSpPr>
            <p:spPr bwMode="auto">
              <a:xfrm flipV="1">
                <a:off x="1688" y="816"/>
                <a:ext cx="616" cy="3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8" name="Line 76"/>
              <p:cNvSpPr>
                <a:spLocks noChangeShapeType="1"/>
              </p:cNvSpPr>
              <p:nvPr/>
            </p:nvSpPr>
            <p:spPr bwMode="auto">
              <a:xfrm flipV="1">
                <a:off x="1048" y="423"/>
                <a:ext cx="632" cy="3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115" name="Line 77"/>
            <p:cNvSpPr>
              <a:spLocks noChangeShapeType="1"/>
            </p:cNvSpPr>
            <p:nvPr/>
          </p:nvSpPr>
          <p:spPr bwMode="auto">
            <a:xfrm flipH="1">
              <a:off x="1056" y="432"/>
              <a:ext cx="576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16" name="Line 78"/>
            <p:cNvSpPr>
              <a:spLocks noChangeShapeType="1"/>
            </p:cNvSpPr>
            <p:nvPr/>
          </p:nvSpPr>
          <p:spPr bwMode="auto">
            <a:xfrm>
              <a:off x="768" y="3264"/>
              <a:ext cx="91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17" name="Rectangle 79"/>
            <p:cNvSpPr>
              <a:spLocks noChangeArrowheads="1"/>
            </p:cNvSpPr>
            <p:nvPr/>
          </p:nvSpPr>
          <p:spPr bwMode="auto">
            <a:xfrm>
              <a:off x="1200" y="1728"/>
              <a:ext cx="912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18" name="Oval 80"/>
            <p:cNvSpPr>
              <a:spLocks noChangeArrowheads="1"/>
            </p:cNvSpPr>
            <p:nvPr/>
          </p:nvSpPr>
          <p:spPr bwMode="auto">
            <a:xfrm rot="-2990556">
              <a:off x="1499" y="1398"/>
              <a:ext cx="612" cy="31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19" name="Line 81"/>
            <p:cNvSpPr>
              <a:spLocks noChangeShapeType="1"/>
            </p:cNvSpPr>
            <p:nvPr/>
          </p:nvSpPr>
          <p:spPr bwMode="auto">
            <a:xfrm>
              <a:off x="1056" y="1488"/>
              <a:ext cx="67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20" name="Line 82"/>
            <p:cNvSpPr>
              <a:spLocks noChangeShapeType="1"/>
            </p:cNvSpPr>
            <p:nvPr/>
          </p:nvSpPr>
          <p:spPr bwMode="auto">
            <a:xfrm flipH="1">
              <a:off x="1696" y="824"/>
              <a:ext cx="576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21" name="Oval 83"/>
            <p:cNvSpPr>
              <a:spLocks noChangeArrowheads="1"/>
            </p:cNvSpPr>
            <p:nvPr/>
          </p:nvSpPr>
          <p:spPr bwMode="auto">
            <a:xfrm rot="-3654505">
              <a:off x="1049" y="756"/>
              <a:ext cx="1211" cy="7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22" name="Line 84"/>
            <p:cNvSpPr>
              <a:spLocks noChangeShapeType="1"/>
            </p:cNvSpPr>
            <p:nvPr/>
          </p:nvSpPr>
          <p:spPr bwMode="auto">
            <a:xfrm>
              <a:off x="1200" y="1368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23" name="Line 85"/>
            <p:cNvSpPr>
              <a:spLocks noChangeShapeType="1"/>
            </p:cNvSpPr>
            <p:nvPr/>
          </p:nvSpPr>
          <p:spPr bwMode="auto">
            <a:xfrm>
              <a:off x="2099" y="912"/>
              <a:ext cx="0" cy="13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24" name="Text Box 86"/>
            <p:cNvSpPr txBox="1">
              <a:spLocks noChangeArrowheads="1"/>
            </p:cNvSpPr>
            <p:nvPr/>
          </p:nvSpPr>
          <p:spPr bwMode="auto">
            <a:xfrm>
              <a:off x="1664" y="3791"/>
              <a:ext cx="256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b="0">
                  <a:latin typeface="Arial Black" pitchFamily="34" charset="0"/>
                </a:rPr>
                <a:t>O</a:t>
              </a:r>
            </a:p>
          </p:txBody>
        </p:sp>
      </p:grpSp>
      <p:grpSp>
        <p:nvGrpSpPr>
          <p:cNvPr id="10" name="Group 87"/>
          <p:cNvGrpSpPr>
            <a:grpSpLocks/>
          </p:cNvGrpSpPr>
          <p:nvPr/>
        </p:nvGrpSpPr>
        <p:grpSpPr bwMode="auto">
          <a:xfrm>
            <a:off x="2005013" y="-76200"/>
            <a:ext cx="1046162" cy="709613"/>
            <a:chOff x="1656" y="61"/>
            <a:chExt cx="758" cy="514"/>
          </a:xfrm>
        </p:grpSpPr>
        <p:sp>
          <p:nvSpPr>
            <p:cNvPr id="174099" name="AutoShape 88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00" name="Text Box 89"/>
            <p:cNvSpPr txBox="1">
              <a:spLocks noChangeArrowheads="1"/>
            </p:cNvSpPr>
            <p:nvPr/>
          </p:nvSpPr>
          <p:spPr bwMode="auto">
            <a:xfrm>
              <a:off x="1656" y="61"/>
              <a:ext cx="758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11" name="Group 90"/>
          <p:cNvGrpSpPr>
            <a:grpSpLocks/>
          </p:cNvGrpSpPr>
          <p:nvPr/>
        </p:nvGrpSpPr>
        <p:grpSpPr bwMode="auto">
          <a:xfrm>
            <a:off x="3124200" y="4419600"/>
            <a:ext cx="1235075" cy="401638"/>
            <a:chOff x="3535" y="2462"/>
            <a:chExt cx="778" cy="253"/>
          </a:xfrm>
        </p:grpSpPr>
        <p:sp>
          <p:nvSpPr>
            <p:cNvPr id="174097" name="AutoShape 91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098" name="Text Box 92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174087" name="Text Box 93"/>
          <p:cNvSpPr txBox="1">
            <a:spLocks noChangeArrowheads="1"/>
          </p:cNvSpPr>
          <p:nvPr/>
        </p:nvSpPr>
        <p:spPr bwMode="auto">
          <a:xfrm>
            <a:off x="228600" y="563880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b="0" u="sng">
                <a:latin typeface="Arial Black" pitchFamily="34" charset="0"/>
              </a:rPr>
              <a:t>PICTORIAL PRESENTATION IS GIVEN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DRAW FV AND TV OF THIS OBJECT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BY FIRST ANGLE PROJECTION METHOD</a:t>
            </a:r>
          </a:p>
        </p:txBody>
      </p:sp>
      <p:sp>
        <p:nvSpPr>
          <p:cNvPr id="174088" name="Oval 94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22</a:t>
            </a:r>
          </a:p>
        </p:txBody>
      </p:sp>
      <p:sp>
        <p:nvSpPr>
          <p:cNvPr id="779359" name="Text Box 95"/>
          <p:cNvSpPr txBox="1">
            <a:spLocks noChangeArrowheads="1"/>
          </p:cNvSpPr>
          <p:nvPr/>
        </p:nvSpPr>
        <p:spPr bwMode="auto">
          <a:xfrm>
            <a:off x="5029200" y="3810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u="sng">
                <a:latin typeface="Times New Roman" pitchFamily="18" charset="0"/>
              </a:rPr>
              <a:t>ORTHOGRAPHIC PROJECTIONS</a:t>
            </a:r>
          </a:p>
        </p:txBody>
      </p:sp>
      <p:grpSp>
        <p:nvGrpSpPr>
          <p:cNvPr id="12" name="Group 103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74091" name="AutoShape 104">
              <a:hlinkClick r:id="rId2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092" name="AutoShape 105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093" name="AutoShape 106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094" name="AutoShape 107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095" name="AutoShape 108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096" name="AutoShape 109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9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9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359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457200"/>
            <a:ext cx="4648200" cy="4481513"/>
            <a:chOff x="384" y="288"/>
            <a:chExt cx="2928" cy="2823"/>
          </a:xfrm>
        </p:grpSpPr>
        <p:sp>
          <p:nvSpPr>
            <p:cNvPr id="175200" name="Line 3"/>
            <p:cNvSpPr>
              <a:spLocks noChangeShapeType="1"/>
            </p:cNvSpPr>
            <p:nvPr/>
          </p:nvSpPr>
          <p:spPr bwMode="auto">
            <a:xfrm>
              <a:off x="384" y="2935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01" name="Line 4"/>
            <p:cNvSpPr>
              <a:spLocks noChangeShapeType="1"/>
            </p:cNvSpPr>
            <p:nvPr/>
          </p:nvSpPr>
          <p:spPr bwMode="auto">
            <a:xfrm flipV="1">
              <a:off x="1402" y="1860"/>
              <a:ext cx="1898" cy="10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02" name="Line 5"/>
            <p:cNvSpPr>
              <a:spLocks noChangeShapeType="1"/>
            </p:cNvSpPr>
            <p:nvPr/>
          </p:nvSpPr>
          <p:spPr bwMode="auto">
            <a:xfrm flipH="1" flipV="1">
              <a:off x="430" y="2384"/>
              <a:ext cx="972" cy="5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03" name="Line 6"/>
            <p:cNvSpPr>
              <a:spLocks noChangeShapeType="1"/>
            </p:cNvSpPr>
            <p:nvPr/>
          </p:nvSpPr>
          <p:spPr bwMode="auto">
            <a:xfrm flipV="1">
              <a:off x="430" y="1870"/>
              <a:ext cx="0" cy="5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04" name="Line 7"/>
            <p:cNvSpPr>
              <a:spLocks noChangeShapeType="1"/>
            </p:cNvSpPr>
            <p:nvPr/>
          </p:nvSpPr>
          <p:spPr bwMode="auto">
            <a:xfrm flipV="1">
              <a:off x="1402" y="2380"/>
              <a:ext cx="0" cy="5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05" name="Line 8"/>
            <p:cNvSpPr>
              <a:spLocks noChangeShapeType="1"/>
            </p:cNvSpPr>
            <p:nvPr/>
          </p:nvSpPr>
          <p:spPr bwMode="auto">
            <a:xfrm flipV="1">
              <a:off x="3300" y="1315"/>
              <a:ext cx="0" cy="5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06" name="Line 9"/>
            <p:cNvSpPr>
              <a:spLocks noChangeShapeType="1"/>
            </p:cNvSpPr>
            <p:nvPr/>
          </p:nvSpPr>
          <p:spPr bwMode="auto">
            <a:xfrm flipH="1" flipV="1">
              <a:off x="430" y="1870"/>
              <a:ext cx="972" cy="5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07" name="Line 10"/>
            <p:cNvSpPr>
              <a:spLocks noChangeShapeType="1"/>
            </p:cNvSpPr>
            <p:nvPr/>
          </p:nvSpPr>
          <p:spPr bwMode="auto">
            <a:xfrm flipV="1">
              <a:off x="1402" y="1361"/>
              <a:ext cx="1898" cy="10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08" name="Line 11"/>
            <p:cNvSpPr>
              <a:spLocks noChangeShapeType="1"/>
            </p:cNvSpPr>
            <p:nvPr/>
          </p:nvSpPr>
          <p:spPr bwMode="auto">
            <a:xfrm flipH="1" flipV="1">
              <a:off x="2340" y="806"/>
              <a:ext cx="972" cy="5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09" name="Line 12"/>
            <p:cNvSpPr>
              <a:spLocks noChangeShapeType="1"/>
            </p:cNvSpPr>
            <p:nvPr/>
          </p:nvSpPr>
          <p:spPr bwMode="auto">
            <a:xfrm flipV="1">
              <a:off x="451" y="806"/>
              <a:ext cx="1898" cy="10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10" name="Line 13"/>
            <p:cNvSpPr>
              <a:spLocks noChangeShapeType="1"/>
            </p:cNvSpPr>
            <p:nvPr/>
          </p:nvSpPr>
          <p:spPr bwMode="auto">
            <a:xfrm>
              <a:off x="569" y="2184"/>
              <a:ext cx="695" cy="4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11" name="Line 14"/>
            <p:cNvSpPr>
              <a:spLocks noChangeShapeType="1"/>
            </p:cNvSpPr>
            <p:nvPr/>
          </p:nvSpPr>
          <p:spPr bwMode="auto">
            <a:xfrm>
              <a:off x="569" y="2194"/>
              <a:ext cx="139" cy="3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12" name="Line 15"/>
            <p:cNvSpPr>
              <a:spLocks noChangeShapeType="1"/>
            </p:cNvSpPr>
            <p:nvPr/>
          </p:nvSpPr>
          <p:spPr bwMode="auto">
            <a:xfrm flipH="1">
              <a:off x="1078" y="2611"/>
              <a:ext cx="186" cy="1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13" name="Line 16"/>
            <p:cNvSpPr>
              <a:spLocks noChangeShapeType="1"/>
            </p:cNvSpPr>
            <p:nvPr/>
          </p:nvSpPr>
          <p:spPr bwMode="auto">
            <a:xfrm flipV="1">
              <a:off x="708" y="2426"/>
              <a:ext cx="278" cy="1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14" name="Line 17"/>
            <p:cNvSpPr>
              <a:spLocks noChangeShapeType="1"/>
            </p:cNvSpPr>
            <p:nvPr/>
          </p:nvSpPr>
          <p:spPr bwMode="auto">
            <a:xfrm flipV="1">
              <a:off x="2143" y="991"/>
              <a:ext cx="0" cy="101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15" name="Line 18"/>
            <p:cNvSpPr>
              <a:spLocks noChangeShapeType="1"/>
            </p:cNvSpPr>
            <p:nvPr/>
          </p:nvSpPr>
          <p:spPr bwMode="auto">
            <a:xfrm flipV="1">
              <a:off x="1191" y="435"/>
              <a:ext cx="0" cy="1019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16" name="Line 19"/>
            <p:cNvSpPr>
              <a:spLocks noChangeShapeType="1"/>
            </p:cNvSpPr>
            <p:nvPr/>
          </p:nvSpPr>
          <p:spPr bwMode="auto">
            <a:xfrm flipV="1">
              <a:off x="2467" y="806"/>
              <a:ext cx="0" cy="101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17" name="Line 20"/>
            <p:cNvSpPr>
              <a:spLocks noChangeShapeType="1"/>
            </p:cNvSpPr>
            <p:nvPr/>
          </p:nvSpPr>
          <p:spPr bwMode="auto">
            <a:xfrm flipH="1" flipV="1">
              <a:off x="1171" y="1454"/>
              <a:ext cx="972" cy="5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18" name="Line 21"/>
            <p:cNvSpPr>
              <a:spLocks noChangeShapeType="1"/>
            </p:cNvSpPr>
            <p:nvPr/>
          </p:nvSpPr>
          <p:spPr bwMode="auto">
            <a:xfrm flipH="1" flipV="1">
              <a:off x="1426" y="574"/>
              <a:ext cx="538" cy="3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19" name="Line 22"/>
            <p:cNvSpPr>
              <a:spLocks noChangeShapeType="1"/>
            </p:cNvSpPr>
            <p:nvPr/>
          </p:nvSpPr>
          <p:spPr bwMode="auto">
            <a:xfrm flipH="1">
              <a:off x="1188" y="574"/>
              <a:ext cx="261" cy="6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20" name="Line 23"/>
            <p:cNvSpPr>
              <a:spLocks noChangeShapeType="1"/>
            </p:cNvSpPr>
            <p:nvPr/>
          </p:nvSpPr>
          <p:spPr bwMode="auto">
            <a:xfrm>
              <a:off x="1197" y="1176"/>
              <a:ext cx="0" cy="3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21" name="Line 24"/>
            <p:cNvSpPr>
              <a:spLocks noChangeShapeType="1"/>
            </p:cNvSpPr>
            <p:nvPr/>
          </p:nvSpPr>
          <p:spPr bwMode="auto">
            <a:xfrm>
              <a:off x="2143" y="1685"/>
              <a:ext cx="0" cy="3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22" name="Line 25"/>
            <p:cNvSpPr>
              <a:spLocks noChangeShapeType="1"/>
            </p:cNvSpPr>
            <p:nvPr/>
          </p:nvSpPr>
          <p:spPr bwMode="auto">
            <a:xfrm flipH="1">
              <a:off x="1446" y="401"/>
              <a:ext cx="324" cy="1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23" name="Line 26"/>
            <p:cNvSpPr>
              <a:spLocks noChangeShapeType="1"/>
            </p:cNvSpPr>
            <p:nvPr/>
          </p:nvSpPr>
          <p:spPr bwMode="auto">
            <a:xfrm flipH="1">
              <a:off x="1964" y="684"/>
              <a:ext cx="324" cy="1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24" name="Line 27"/>
            <p:cNvSpPr>
              <a:spLocks noChangeShapeType="1"/>
            </p:cNvSpPr>
            <p:nvPr/>
          </p:nvSpPr>
          <p:spPr bwMode="auto">
            <a:xfrm>
              <a:off x="2467" y="1512"/>
              <a:ext cx="0" cy="3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25" name="Line 28"/>
            <p:cNvSpPr>
              <a:spLocks noChangeShapeType="1"/>
            </p:cNvSpPr>
            <p:nvPr/>
          </p:nvSpPr>
          <p:spPr bwMode="auto">
            <a:xfrm flipH="1" flipV="1">
              <a:off x="1744" y="389"/>
              <a:ext cx="538" cy="3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26" name="Line 29"/>
            <p:cNvSpPr>
              <a:spLocks noChangeShapeType="1"/>
            </p:cNvSpPr>
            <p:nvPr/>
          </p:nvSpPr>
          <p:spPr bwMode="auto">
            <a:xfrm flipH="1">
              <a:off x="2143" y="1546"/>
              <a:ext cx="324" cy="1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27" name="Line 30"/>
            <p:cNvSpPr>
              <a:spLocks noChangeShapeType="1"/>
            </p:cNvSpPr>
            <p:nvPr/>
          </p:nvSpPr>
          <p:spPr bwMode="auto">
            <a:xfrm>
              <a:off x="430" y="2380"/>
              <a:ext cx="278" cy="1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28" name="Line 31"/>
            <p:cNvSpPr>
              <a:spLocks noChangeShapeType="1"/>
            </p:cNvSpPr>
            <p:nvPr/>
          </p:nvSpPr>
          <p:spPr bwMode="auto">
            <a:xfrm>
              <a:off x="1078" y="2750"/>
              <a:ext cx="324" cy="1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29" name="Oval 32"/>
            <p:cNvSpPr>
              <a:spLocks noChangeArrowheads="1"/>
            </p:cNvSpPr>
            <p:nvPr/>
          </p:nvSpPr>
          <p:spPr bwMode="auto">
            <a:xfrm rot="1805872">
              <a:off x="1402" y="1662"/>
              <a:ext cx="510" cy="9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30" name="Line 33"/>
            <p:cNvSpPr>
              <a:spLocks noChangeShapeType="1"/>
            </p:cNvSpPr>
            <p:nvPr/>
          </p:nvSpPr>
          <p:spPr bwMode="auto">
            <a:xfrm>
              <a:off x="1865" y="1269"/>
              <a:ext cx="0" cy="6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31" name="Line 34"/>
            <p:cNvSpPr>
              <a:spLocks noChangeShapeType="1"/>
            </p:cNvSpPr>
            <p:nvPr/>
          </p:nvSpPr>
          <p:spPr bwMode="auto">
            <a:xfrm flipV="1">
              <a:off x="1449" y="1361"/>
              <a:ext cx="416" cy="2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32" name="Oval 35"/>
            <p:cNvSpPr>
              <a:spLocks noChangeArrowheads="1"/>
            </p:cNvSpPr>
            <p:nvPr/>
          </p:nvSpPr>
          <p:spPr bwMode="auto">
            <a:xfrm rot="-1915735">
              <a:off x="1102" y="984"/>
              <a:ext cx="1360" cy="22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33" name="Line 36"/>
            <p:cNvSpPr>
              <a:spLocks noChangeShapeType="1"/>
            </p:cNvSpPr>
            <p:nvPr/>
          </p:nvSpPr>
          <p:spPr bwMode="auto">
            <a:xfrm>
              <a:off x="1958" y="852"/>
              <a:ext cx="185" cy="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34" name="Line 37"/>
            <p:cNvSpPr>
              <a:spLocks noChangeShapeType="1"/>
            </p:cNvSpPr>
            <p:nvPr/>
          </p:nvSpPr>
          <p:spPr bwMode="auto">
            <a:xfrm>
              <a:off x="2282" y="678"/>
              <a:ext cx="185" cy="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35" name="Line 38"/>
            <p:cNvSpPr>
              <a:spLocks noChangeShapeType="1"/>
            </p:cNvSpPr>
            <p:nvPr/>
          </p:nvSpPr>
          <p:spPr bwMode="auto">
            <a:xfrm>
              <a:off x="1449" y="1037"/>
              <a:ext cx="416" cy="2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36" name="Line 39"/>
            <p:cNvSpPr>
              <a:spLocks noChangeShapeType="1"/>
            </p:cNvSpPr>
            <p:nvPr/>
          </p:nvSpPr>
          <p:spPr bwMode="auto">
            <a:xfrm flipV="1">
              <a:off x="1449" y="1037"/>
              <a:ext cx="0" cy="5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1171" y="288"/>
              <a:ext cx="1305" cy="739"/>
              <a:chOff x="1027" y="653"/>
              <a:chExt cx="1305" cy="739"/>
            </a:xfrm>
          </p:grpSpPr>
          <p:sp>
            <p:nvSpPr>
              <p:cNvPr id="175239" name="Line 41"/>
              <p:cNvSpPr>
                <a:spLocks noChangeShapeType="1"/>
              </p:cNvSpPr>
              <p:nvPr/>
            </p:nvSpPr>
            <p:spPr bwMode="auto">
              <a:xfrm flipH="1" flipV="1">
                <a:off x="1360" y="653"/>
                <a:ext cx="972" cy="551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40" name="Line 42"/>
              <p:cNvSpPr>
                <a:spLocks noChangeShapeType="1"/>
              </p:cNvSpPr>
              <p:nvPr/>
            </p:nvSpPr>
            <p:spPr bwMode="auto">
              <a:xfrm flipH="1">
                <a:off x="1044" y="653"/>
                <a:ext cx="324" cy="185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41" name="Line 43"/>
              <p:cNvSpPr>
                <a:spLocks noChangeShapeType="1"/>
              </p:cNvSpPr>
              <p:nvPr/>
            </p:nvSpPr>
            <p:spPr bwMode="auto">
              <a:xfrm flipH="1">
                <a:off x="1999" y="1207"/>
                <a:ext cx="324" cy="1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42" name="Line 44"/>
              <p:cNvSpPr>
                <a:spLocks noChangeShapeType="1"/>
              </p:cNvSpPr>
              <p:nvPr/>
            </p:nvSpPr>
            <p:spPr bwMode="auto">
              <a:xfrm flipH="1" flipV="1">
                <a:off x="1027" y="829"/>
                <a:ext cx="972" cy="551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5238" name="Text Box 45"/>
            <p:cNvSpPr txBox="1">
              <a:spLocks noChangeArrowheads="1"/>
            </p:cNvSpPr>
            <p:nvPr/>
          </p:nvSpPr>
          <p:spPr bwMode="auto">
            <a:xfrm>
              <a:off x="1392" y="2899"/>
              <a:ext cx="2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b="0">
                  <a:latin typeface="Arial Black" pitchFamily="34" charset="0"/>
                </a:rPr>
                <a:t>O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3200400" y="3575050"/>
            <a:ext cx="3636963" cy="2339975"/>
            <a:chOff x="2016" y="2252"/>
            <a:chExt cx="2291" cy="1474"/>
          </a:xfrm>
        </p:grpSpPr>
        <p:sp>
          <p:nvSpPr>
            <p:cNvPr id="175168" name="Rectangle 47"/>
            <p:cNvSpPr>
              <a:spLocks noChangeArrowheads="1"/>
            </p:cNvSpPr>
            <p:nvPr/>
          </p:nvSpPr>
          <p:spPr bwMode="auto">
            <a:xfrm>
              <a:off x="2368" y="2937"/>
              <a:ext cx="1931" cy="4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69" name="Line 48"/>
            <p:cNvSpPr>
              <a:spLocks noChangeShapeType="1"/>
            </p:cNvSpPr>
            <p:nvPr/>
          </p:nvSpPr>
          <p:spPr bwMode="auto">
            <a:xfrm flipH="1">
              <a:off x="2376" y="3088"/>
              <a:ext cx="19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70" name="Rectangle 49"/>
            <p:cNvSpPr>
              <a:spLocks noChangeArrowheads="1"/>
            </p:cNvSpPr>
            <p:nvPr/>
          </p:nvSpPr>
          <p:spPr bwMode="auto">
            <a:xfrm>
              <a:off x="3220" y="2430"/>
              <a:ext cx="332" cy="5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71" name="Rectangle 50"/>
            <p:cNvSpPr>
              <a:spLocks noChangeArrowheads="1"/>
            </p:cNvSpPr>
            <p:nvPr/>
          </p:nvSpPr>
          <p:spPr bwMode="auto">
            <a:xfrm>
              <a:off x="3235" y="2847"/>
              <a:ext cx="302" cy="1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72" name="Line 51"/>
            <p:cNvSpPr>
              <a:spLocks noChangeShapeType="1"/>
            </p:cNvSpPr>
            <p:nvPr/>
          </p:nvSpPr>
          <p:spPr bwMode="auto">
            <a:xfrm>
              <a:off x="3213" y="2606"/>
              <a:ext cx="3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73" name="Line 52"/>
            <p:cNvSpPr>
              <a:spLocks noChangeShapeType="1"/>
            </p:cNvSpPr>
            <p:nvPr/>
          </p:nvSpPr>
          <p:spPr bwMode="auto">
            <a:xfrm>
              <a:off x="3069" y="2756"/>
              <a:ext cx="6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74" name="Line 53"/>
            <p:cNvSpPr>
              <a:spLocks noChangeShapeType="1"/>
            </p:cNvSpPr>
            <p:nvPr/>
          </p:nvSpPr>
          <p:spPr bwMode="auto">
            <a:xfrm>
              <a:off x="3213" y="2847"/>
              <a:ext cx="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75" name="Text Box 54"/>
            <p:cNvSpPr txBox="1">
              <a:spLocks noChangeArrowheads="1"/>
            </p:cNvSpPr>
            <p:nvPr/>
          </p:nvSpPr>
          <p:spPr bwMode="auto">
            <a:xfrm>
              <a:off x="2272" y="3342"/>
              <a:ext cx="2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b="0">
                  <a:latin typeface="Arial Black" pitchFamily="34" charset="0"/>
                </a:rPr>
                <a:t>O</a:t>
              </a:r>
            </a:p>
          </p:txBody>
        </p:sp>
        <p:sp>
          <p:nvSpPr>
            <p:cNvPr id="175176" name="Line 55"/>
            <p:cNvSpPr>
              <a:spLocks noChangeShapeType="1"/>
            </p:cNvSpPr>
            <p:nvPr/>
          </p:nvSpPr>
          <p:spPr bwMode="auto">
            <a:xfrm>
              <a:off x="2368" y="353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77" name="Line 56"/>
            <p:cNvSpPr>
              <a:spLocks noChangeShapeType="1"/>
            </p:cNvSpPr>
            <p:nvPr/>
          </p:nvSpPr>
          <p:spPr bwMode="auto">
            <a:xfrm>
              <a:off x="4294" y="353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78" name="Line 57"/>
            <p:cNvSpPr>
              <a:spLocks noChangeShapeType="1"/>
            </p:cNvSpPr>
            <p:nvPr/>
          </p:nvSpPr>
          <p:spPr bwMode="auto">
            <a:xfrm flipV="1">
              <a:off x="3220" y="225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79" name="Line 58"/>
            <p:cNvSpPr>
              <a:spLocks noChangeShapeType="1"/>
            </p:cNvSpPr>
            <p:nvPr/>
          </p:nvSpPr>
          <p:spPr bwMode="auto">
            <a:xfrm flipV="1">
              <a:off x="3556" y="225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80" name="Line 59"/>
            <p:cNvSpPr>
              <a:spLocks noChangeShapeType="1"/>
            </p:cNvSpPr>
            <p:nvPr/>
          </p:nvSpPr>
          <p:spPr bwMode="auto">
            <a:xfrm>
              <a:off x="2092" y="294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81" name="Line 60"/>
            <p:cNvSpPr>
              <a:spLocks noChangeShapeType="1"/>
            </p:cNvSpPr>
            <p:nvPr/>
          </p:nvSpPr>
          <p:spPr bwMode="auto">
            <a:xfrm>
              <a:off x="2080" y="339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82" name="Line 61"/>
            <p:cNvSpPr>
              <a:spLocks noChangeShapeType="1"/>
            </p:cNvSpPr>
            <p:nvPr/>
          </p:nvSpPr>
          <p:spPr bwMode="auto">
            <a:xfrm>
              <a:off x="2230" y="30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83" name="Line 62"/>
            <p:cNvSpPr>
              <a:spLocks noChangeShapeType="1"/>
            </p:cNvSpPr>
            <p:nvPr/>
          </p:nvSpPr>
          <p:spPr bwMode="auto">
            <a:xfrm>
              <a:off x="3674" y="243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84" name="Line 63"/>
            <p:cNvSpPr>
              <a:spLocks noChangeShapeType="1"/>
            </p:cNvSpPr>
            <p:nvPr/>
          </p:nvSpPr>
          <p:spPr bwMode="auto">
            <a:xfrm>
              <a:off x="3770" y="294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85" name="Line 64"/>
            <p:cNvSpPr>
              <a:spLocks noChangeShapeType="1"/>
            </p:cNvSpPr>
            <p:nvPr/>
          </p:nvSpPr>
          <p:spPr bwMode="auto">
            <a:xfrm>
              <a:off x="3124" y="234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86" name="Line 65"/>
            <p:cNvSpPr>
              <a:spLocks noChangeShapeType="1"/>
            </p:cNvSpPr>
            <p:nvPr/>
          </p:nvSpPr>
          <p:spPr bwMode="auto">
            <a:xfrm flipH="1">
              <a:off x="3556" y="234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87" name="Line 66"/>
            <p:cNvSpPr>
              <a:spLocks noChangeShapeType="1"/>
            </p:cNvSpPr>
            <p:nvPr/>
          </p:nvSpPr>
          <p:spPr bwMode="auto">
            <a:xfrm>
              <a:off x="3818" y="27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88" name="Line 67"/>
            <p:cNvSpPr>
              <a:spLocks noChangeShapeType="1"/>
            </p:cNvSpPr>
            <p:nvPr/>
          </p:nvSpPr>
          <p:spPr bwMode="auto">
            <a:xfrm flipV="1">
              <a:off x="3818" y="243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89" name="Line 68"/>
            <p:cNvSpPr>
              <a:spLocks noChangeShapeType="1"/>
            </p:cNvSpPr>
            <p:nvPr/>
          </p:nvSpPr>
          <p:spPr bwMode="auto">
            <a:xfrm>
              <a:off x="2278" y="32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90" name="Line 69"/>
            <p:cNvSpPr>
              <a:spLocks noChangeShapeType="1"/>
            </p:cNvSpPr>
            <p:nvPr/>
          </p:nvSpPr>
          <p:spPr bwMode="auto">
            <a:xfrm flipV="1">
              <a:off x="2278" y="30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91" name="Line 70"/>
            <p:cNvSpPr>
              <a:spLocks noChangeShapeType="1"/>
            </p:cNvSpPr>
            <p:nvPr/>
          </p:nvSpPr>
          <p:spPr bwMode="auto">
            <a:xfrm flipV="1">
              <a:off x="2128" y="292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92" name="Line 71"/>
            <p:cNvSpPr>
              <a:spLocks noChangeShapeType="1"/>
            </p:cNvSpPr>
            <p:nvPr/>
          </p:nvSpPr>
          <p:spPr bwMode="auto">
            <a:xfrm>
              <a:off x="2128" y="324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93" name="Line 72"/>
            <p:cNvSpPr>
              <a:spLocks noChangeShapeType="1"/>
            </p:cNvSpPr>
            <p:nvPr/>
          </p:nvSpPr>
          <p:spPr bwMode="auto">
            <a:xfrm flipH="1">
              <a:off x="2368" y="363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94" name="Line 73"/>
            <p:cNvSpPr>
              <a:spLocks noChangeShapeType="1"/>
            </p:cNvSpPr>
            <p:nvPr/>
          </p:nvSpPr>
          <p:spPr bwMode="auto">
            <a:xfrm>
              <a:off x="3568" y="363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95" name="Text Box 74"/>
            <p:cNvSpPr txBox="1">
              <a:spLocks noChangeArrowheads="1"/>
            </p:cNvSpPr>
            <p:nvPr/>
          </p:nvSpPr>
          <p:spPr bwMode="auto">
            <a:xfrm>
              <a:off x="3290" y="2257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175196" name="Text Box 75"/>
            <p:cNvSpPr txBox="1">
              <a:spLocks noChangeArrowheads="1"/>
            </p:cNvSpPr>
            <p:nvPr/>
          </p:nvSpPr>
          <p:spPr bwMode="auto">
            <a:xfrm>
              <a:off x="2016" y="3089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175197" name="Text Box 76"/>
            <p:cNvSpPr txBox="1">
              <a:spLocks noChangeArrowheads="1"/>
            </p:cNvSpPr>
            <p:nvPr/>
          </p:nvSpPr>
          <p:spPr bwMode="auto">
            <a:xfrm>
              <a:off x="2154" y="3161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15</a:t>
              </a:r>
            </a:p>
          </p:txBody>
        </p:sp>
        <p:sp>
          <p:nvSpPr>
            <p:cNvPr id="175198" name="Text Box 77"/>
            <p:cNvSpPr txBox="1">
              <a:spLocks noChangeArrowheads="1"/>
            </p:cNvSpPr>
            <p:nvPr/>
          </p:nvSpPr>
          <p:spPr bwMode="auto">
            <a:xfrm>
              <a:off x="3712" y="2603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40</a:t>
              </a:r>
            </a:p>
          </p:txBody>
        </p:sp>
        <p:sp>
          <p:nvSpPr>
            <p:cNvPr id="175199" name="Text Box 78"/>
            <p:cNvSpPr txBox="1">
              <a:spLocks noChangeArrowheads="1"/>
            </p:cNvSpPr>
            <p:nvPr/>
          </p:nvSpPr>
          <p:spPr bwMode="auto">
            <a:xfrm>
              <a:off x="3234" y="3539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100</a:t>
              </a:r>
            </a:p>
          </p:txBody>
        </p:sp>
      </p:grp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6807200" y="3276600"/>
            <a:ext cx="1981200" cy="2606675"/>
            <a:chOff x="4288" y="2064"/>
            <a:chExt cx="1248" cy="1642"/>
          </a:xfrm>
        </p:grpSpPr>
        <p:sp>
          <p:nvSpPr>
            <p:cNvPr id="175127" name="AutoShape 80"/>
            <p:cNvSpPr>
              <a:spLocks noChangeArrowheads="1"/>
            </p:cNvSpPr>
            <p:nvPr/>
          </p:nvSpPr>
          <p:spPr bwMode="auto">
            <a:xfrm>
              <a:off x="4480" y="2418"/>
              <a:ext cx="1056" cy="893"/>
            </a:xfrm>
            <a:prstGeom prst="hexagon">
              <a:avLst>
                <a:gd name="adj" fmla="val 29563"/>
                <a:gd name="vf" fmla="val 11547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200" b="0">
                <a:latin typeface="Times New Roman" pitchFamily="18" charset="0"/>
              </a:endParaRPr>
            </a:p>
          </p:txBody>
        </p:sp>
        <p:sp>
          <p:nvSpPr>
            <p:cNvPr id="175128" name="Rectangle 81"/>
            <p:cNvSpPr>
              <a:spLocks noChangeArrowheads="1"/>
            </p:cNvSpPr>
            <p:nvPr/>
          </p:nvSpPr>
          <p:spPr bwMode="auto">
            <a:xfrm>
              <a:off x="4480" y="2847"/>
              <a:ext cx="1056" cy="5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200" b="0">
                <a:latin typeface="Times New Roman" pitchFamily="18" charset="0"/>
              </a:endParaRPr>
            </a:p>
          </p:txBody>
        </p:sp>
        <p:sp>
          <p:nvSpPr>
            <p:cNvPr id="175129" name="Line 82"/>
            <p:cNvSpPr>
              <a:spLocks noChangeShapeType="1"/>
            </p:cNvSpPr>
            <p:nvPr/>
          </p:nvSpPr>
          <p:spPr bwMode="auto">
            <a:xfrm>
              <a:off x="4601" y="3118"/>
              <a:ext cx="8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30" name="Line 83"/>
            <p:cNvSpPr>
              <a:spLocks noChangeShapeType="1"/>
            </p:cNvSpPr>
            <p:nvPr/>
          </p:nvSpPr>
          <p:spPr bwMode="auto">
            <a:xfrm flipH="1" flipV="1">
              <a:off x="4601" y="3118"/>
              <a:ext cx="151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31" name="Line 84"/>
            <p:cNvSpPr>
              <a:spLocks noChangeShapeType="1"/>
            </p:cNvSpPr>
            <p:nvPr/>
          </p:nvSpPr>
          <p:spPr bwMode="auto">
            <a:xfrm flipV="1">
              <a:off x="5264" y="3118"/>
              <a:ext cx="181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32" name="Oval 85"/>
            <p:cNvSpPr>
              <a:spLocks noChangeArrowheads="1"/>
            </p:cNvSpPr>
            <p:nvPr/>
          </p:nvSpPr>
          <p:spPr bwMode="auto">
            <a:xfrm>
              <a:off x="4759" y="3284"/>
              <a:ext cx="483" cy="30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3" name="Rectangle 86"/>
            <p:cNvSpPr>
              <a:spLocks noChangeArrowheads="1"/>
            </p:cNvSpPr>
            <p:nvPr/>
          </p:nvSpPr>
          <p:spPr bwMode="auto">
            <a:xfrm>
              <a:off x="4510" y="2824"/>
              <a:ext cx="996" cy="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4" name="Line 87"/>
            <p:cNvSpPr>
              <a:spLocks noChangeShapeType="1"/>
            </p:cNvSpPr>
            <p:nvPr/>
          </p:nvSpPr>
          <p:spPr bwMode="auto">
            <a:xfrm>
              <a:off x="4480" y="2937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35" name="Rectangle 88"/>
            <p:cNvSpPr>
              <a:spLocks noChangeArrowheads="1"/>
            </p:cNvSpPr>
            <p:nvPr/>
          </p:nvSpPr>
          <p:spPr bwMode="auto">
            <a:xfrm>
              <a:off x="4835" y="2606"/>
              <a:ext cx="331" cy="3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36" name="Line 89"/>
            <p:cNvSpPr>
              <a:spLocks noChangeShapeType="1"/>
            </p:cNvSpPr>
            <p:nvPr/>
          </p:nvSpPr>
          <p:spPr bwMode="auto">
            <a:xfrm flipV="1">
              <a:off x="4744" y="22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37" name="Line 90"/>
            <p:cNvSpPr>
              <a:spLocks noChangeShapeType="1"/>
            </p:cNvSpPr>
            <p:nvPr/>
          </p:nvSpPr>
          <p:spPr bwMode="auto">
            <a:xfrm flipV="1">
              <a:off x="5266" y="223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38" name="Line 91"/>
            <p:cNvSpPr>
              <a:spLocks noChangeShapeType="1"/>
            </p:cNvSpPr>
            <p:nvPr/>
          </p:nvSpPr>
          <p:spPr bwMode="auto">
            <a:xfrm>
              <a:off x="4480" y="348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39" name="Line 92"/>
            <p:cNvSpPr>
              <a:spLocks noChangeShapeType="1"/>
            </p:cNvSpPr>
            <p:nvPr/>
          </p:nvSpPr>
          <p:spPr bwMode="auto">
            <a:xfrm>
              <a:off x="4768" y="343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40" name="Line 93"/>
            <p:cNvSpPr>
              <a:spLocks noChangeShapeType="1"/>
            </p:cNvSpPr>
            <p:nvPr/>
          </p:nvSpPr>
          <p:spPr bwMode="auto">
            <a:xfrm>
              <a:off x="5248" y="343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41" name="Line 94"/>
            <p:cNvSpPr>
              <a:spLocks noChangeShapeType="1"/>
            </p:cNvSpPr>
            <p:nvPr/>
          </p:nvSpPr>
          <p:spPr bwMode="auto">
            <a:xfrm>
              <a:off x="5536" y="3492"/>
              <a:ext cx="0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42" name="Line 95"/>
            <p:cNvSpPr>
              <a:spLocks noChangeShapeType="1"/>
            </p:cNvSpPr>
            <p:nvPr/>
          </p:nvSpPr>
          <p:spPr bwMode="auto">
            <a:xfrm>
              <a:off x="4606" y="300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43" name="Line 96"/>
            <p:cNvSpPr>
              <a:spLocks noChangeShapeType="1"/>
            </p:cNvSpPr>
            <p:nvPr/>
          </p:nvSpPr>
          <p:spPr bwMode="auto">
            <a:xfrm>
              <a:off x="5440" y="300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44" name="Line 97"/>
            <p:cNvSpPr>
              <a:spLocks noChangeShapeType="1"/>
            </p:cNvSpPr>
            <p:nvPr/>
          </p:nvSpPr>
          <p:spPr bwMode="auto">
            <a:xfrm>
              <a:off x="4834" y="247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45" name="Line 98"/>
            <p:cNvSpPr>
              <a:spLocks noChangeShapeType="1"/>
            </p:cNvSpPr>
            <p:nvPr/>
          </p:nvSpPr>
          <p:spPr bwMode="auto">
            <a:xfrm>
              <a:off x="5158" y="247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46" name="Line 99"/>
            <p:cNvSpPr>
              <a:spLocks noChangeShapeType="1"/>
            </p:cNvSpPr>
            <p:nvPr/>
          </p:nvSpPr>
          <p:spPr bwMode="auto">
            <a:xfrm>
              <a:off x="5200" y="260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47" name="Line 100"/>
            <p:cNvSpPr>
              <a:spLocks noChangeShapeType="1"/>
            </p:cNvSpPr>
            <p:nvPr/>
          </p:nvSpPr>
          <p:spPr bwMode="auto">
            <a:xfrm flipH="1">
              <a:off x="4744" y="228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48" name="Line 101"/>
            <p:cNvSpPr>
              <a:spLocks noChangeShapeType="1"/>
            </p:cNvSpPr>
            <p:nvPr/>
          </p:nvSpPr>
          <p:spPr bwMode="auto">
            <a:xfrm>
              <a:off x="5056" y="2286"/>
              <a:ext cx="2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49" name="Line 102"/>
            <p:cNvSpPr>
              <a:spLocks noChangeShapeType="1"/>
            </p:cNvSpPr>
            <p:nvPr/>
          </p:nvSpPr>
          <p:spPr bwMode="auto">
            <a:xfrm flipH="1">
              <a:off x="4624" y="305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50" name="Line 103"/>
            <p:cNvSpPr>
              <a:spLocks noChangeShapeType="1"/>
            </p:cNvSpPr>
            <p:nvPr/>
          </p:nvSpPr>
          <p:spPr bwMode="auto">
            <a:xfrm>
              <a:off x="5152" y="305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51" name="Line 104"/>
            <p:cNvSpPr>
              <a:spLocks noChangeShapeType="1"/>
            </p:cNvSpPr>
            <p:nvPr/>
          </p:nvSpPr>
          <p:spPr bwMode="auto">
            <a:xfrm flipH="1">
              <a:off x="4840" y="25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52" name="Line 105"/>
            <p:cNvSpPr>
              <a:spLocks noChangeShapeType="1"/>
            </p:cNvSpPr>
            <p:nvPr/>
          </p:nvSpPr>
          <p:spPr bwMode="auto">
            <a:xfrm>
              <a:off x="5062" y="252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53" name="Line 106"/>
            <p:cNvSpPr>
              <a:spLocks noChangeShapeType="1"/>
            </p:cNvSpPr>
            <p:nvPr/>
          </p:nvSpPr>
          <p:spPr bwMode="auto">
            <a:xfrm flipV="1">
              <a:off x="5248" y="259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54" name="Line 107"/>
            <p:cNvSpPr>
              <a:spLocks noChangeShapeType="1"/>
            </p:cNvSpPr>
            <p:nvPr/>
          </p:nvSpPr>
          <p:spPr bwMode="auto">
            <a:xfrm>
              <a:off x="5248" y="283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55" name="Line 108"/>
            <p:cNvSpPr>
              <a:spLocks noChangeShapeType="1"/>
            </p:cNvSpPr>
            <p:nvPr/>
          </p:nvSpPr>
          <p:spPr bwMode="auto">
            <a:xfrm flipH="1">
              <a:off x="4768" y="348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56" name="Line 109"/>
            <p:cNvSpPr>
              <a:spLocks noChangeShapeType="1"/>
            </p:cNvSpPr>
            <p:nvPr/>
          </p:nvSpPr>
          <p:spPr bwMode="auto">
            <a:xfrm>
              <a:off x="5104" y="348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57" name="Line 110"/>
            <p:cNvSpPr>
              <a:spLocks noChangeShapeType="1"/>
            </p:cNvSpPr>
            <p:nvPr/>
          </p:nvSpPr>
          <p:spPr bwMode="auto">
            <a:xfrm flipH="1">
              <a:off x="4480" y="363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58" name="Line 111"/>
            <p:cNvSpPr>
              <a:spLocks noChangeShapeType="1"/>
            </p:cNvSpPr>
            <p:nvPr/>
          </p:nvSpPr>
          <p:spPr bwMode="auto">
            <a:xfrm>
              <a:off x="5152" y="363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59" name="Text Box 112"/>
            <p:cNvSpPr txBox="1">
              <a:spLocks noChangeArrowheads="1"/>
            </p:cNvSpPr>
            <p:nvPr/>
          </p:nvSpPr>
          <p:spPr bwMode="auto">
            <a:xfrm>
              <a:off x="4896" y="2201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30</a:t>
              </a:r>
            </a:p>
          </p:txBody>
        </p:sp>
        <p:sp>
          <p:nvSpPr>
            <p:cNvPr id="175160" name="Text Box 113"/>
            <p:cNvSpPr txBox="1">
              <a:spLocks noChangeArrowheads="1"/>
            </p:cNvSpPr>
            <p:nvPr/>
          </p:nvSpPr>
          <p:spPr bwMode="auto">
            <a:xfrm>
              <a:off x="4908" y="3533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60</a:t>
              </a:r>
            </a:p>
          </p:txBody>
        </p:sp>
        <p:sp>
          <p:nvSpPr>
            <p:cNvPr id="175161" name="Text Box 114"/>
            <p:cNvSpPr txBox="1">
              <a:spLocks noChangeArrowheads="1"/>
            </p:cNvSpPr>
            <p:nvPr/>
          </p:nvSpPr>
          <p:spPr bwMode="auto">
            <a:xfrm>
              <a:off x="4900" y="3408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30</a:t>
              </a:r>
            </a:p>
          </p:txBody>
        </p:sp>
        <p:sp>
          <p:nvSpPr>
            <p:cNvPr id="175162" name="Text Box 115"/>
            <p:cNvSpPr txBox="1">
              <a:spLocks noChangeArrowheads="1"/>
            </p:cNvSpPr>
            <p:nvPr/>
          </p:nvSpPr>
          <p:spPr bwMode="auto">
            <a:xfrm>
              <a:off x="5140" y="2676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175163" name="Text Box 116"/>
            <p:cNvSpPr txBox="1">
              <a:spLocks noChangeArrowheads="1"/>
            </p:cNvSpPr>
            <p:nvPr/>
          </p:nvSpPr>
          <p:spPr bwMode="auto">
            <a:xfrm>
              <a:off x="4896" y="2441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175164" name="Text Box 117"/>
            <p:cNvSpPr txBox="1">
              <a:spLocks noChangeArrowheads="1"/>
            </p:cNvSpPr>
            <p:nvPr/>
          </p:nvSpPr>
          <p:spPr bwMode="auto">
            <a:xfrm>
              <a:off x="4912" y="2958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50</a:t>
              </a:r>
            </a:p>
          </p:txBody>
        </p:sp>
        <p:sp>
          <p:nvSpPr>
            <p:cNvPr id="175165" name="Line 118"/>
            <p:cNvSpPr>
              <a:spLocks noChangeShapeType="1"/>
            </p:cNvSpPr>
            <p:nvPr/>
          </p:nvSpPr>
          <p:spPr bwMode="auto">
            <a:xfrm>
              <a:off x="4360" y="2190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66" name="Line 119"/>
            <p:cNvSpPr>
              <a:spLocks noChangeShapeType="1"/>
            </p:cNvSpPr>
            <p:nvPr/>
          </p:nvSpPr>
          <p:spPr bwMode="auto">
            <a:xfrm>
              <a:off x="4384" y="219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67" name="Text Box 120"/>
            <p:cNvSpPr txBox="1">
              <a:spLocks noChangeArrowheads="1"/>
            </p:cNvSpPr>
            <p:nvPr/>
          </p:nvSpPr>
          <p:spPr bwMode="auto">
            <a:xfrm>
              <a:off x="4288" y="2064"/>
              <a:ext cx="50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 b="0">
                  <a:latin typeface="Times New Roman" pitchFamily="18" charset="0"/>
                </a:rPr>
                <a:t>HEX PART</a:t>
              </a:r>
            </a:p>
          </p:txBody>
        </p:sp>
      </p:grpSp>
      <p:grpSp>
        <p:nvGrpSpPr>
          <p:cNvPr id="6" name="Group 121"/>
          <p:cNvGrpSpPr>
            <a:grpSpLocks/>
          </p:cNvGrpSpPr>
          <p:nvPr/>
        </p:nvGrpSpPr>
        <p:grpSpPr bwMode="auto">
          <a:xfrm>
            <a:off x="-152400" y="4267200"/>
            <a:ext cx="1192213" cy="404813"/>
            <a:chOff x="432" y="2384"/>
            <a:chExt cx="751" cy="255"/>
          </a:xfrm>
        </p:grpSpPr>
        <p:sp>
          <p:nvSpPr>
            <p:cNvPr id="175125" name="AutoShape 122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6" name="Text Box 123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S.V.</a:t>
              </a:r>
            </a:p>
          </p:txBody>
        </p:sp>
      </p:grpSp>
      <p:grpSp>
        <p:nvGrpSpPr>
          <p:cNvPr id="7" name="Group 124"/>
          <p:cNvGrpSpPr>
            <a:grpSpLocks/>
          </p:cNvGrpSpPr>
          <p:nvPr/>
        </p:nvGrpSpPr>
        <p:grpSpPr bwMode="auto">
          <a:xfrm>
            <a:off x="3962400" y="3429000"/>
            <a:ext cx="1235075" cy="401638"/>
            <a:chOff x="3535" y="2462"/>
            <a:chExt cx="778" cy="253"/>
          </a:xfrm>
        </p:grpSpPr>
        <p:sp>
          <p:nvSpPr>
            <p:cNvPr id="175123" name="AutoShape 125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4" name="Text Box 126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175111" name="Text Box 127"/>
          <p:cNvSpPr txBox="1">
            <a:spLocks noChangeArrowheads="1"/>
          </p:cNvSpPr>
          <p:nvPr/>
        </p:nvSpPr>
        <p:spPr bwMode="auto">
          <a:xfrm>
            <a:off x="76200" y="582930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b="0" u="sng">
                <a:latin typeface="Arial Black" pitchFamily="34" charset="0"/>
              </a:rPr>
              <a:t>PICTORIAL PRESENTATION IS GIVEN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DRAW FV ABD SV OF THIS OBJECT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BY FIRST ANGLE PROJECTION METHOD</a:t>
            </a:r>
          </a:p>
        </p:txBody>
      </p:sp>
      <p:sp>
        <p:nvSpPr>
          <p:cNvPr id="175112" name="Oval 128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23</a:t>
            </a:r>
          </a:p>
        </p:txBody>
      </p:sp>
      <p:sp>
        <p:nvSpPr>
          <p:cNvPr id="780417" name="Text Box 129"/>
          <p:cNvSpPr txBox="1">
            <a:spLocks noChangeArrowheads="1"/>
          </p:cNvSpPr>
          <p:nvPr/>
        </p:nvSpPr>
        <p:spPr bwMode="auto">
          <a:xfrm>
            <a:off x="5562600" y="24384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u="sng">
                <a:latin typeface="Times New Roman" pitchFamily="18" charset="0"/>
              </a:rPr>
              <a:t>ORTHOGRAPHIC PROJECTIONS</a:t>
            </a:r>
          </a:p>
        </p:txBody>
      </p:sp>
      <p:sp>
        <p:nvSpPr>
          <p:cNvPr id="780418" name="Text Box 130"/>
          <p:cNvSpPr txBox="1">
            <a:spLocks noChangeArrowheads="1"/>
          </p:cNvSpPr>
          <p:nvPr/>
        </p:nvSpPr>
        <p:spPr bwMode="auto">
          <a:xfrm>
            <a:off x="5486400" y="5943600"/>
            <a:ext cx="1177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FRONT VIEW</a:t>
            </a:r>
          </a:p>
        </p:txBody>
      </p:sp>
      <p:sp>
        <p:nvSpPr>
          <p:cNvPr id="780419" name="Text Box 131"/>
          <p:cNvSpPr txBox="1">
            <a:spLocks noChangeArrowheads="1"/>
          </p:cNvSpPr>
          <p:nvPr/>
        </p:nvSpPr>
        <p:spPr bwMode="auto">
          <a:xfrm>
            <a:off x="7315200" y="59436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L.H.SIDE VIEW</a:t>
            </a:r>
          </a:p>
        </p:txBody>
      </p:sp>
      <p:grpSp>
        <p:nvGrpSpPr>
          <p:cNvPr id="8" name="Group 139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75117" name="AutoShape 140">
              <a:hlinkClick r:id="rId2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8" name="AutoShape 141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19" name="AutoShape 142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0" name="AutoShape 143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1" name="AutoShape 144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122" name="AutoShape 145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0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0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417" grpId="0" autoUpdateAnimBg="0"/>
      <p:bldP spid="780418" grpId="0" autoUpdateAnimBg="0"/>
      <p:bldP spid="780419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31800" y="1143000"/>
            <a:ext cx="4368800" cy="4832350"/>
            <a:chOff x="272" y="720"/>
            <a:chExt cx="2752" cy="3044"/>
          </a:xfrm>
        </p:grpSpPr>
        <p:sp>
          <p:nvSpPr>
            <p:cNvPr id="176218" name="Line 3"/>
            <p:cNvSpPr>
              <a:spLocks noChangeShapeType="1"/>
            </p:cNvSpPr>
            <p:nvPr/>
          </p:nvSpPr>
          <p:spPr bwMode="auto">
            <a:xfrm>
              <a:off x="384" y="3606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19" name="Line 4"/>
            <p:cNvSpPr>
              <a:spLocks noChangeShapeType="1"/>
            </p:cNvSpPr>
            <p:nvPr/>
          </p:nvSpPr>
          <p:spPr bwMode="auto">
            <a:xfrm flipV="1">
              <a:off x="1248" y="2448"/>
              <a:ext cx="1776" cy="11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20" name="Line 5"/>
            <p:cNvSpPr>
              <a:spLocks noChangeShapeType="1"/>
            </p:cNvSpPr>
            <p:nvPr/>
          </p:nvSpPr>
          <p:spPr bwMode="auto">
            <a:xfrm flipH="1" flipV="1">
              <a:off x="288" y="2982"/>
              <a:ext cx="972" cy="6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21" name="Line 6"/>
            <p:cNvSpPr>
              <a:spLocks noChangeShapeType="1"/>
            </p:cNvSpPr>
            <p:nvPr/>
          </p:nvSpPr>
          <p:spPr bwMode="auto">
            <a:xfrm flipV="1">
              <a:off x="1248" y="336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22" name="Line 7"/>
            <p:cNvSpPr>
              <a:spLocks noChangeShapeType="1"/>
            </p:cNvSpPr>
            <p:nvPr/>
          </p:nvSpPr>
          <p:spPr bwMode="auto">
            <a:xfrm flipV="1">
              <a:off x="288" y="2736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23" name="Line 8"/>
            <p:cNvSpPr>
              <a:spLocks noChangeShapeType="1"/>
            </p:cNvSpPr>
            <p:nvPr/>
          </p:nvSpPr>
          <p:spPr bwMode="auto">
            <a:xfrm flipV="1">
              <a:off x="3000" y="2232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24" name="Line 9"/>
            <p:cNvSpPr>
              <a:spLocks noChangeShapeType="1"/>
            </p:cNvSpPr>
            <p:nvPr/>
          </p:nvSpPr>
          <p:spPr bwMode="auto">
            <a:xfrm flipH="1" flipV="1">
              <a:off x="272" y="2736"/>
              <a:ext cx="972" cy="6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25" name="Line 10"/>
            <p:cNvSpPr>
              <a:spLocks noChangeShapeType="1"/>
            </p:cNvSpPr>
            <p:nvPr/>
          </p:nvSpPr>
          <p:spPr bwMode="auto">
            <a:xfrm flipV="1">
              <a:off x="1248" y="2232"/>
              <a:ext cx="1776" cy="11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26" name="Line 11"/>
            <p:cNvSpPr>
              <a:spLocks noChangeShapeType="1"/>
            </p:cNvSpPr>
            <p:nvPr/>
          </p:nvSpPr>
          <p:spPr bwMode="auto">
            <a:xfrm flipV="1">
              <a:off x="296" y="1592"/>
              <a:ext cx="1776" cy="11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27" name="Line 12"/>
            <p:cNvSpPr>
              <a:spLocks noChangeShapeType="1"/>
            </p:cNvSpPr>
            <p:nvPr/>
          </p:nvSpPr>
          <p:spPr bwMode="auto">
            <a:xfrm flipH="1" flipV="1">
              <a:off x="2032" y="1608"/>
              <a:ext cx="972" cy="63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28" name="Line 13"/>
            <p:cNvSpPr>
              <a:spLocks noChangeShapeType="1"/>
            </p:cNvSpPr>
            <p:nvPr/>
          </p:nvSpPr>
          <p:spPr bwMode="auto">
            <a:xfrm>
              <a:off x="1824" y="3006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29" name="Line 14"/>
            <p:cNvSpPr>
              <a:spLocks noChangeShapeType="1"/>
            </p:cNvSpPr>
            <p:nvPr/>
          </p:nvSpPr>
          <p:spPr bwMode="auto">
            <a:xfrm>
              <a:off x="2496" y="255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30" name="Line 15"/>
            <p:cNvSpPr>
              <a:spLocks noChangeShapeType="1"/>
            </p:cNvSpPr>
            <p:nvPr/>
          </p:nvSpPr>
          <p:spPr bwMode="auto">
            <a:xfrm flipH="1" flipV="1">
              <a:off x="1632" y="2888"/>
              <a:ext cx="192" cy="1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31" name="Line 16"/>
            <p:cNvSpPr>
              <a:spLocks noChangeShapeType="1"/>
            </p:cNvSpPr>
            <p:nvPr/>
          </p:nvSpPr>
          <p:spPr bwMode="auto">
            <a:xfrm flipH="1" flipV="1">
              <a:off x="2298" y="2448"/>
              <a:ext cx="192" cy="1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32" name="Line 17"/>
            <p:cNvSpPr>
              <a:spLocks noChangeShapeType="1"/>
            </p:cNvSpPr>
            <p:nvPr/>
          </p:nvSpPr>
          <p:spPr bwMode="auto">
            <a:xfrm flipV="1">
              <a:off x="1632" y="2454"/>
              <a:ext cx="67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33" name="Line 18"/>
            <p:cNvSpPr>
              <a:spLocks noChangeShapeType="1"/>
            </p:cNvSpPr>
            <p:nvPr/>
          </p:nvSpPr>
          <p:spPr bwMode="auto">
            <a:xfrm>
              <a:off x="2304" y="24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34" name="Line 19"/>
            <p:cNvSpPr>
              <a:spLocks noChangeShapeType="1"/>
            </p:cNvSpPr>
            <p:nvPr/>
          </p:nvSpPr>
          <p:spPr bwMode="auto">
            <a:xfrm flipH="1" flipV="1">
              <a:off x="2304" y="2666"/>
              <a:ext cx="192" cy="1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35" name="Line 20"/>
            <p:cNvSpPr>
              <a:spLocks noChangeShapeType="1"/>
            </p:cNvSpPr>
            <p:nvPr/>
          </p:nvSpPr>
          <p:spPr bwMode="auto">
            <a:xfrm flipV="1">
              <a:off x="1776" y="2658"/>
              <a:ext cx="528" cy="3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36" name="Line 21"/>
            <p:cNvSpPr>
              <a:spLocks noChangeShapeType="1"/>
            </p:cNvSpPr>
            <p:nvPr/>
          </p:nvSpPr>
          <p:spPr bwMode="auto">
            <a:xfrm>
              <a:off x="576" y="2544"/>
              <a:ext cx="192" cy="1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37" name="Line 22"/>
            <p:cNvSpPr>
              <a:spLocks noChangeShapeType="1"/>
            </p:cNvSpPr>
            <p:nvPr/>
          </p:nvSpPr>
          <p:spPr bwMode="auto">
            <a:xfrm flipV="1">
              <a:off x="768" y="1728"/>
              <a:ext cx="144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38" name="Line 23"/>
            <p:cNvSpPr>
              <a:spLocks noChangeShapeType="1"/>
            </p:cNvSpPr>
            <p:nvPr/>
          </p:nvSpPr>
          <p:spPr bwMode="auto">
            <a:xfrm flipV="1">
              <a:off x="576" y="1632"/>
              <a:ext cx="0" cy="91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39" name="Line 24"/>
            <p:cNvSpPr>
              <a:spLocks noChangeShapeType="1"/>
            </p:cNvSpPr>
            <p:nvPr/>
          </p:nvSpPr>
          <p:spPr bwMode="auto">
            <a:xfrm flipV="1">
              <a:off x="750" y="1728"/>
              <a:ext cx="0" cy="91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40" name="Line 25"/>
            <p:cNvSpPr>
              <a:spLocks noChangeShapeType="1"/>
            </p:cNvSpPr>
            <p:nvPr/>
          </p:nvSpPr>
          <p:spPr bwMode="auto">
            <a:xfrm flipV="1">
              <a:off x="2196" y="840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576" y="720"/>
              <a:ext cx="1620" cy="1032"/>
              <a:chOff x="576" y="720"/>
              <a:chExt cx="1620" cy="1032"/>
            </a:xfrm>
          </p:grpSpPr>
          <p:sp>
            <p:nvSpPr>
              <p:cNvPr id="176254" name="Line 27"/>
              <p:cNvSpPr>
                <a:spLocks noChangeShapeType="1"/>
              </p:cNvSpPr>
              <p:nvPr/>
            </p:nvSpPr>
            <p:spPr bwMode="auto">
              <a:xfrm flipV="1">
                <a:off x="756" y="840"/>
                <a:ext cx="1440" cy="91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5" name="Line 28"/>
              <p:cNvSpPr>
                <a:spLocks noChangeShapeType="1"/>
              </p:cNvSpPr>
              <p:nvPr/>
            </p:nvSpPr>
            <p:spPr bwMode="auto">
              <a:xfrm flipV="1">
                <a:off x="576" y="720"/>
                <a:ext cx="144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6" name="Line 29"/>
              <p:cNvSpPr>
                <a:spLocks noChangeShapeType="1"/>
              </p:cNvSpPr>
              <p:nvPr/>
            </p:nvSpPr>
            <p:spPr bwMode="auto">
              <a:xfrm>
                <a:off x="2004" y="732"/>
                <a:ext cx="192" cy="11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7" name="Line 30"/>
              <p:cNvSpPr>
                <a:spLocks noChangeShapeType="1"/>
              </p:cNvSpPr>
              <p:nvPr/>
            </p:nvSpPr>
            <p:spPr bwMode="auto">
              <a:xfrm>
                <a:off x="576" y="1632"/>
                <a:ext cx="192" cy="115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6242" name="Line 31"/>
            <p:cNvSpPr>
              <a:spLocks noChangeShapeType="1"/>
            </p:cNvSpPr>
            <p:nvPr/>
          </p:nvSpPr>
          <p:spPr bwMode="auto">
            <a:xfrm>
              <a:off x="966" y="1374"/>
              <a:ext cx="192" cy="1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43" name="Line 32"/>
            <p:cNvSpPr>
              <a:spLocks noChangeShapeType="1"/>
            </p:cNvSpPr>
            <p:nvPr/>
          </p:nvSpPr>
          <p:spPr bwMode="auto">
            <a:xfrm flipH="1">
              <a:off x="768" y="1488"/>
              <a:ext cx="384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44" name="Line 33"/>
            <p:cNvSpPr>
              <a:spLocks noChangeShapeType="1"/>
            </p:cNvSpPr>
            <p:nvPr/>
          </p:nvSpPr>
          <p:spPr bwMode="auto">
            <a:xfrm flipH="1">
              <a:off x="582" y="1380"/>
              <a:ext cx="384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45" name="Line 34"/>
            <p:cNvSpPr>
              <a:spLocks noChangeShapeType="1"/>
            </p:cNvSpPr>
            <p:nvPr/>
          </p:nvSpPr>
          <p:spPr bwMode="auto">
            <a:xfrm flipV="1">
              <a:off x="1248" y="3000"/>
              <a:ext cx="576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46" name="Line 35"/>
            <p:cNvSpPr>
              <a:spLocks noChangeShapeType="1"/>
            </p:cNvSpPr>
            <p:nvPr/>
          </p:nvSpPr>
          <p:spPr bwMode="auto">
            <a:xfrm flipV="1">
              <a:off x="2502" y="2246"/>
              <a:ext cx="492" cy="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47" name="Line 36"/>
            <p:cNvSpPr>
              <a:spLocks noChangeShapeType="1"/>
            </p:cNvSpPr>
            <p:nvPr/>
          </p:nvSpPr>
          <p:spPr bwMode="auto">
            <a:xfrm flipV="1">
              <a:off x="1242" y="3216"/>
              <a:ext cx="576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48" name="Line 37"/>
            <p:cNvSpPr>
              <a:spLocks noChangeShapeType="1"/>
            </p:cNvSpPr>
            <p:nvPr/>
          </p:nvSpPr>
          <p:spPr bwMode="auto">
            <a:xfrm flipV="1">
              <a:off x="2496" y="2462"/>
              <a:ext cx="492" cy="3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49" name="Line 38"/>
            <p:cNvSpPr>
              <a:spLocks noChangeShapeType="1"/>
            </p:cNvSpPr>
            <p:nvPr/>
          </p:nvSpPr>
          <p:spPr bwMode="auto">
            <a:xfrm flipV="1">
              <a:off x="288" y="2544"/>
              <a:ext cx="28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50" name="Line 39"/>
            <p:cNvSpPr>
              <a:spLocks noChangeShapeType="1"/>
            </p:cNvSpPr>
            <p:nvPr/>
          </p:nvSpPr>
          <p:spPr bwMode="auto">
            <a:xfrm>
              <a:off x="2208" y="1728"/>
              <a:ext cx="816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51" name="Line 40"/>
            <p:cNvSpPr>
              <a:spLocks noChangeShapeType="1"/>
            </p:cNvSpPr>
            <p:nvPr/>
          </p:nvSpPr>
          <p:spPr bwMode="auto">
            <a:xfrm flipV="1">
              <a:off x="1152" y="834"/>
              <a:ext cx="1050" cy="6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52" name="Line 41"/>
            <p:cNvSpPr>
              <a:spLocks noChangeShapeType="1"/>
            </p:cNvSpPr>
            <p:nvPr/>
          </p:nvSpPr>
          <p:spPr bwMode="auto">
            <a:xfrm flipV="1">
              <a:off x="966" y="720"/>
              <a:ext cx="1050" cy="6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53" name="Text Box 42"/>
            <p:cNvSpPr txBox="1">
              <a:spLocks noChangeArrowheads="1"/>
            </p:cNvSpPr>
            <p:nvPr/>
          </p:nvSpPr>
          <p:spPr bwMode="auto">
            <a:xfrm>
              <a:off x="1200" y="3552"/>
              <a:ext cx="2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b="0">
                  <a:latin typeface="Arial Black" pitchFamily="34" charset="0"/>
                </a:rPr>
                <a:t>O</a:t>
              </a:r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5099050" y="3016250"/>
            <a:ext cx="3759200" cy="2978150"/>
            <a:chOff x="3212" y="1900"/>
            <a:chExt cx="2368" cy="1876"/>
          </a:xfrm>
        </p:grpSpPr>
        <p:sp>
          <p:nvSpPr>
            <p:cNvPr id="176185" name="Line 44"/>
            <p:cNvSpPr>
              <a:spLocks noChangeShapeType="1"/>
            </p:cNvSpPr>
            <p:nvPr/>
          </p:nvSpPr>
          <p:spPr bwMode="auto">
            <a:xfrm>
              <a:off x="4039" y="2132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86" name="Line 45"/>
            <p:cNvSpPr>
              <a:spLocks noChangeShapeType="1"/>
            </p:cNvSpPr>
            <p:nvPr/>
          </p:nvSpPr>
          <p:spPr bwMode="auto">
            <a:xfrm>
              <a:off x="3212" y="2132"/>
              <a:ext cx="20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87" name="Line 46"/>
            <p:cNvSpPr>
              <a:spLocks noChangeShapeType="1"/>
            </p:cNvSpPr>
            <p:nvPr/>
          </p:nvSpPr>
          <p:spPr bwMode="auto">
            <a:xfrm>
              <a:off x="3212" y="3340"/>
              <a:ext cx="6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88" name="Line 47"/>
            <p:cNvSpPr>
              <a:spLocks noChangeShapeType="1"/>
            </p:cNvSpPr>
            <p:nvPr/>
          </p:nvSpPr>
          <p:spPr bwMode="auto">
            <a:xfrm>
              <a:off x="3212" y="2132"/>
              <a:ext cx="0" cy="1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89" name="Line 48"/>
            <p:cNvSpPr>
              <a:spLocks noChangeShapeType="1"/>
            </p:cNvSpPr>
            <p:nvPr/>
          </p:nvSpPr>
          <p:spPr bwMode="auto">
            <a:xfrm>
              <a:off x="5311" y="2132"/>
              <a:ext cx="0" cy="1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90" name="Line 49"/>
            <p:cNvSpPr>
              <a:spLocks noChangeShapeType="1"/>
            </p:cNvSpPr>
            <p:nvPr/>
          </p:nvSpPr>
          <p:spPr bwMode="auto">
            <a:xfrm>
              <a:off x="3530" y="2132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91" name="Line 50"/>
            <p:cNvSpPr>
              <a:spLocks noChangeShapeType="1"/>
            </p:cNvSpPr>
            <p:nvPr/>
          </p:nvSpPr>
          <p:spPr bwMode="auto">
            <a:xfrm>
              <a:off x="3548" y="2450"/>
              <a:ext cx="1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92" name="Line 51"/>
            <p:cNvSpPr>
              <a:spLocks noChangeShapeType="1"/>
            </p:cNvSpPr>
            <p:nvPr/>
          </p:nvSpPr>
          <p:spPr bwMode="auto">
            <a:xfrm>
              <a:off x="3848" y="308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93" name="Line 52"/>
            <p:cNvSpPr>
              <a:spLocks noChangeShapeType="1"/>
            </p:cNvSpPr>
            <p:nvPr/>
          </p:nvSpPr>
          <p:spPr bwMode="auto">
            <a:xfrm>
              <a:off x="4717" y="308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94" name="Line 53"/>
            <p:cNvSpPr>
              <a:spLocks noChangeShapeType="1"/>
            </p:cNvSpPr>
            <p:nvPr/>
          </p:nvSpPr>
          <p:spPr bwMode="auto">
            <a:xfrm>
              <a:off x="3837" y="3096"/>
              <a:ext cx="9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95" name="Line 54"/>
            <p:cNvSpPr>
              <a:spLocks noChangeShapeType="1"/>
            </p:cNvSpPr>
            <p:nvPr/>
          </p:nvSpPr>
          <p:spPr bwMode="auto">
            <a:xfrm>
              <a:off x="4748" y="3340"/>
              <a:ext cx="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96" name="Line 55"/>
            <p:cNvSpPr>
              <a:spLocks noChangeShapeType="1"/>
            </p:cNvSpPr>
            <p:nvPr/>
          </p:nvSpPr>
          <p:spPr bwMode="auto">
            <a:xfrm>
              <a:off x="3212" y="34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97" name="Line 56"/>
            <p:cNvSpPr>
              <a:spLocks noChangeShapeType="1"/>
            </p:cNvSpPr>
            <p:nvPr/>
          </p:nvSpPr>
          <p:spPr bwMode="auto">
            <a:xfrm>
              <a:off x="5324" y="34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98" name="Line 57"/>
            <p:cNvSpPr>
              <a:spLocks noChangeShapeType="1"/>
            </p:cNvSpPr>
            <p:nvPr/>
          </p:nvSpPr>
          <p:spPr bwMode="auto">
            <a:xfrm>
              <a:off x="3852" y="342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99" name="Line 58"/>
            <p:cNvSpPr>
              <a:spLocks noChangeShapeType="1"/>
            </p:cNvSpPr>
            <p:nvPr/>
          </p:nvSpPr>
          <p:spPr bwMode="auto">
            <a:xfrm>
              <a:off x="4716" y="34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00" name="Line 59"/>
            <p:cNvSpPr>
              <a:spLocks noChangeShapeType="1"/>
            </p:cNvSpPr>
            <p:nvPr/>
          </p:nvSpPr>
          <p:spPr bwMode="auto">
            <a:xfrm>
              <a:off x="4780" y="310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01" name="Line 60"/>
            <p:cNvSpPr>
              <a:spLocks noChangeShapeType="1"/>
            </p:cNvSpPr>
            <p:nvPr/>
          </p:nvSpPr>
          <p:spPr bwMode="auto">
            <a:xfrm>
              <a:off x="5356" y="247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02" name="Line 61"/>
            <p:cNvSpPr>
              <a:spLocks noChangeShapeType="1"/>
            </p:cNvSpPr>
            <p:nvPr/>
          </p:nvSpPr>
          <p:spPr bwMode="auto">
            <a:xfrm>
              <a:off x="5356" y="21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03" name="Line 62"/>
            <p:cNvSpPr>
              <a:spLocks noChangeShapeType="1"/>
            </p:cNvSpPr>
            <p:nvPr/>
          </p:nvSpPr>
          <p:spPr bwMode="auto">
            <a:xfrm>
              <a:off x="5340" y="33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04" name="Line 63"/>
            <p:cNvSpPr>
              <a:spLocks noChangeShapeType="1"/>
            </p:cNvSpPr>
            <p:nvPr/>
          </p:nvSpPr>
          <p:spPr bwMode="auto">
            <a:xfrm flipH="1">
              <a:off x="3836" y="348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05" name="Line 64"/>
            <p:cNvSpPr>
              <a:spLocks noChangeShapeType="1"/>
            </p:cNvSpPr>
            <p:nvPr/>
          </p:nvSpPr>
          <p:spPr bwMode="auto">
            <a:xfrm>
              <a:off x="4380" y="349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06" name="Line 65"/>
            <p:cNvSpPr>
              <a:spLocks noChangeShapeType="1"/>
            </p:cNvSpPr>
            <p:nvPr/>
          </p:nvSpPr>
          <p:spPr bwMode="auto">
            <a:xfrm>
              <a:off x="4460" y="367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07" name="Line 66"/>
            <p:cNvSpPr>
              <a:spLocks noChangeShapeType="1"/>
            </p:cNvSpPr>
            <p:nvPr/>
          </p:nvSpPr>
          <p:spPr bwMode="auto">
            <a:xfrm flipH="1">
              <a:off x="3212" y="367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08" name="Line 67"/>
            <p:cNvSpPr>
              <a:spLocks noChangeShapeType="1"/>
            </p:cNvSpPr>
            <p:nvPr/>
          </p:nvSpPr>
          <p:spPr bwMode="auto">
            <a:xfrm>
              <a:off x="5468" y="190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09" name="Line 68"/>
            <p:cNvSpPr>
              <a:spLocks noChangeShapeType="1"/>
            </p:cNvSpPr>
            <p:nvPr/>
          </p:nvSpPr>
          <p:spPr bwMode="auto">
            <a:xfrm flipV="1">
              <a:off x="5460" y="246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10" name="Line 69"/>
            <p:cNvSpPr>
              <a:spLocks noChangeShapeType="1"/>
            </p:cNvSpPr>
            <p:nvPr/>
          </p:nvSpPr>
          <p:spPr bwMode="auto">
            <a:xfrm>
              <a:off x="5460" y="305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11" name="Line 70"/>
            <p:cNvSpPr>
              <a:spLocks noChangeShapeType="1"/>
            </p:cNvSpPr>
            <p:nvPr/>
          </p:nvSpPr>
          <p:spPr bwMode="auto">
            <a:xfrm>
              <a:off x="4892" y="28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12" name="Line 71"/>
            <p:cNvSpPr>
              <a:spLocks noChangeShapeType="1"/>
            </p:cNvSpPr>
            <p:nvPr/>
          </p:nvSpPr>
          <p:spPr bwMode="auto">
            <a:xfrm flipV="1">
              <a:off x="4892" y="334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13" name="Text Box 72"/>
            <p:cNvSpPr txBox="1">
              <a:spLocks noChangeArrowheads="1"/>
            </p:cNvSpPr>
            <p:nvPr/>
          </p:nvSpPr>
          <p:spPr bwMode="auto">
            <a:xfrm>
              <a:off x="5368" y="2212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76214" name="Text Box 73"/>
            <p:cNvSpPr txBox="1">
              <a:spLocks noChangeArrowheads="1"/>
            </p:cNvSpPr>
            <p:nvPr/>
          </p:nvSpPr>
          <p:spPr bwMode="auto">
            <a:xfrm>
              <a:off x="5346" y="2875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30</a:t>
              </a:r>
            </a:p>
          </p:txBody>
        </p:sp>
        <p:sp>
          <p:nvSpPr>
            <p:cNvPr id="176215" name="Text Box 74"/>
            <p:cNvSpPr txBox="1">
              <a:spLocks noChangeArrowheads="1"/>
            </p:cNvSpPr>
            <p:nvPr/>
          </p:nvSpPr>
          <p:spPr bwMode="auto">
            <a:xfrm>
              <a:off x="4786" y="3131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76216" name="Text Box 75"/>
            <p:cNvSpPr txBox="1">
              <a:spLocks noChangeArrowheads="1"/>
            </p:cNvSpPr>
            <p:nvPr/>
          </p:nvSpPr>
          <p:spPr bwMode="auto">
            <a:xfrm>
              <a:off x="4162" y="3603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80</a:t>
              </a:r>
            </a:p>
          </p:txBody>
        </p:sp>
        <p:sp>
          <p:nvSpPr>
            <p:cNvPr id="176217" name="Text Box 76"/>
            <p:cNvSpPr txBox="1">
              <a:spLocks noChangeArrowheads="1"/>
            </p:cNvSpPr>
            <p:nvPr/>
          </p:nvSpPr>
          <p:spPr bwMode="auto">
            <a:xfrm>
              <a:off x="4162" y="3411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30</a:t>
              </a:r>
            </a:p>
          </p:txBody>
        </p:sp>
      </p:grpSp>
      <p:sp>
        <p:nvSpPr>
          <p:cNvPr id="781389" name="Text Box 77"/>
          <p:cNvSpPr txBox="1">
            <a:spLocks noChangeArrowheads="1"/>
          </p:cNvSpPr>
          <p:nvPr/>
        </p:nvSpPr>
        <p:spPr bwMode="auto">
          <a:xfrm>
            <a:off x="5403850" y="5988050"/>
            <a:ext cx="566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Times New Roman" pitchFamily="18" charset="0"/>
              </a:rPr>
              <a:t>T.V.</a:t>
            </a:r>
          </a:p>
        </p:txBody>
      </p: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4114800" y="730250"/>
            <a:ext cx="4743450" cy="2286000"/>
            <a:chOff x="2592" y="460"/>
            <a:chExt cx="2988" cy="1440"/>
          </a:xfrm>
        </p:grpSpPr>
        <p:sp>
          <p:nvSpPr>
            <p:cNvPr id="176152" name="Line 79"/>
            <p:cNvSpPr>
              <a:spLocks noChangeShapeType="1"/>
            </p:cNvSpPr>
            <p:nvPr/>
          </p:nvSpPr>
          <p:spPr bwMode="auto">
            <a:xfrm flipV="1">
              <a:off x="2972" y="16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80"/>
            <p:cNvGrpSpPr>
              <a:grpSpLocks/>
            </p:cNvGrpSpPr>
            <p:nvPr/>
          </p:nvGrpSpPr>
          <p:grpSpPr bwMode="auto">
            <a:xfrm>
              <a:off x="2592" y="460"/>
              <a:ext cx="2988" cy="1412"/>
              <a:chOff x="2592" y="460"/>
              <a:chExt cx="2988" cy="1412"/>
            </a:xfrm>
          </p:grpSpPr>
          <p:sp>
            <p:nvSpPr>
              <p:cNvPr id="176154" name="Line 81"/>
              <p:cNvSpPr>
                <a:spLocks noChangeShapeType="1"/>
              </p:cNvSpPr>
              <p:nvPr/>
            </p:nvSpPr>
            <p:spPr bwMode="auto">
              <a:xfrm>
                <a:off x="3212" y="1432"/>
                <a:ext cx="0" cy="2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55" name="Line 82"/>
              <p:cNvSpPr>
                <a:spLocks noChangeShapeType="1"/>
              </p:cNvSpPr>
              <p:nvPr/>
            </p:nvSpPr>
            <p:spPr bwMode="auto">
              <a:xfrm>
                <a:off x="3212" y="1432"/>
                <a:ext cx="20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56" name="Line 83"/>
              <p:cNvSpPr>
                <a:spLocks noChangeShapeType="1"/>
              </p:cNvSpPr>
              <p:nvPr/>
            </p:nvSpPr>
            <p:spPr bwMode="auto">
              <a:xfrm>
                <a:off x="5311" y="1432"/>
                <a:ext cx="0" cy="2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57" name="Line 84"/>
              <p:cNvSpPr>
                <a:spLocks noChangeShapeType="1"/>
              </p:cNvSpPr>
              <p:nvPr/>
            </p:nvSpPr>
            <p:spPr bwMode="auto">
              <a:xfrm flipH="1">
                <a:off x="3212" y="1686"/>
                <a:ext cx="20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58" name="Line 85"/>
              <p:cNvSpPr>
                <a:spLocks noChangeShapeType="1"/>
              </p:cNvSpPr>
              <p:nvPr/>
            </p:nvSpPr>
            <p:spPr bwMode="auto">
              <a:xfrm flipV="1">
                <a:off x="3530" y="796"/>
                <a:ext cx="509" cy="6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59" name="Line 86"/>
              <p:cNvSpPr>
                <a:spLocks noChangeShapeType="1"/>
              </p:cNvSpPr>
              <p:nvPr/>
            </p:nvSpPr>
            <p:spPr bwMode="auto">
              <a:xfrm>
                <a:off x="4039" y="796"/>
                <a:ext cx="1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0" name="Line 87"/>
              <p:cNvSpPr>
                <a:spLocks noChangeShapeType="1"/>
              </p:cNvSpPr>
              <p:nvPr/>
            </p:nvSpPr>
            <p:spPr bwMode="auto">
              <a:xfrm>
                <a:off x="5311" y="796"/>
                <a:ext cx="0" cy="6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1" name="Line 88"/>
              <p:cNvSpPr>
                <a:spLocks noChangeShapeType="1"/>
              </p:cNvSpPr>
              <p:nvPr/>
            </p:nvSpPr>
            <p:spPr bwMode="auto">
              <a:xfrm>
                <a:off x="3848" y="1432"/>
                <a:ext cx="0" cy="2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2" name="Line 89"/>
              <p:cNvSpPr>
                <a:spLocks noChangeShapeType="1"/>
              </p:cNvSpPr>
              <p:nvPr/>
            </p:nvSpPr>
            <p:spPr bwMode="auto">
              <a:xfrm>
                <a:off x="4739" y="1432"/>
                <a:ext cx="0" cy="2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3" name="Text Box 90"/>
              <p:cNvSpPr txBox="1">
                <a:spLocks noChangeArrowheads="1"/>
              </p:cNvSpPr>
              <p:nvPr/>
            </p:nvSpPr>
            <p:spPr bwMode="auto">
              <a:xfrm>
                <a:off x="3068" y="1660"/>
                <a:ext cx="22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b="0">
                    <a:latin typeface="Arial Black" pitchFamily="34" charset="0"/>
                  </a:rPr>
                  <a:t>O</a:t>
                </a:r>
              </a:p>
            </p:txBody>
          </p:sp>
          <p:sp>
            <p:nvSpPr>
              <p:cNvPr id="176164" name="Line 91"/>
              <p:cNvSpPr>
                <a:spLocks noChangeShapeType="1"/>
              </p:cNvSpPr>
              <p:nvPr/>
            </p:nvSpPr>
            <p:spPr bwMode="auto">
              <a:xfrm>
                <a:off x="5388" y="80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5" name="Line 92"/>
              <p:cNvSpPr>
                <a:spLocks noChangeShapeType="1"/>
              </p:cNvSpPr>
              <p:nvPr/>
            </p:nvSpPr>
            <p:spPr bwMode="auto">
              <a:xfrm>
                <a:off x="5372" y="14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6" name="Line 93"/>
              <p:cNvSpPr>
                <a:spLocks noChangeShapeType="1"/>
              </p:cNvSpPr>
              <p:nvPr/>
            </p:nvSpPr>
            <p:spPr bwMode="auto">
              <a:xfrm>
                <a:off x="2860" y="143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7" name="Line 94"/>
              <p:cNvSpPr>
                <a:spLocks noChangeShapeType="1"/>
              </p:cNvSpPr>
              <p:nvPr/>
            </p:nvSpPr>
            <p:spPr bwMode="auto">
              <a:xfrm>
                <a:off x="4028" y="4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8" name="Line 95"/>
              <p:cNvSpPr>
                <a:spLocks noChangeShapeType="1"/>
              </p:cNvSpPr>
              <p:nvPr/>
            </p:nvSpPr>
            <p:spPr bwMode="auto">
              <a:xfrm>
                <a:off x="5300" y="50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9" name="Line 96"/>
              <p:cNvSpPr>
                <a:spLocks noChangeShapeType="1"/>
              </p:cNvSpPr>
              <p:nvPr/>
            </p:nvSpPr>
            <p:spPr bwMode="auto">
              <a:xfrm>
                <a:off x="2972" y="118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0" name="Line 97"/>
              <p:cNvSpPr>
                <a:spLocks noChangeShapeType="1"/>
              </p:cNvSpPr>
              <p:nvPr/>
            </p:nvSpPr>
            <p:spPr bwMode="auto">
              <a:xfrm flipH="1">
                <a:off x="4028" y="604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1" name="Line 98"/>
              <p:cNvSpPr>
                <a:spLocks noChangeShapeType="1"/>
              </p:cNvSpPr>
              <p:nvPr/>
            </p:nvSpPr>
            <p:spPr bwMode="auto">
              <a:xfrm>
                <a:off x="4860" y="604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2" name="Line 99"/>
              <p:cNvSpPr>
                <a:spLocks noChangeShapeType="1"/>
              </p:cNvSpPr>
              <p:nvPr/>
            </p:nvSpPr>
            <p:spPr bwMode="auto">
              <a:xfrm flipV="1">
                <a:off x="5468" y="79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3" name="Line 100"/>
              <p:cNvSpPr>
                <a:spLocks noChangeShapeType="1"/>
              </p:cNvSpPr>
              <p:nvPr/>
            </p:nvSpPr>
            <p:spPr bwMode="auto">
              <a:xfrm>
                <a:off x="5468" y="119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4" name="Line 101"/>
              <p:cNvSpPr>
                <a:spLocks noChangeShapeType="1"/>
              </p:cNvSpPr>
              <p:nvPr/>
            </p:nvSpPr>
            <p:spPr bwMode="auto">
              <a:xfrm flipV="1">
                <a:off x="3500" y="4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5" name="Line 102"/>
              <p:cNvSpPr>
                <a:spLocks noChangeShapeType="1"/>
              </p:cNvSpPr>
              <p:nvPr/>
            </p:nvSpPr>
            <p:spPr bwMode="auto">
              <a:xfrm>
                <a:off x="3884" y="60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6" name="Line 103"/>
              <p:cNvSpPr>
                <a:spLocks noChangeShapeType="1"/>
              </p:cNvSpPr>
              <p:nvPr/>
            </p:nvSpPr>
            <p:spPr bwMode="auto">
              <a:xfrm flipH="1">
                <a:off x="3500" y="60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7" name="Text Box 104"/>
              <p:cNvSpPr txBox="1">
                <a:spLocks noChangeArrowheads="1"/>
              </p:cNvSpPr>
              <p:nvPr/>
            </p:nvSpPr>
            <p:spPr bwMode="auto">
              <a:xfrm>
                <a:off x="2860" y="1468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10</a:t>
                </a:r>
              </a:p>
            </p:txBody>
          </p:sp>
          <p:sp>
            <p:nvSpPr>
              <p:cNvPr id="176178" name="Text Box 105"/>
              <p:cNvSpPr txBox="1">
                <a:spLocks noChangeArrowheads="1"/>
              </p:cNvSpPr>
              <p:nvPr/>
            </p:nvSpPr>
            <p:spPr bwMode="auto">
              <a:xfrm>
                <a:off x="5360" y="1044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30</a:t>
                </a:r>
              </a:p>
            </p:txBody>
          </p:sp>
          <p:sp>
            <p:nvSpPr>
              <p:cNvPr id="176179" name="Text Box 106"/>
              <p:cNvSpPr txBox="1">
                <a:spLocks noChangeArrowheads="1"/>
              </p:cNvSpPr>
              <p:nvPr/>
            </p:nvSpPr>
            <p:spPr bwMode="auto">
              <a:xfrm>
                <a:off x="4546" y="523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40</a:t>
                </a:r>
              </a:p>
            </p:txBody>
          </p:sp>
          <p:sp>
            <p:nvSpPr>
              <p:cNvPr id="176180" name="Text Box 107"/>
              <p:cNvSpPr txBox="1">
                <a:spLocks noChangeArrowheads="1"/>
              </p:cNvSpPr>
              <p:nvPr/>
            </p:nvSpPr>
            <p:spPr bwMode="auto">
              <a:xfrm>
                <a:off x="3676" y="532"/>
                <a:ext cx="2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20</a:t>
                </a:r>
              </a:p>
            </p:txBody>
          </p:sp>
          <p:sp>
            <p:nvSpPr>
              <p:cNvPr id="176181" name="Text Box 108"/>
              <p:cNvSpPr txBox="1">
                <a:spLocks noChangeArrowheads="1"/>
              </p:cNvSpPr>
              <p:nvPr/>
            </p:nvSpPr>
            <p:spPr bwMode="auto">
              <a:xfrm>
                <a:off x="3212" y="892"/>
                <a:ext cx="35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>
                    <a:latin typeface="Times New Roman" pitchFamily="18" charset="0"/>
                  </a:rPr>
                  <a:t>F.V.</a:t>
                </a:r>
              </a:p>
            </p:txBody>
          </p:sp>
          <p:sp>
            <p:nvSpPr>
              <p:cNvPr id="176182" name="Line 109"/>
              <p:cNvSpPr>
                <a:spLocks noChangeShapeType="1"/>
              </p:cNvSpPr>
              <p:nvPr/>
            </p:nvSpPr>
            <p:spPr bwMode="auto">
              <a:xfrm>
                <a:off x="2732" y="1684"/>
                <a:ext cx="27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3" name="Text Box 110"/>
              <p:cNvSpPr txBox="1">
                <a:spLocks noChangeArrowheads="1"/>
              </p:cNvSpPr>
              <p:nvPr/>
            </p:nvSpPr>
            <p:spPr bwMode="auto">
              <a:xfrm>
                <a:off x="2592" y="1587"/>
                <a:ext cx="18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176184" name="Text Box 111"/>
              <p:cNvSpPr txBox="1">
                <a:spLocks noChangeArrowheads="1"/>
              </p:cNvSpPr>
              <p:nvPr/>
            </p:nvSpPr>
            <p:spPr bwMode="auto">
              <a:xfrm>
                <a:off x="5376" y="1587"/>
                <a:ext cx="18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 b="0">
                    <a:latin typeface="Times New Roman" pitchFamily="18" charset="0"/>
                  </a:rPr>
                  <a:t>Y</a:t>
                </a:r>
              </a:p>
            </p:txBody>
          </p:sp>
        </p:grpSp>
      </p:grpSp>
      <p:grpSp>
        <p:nvGrpSpPr>
          <p:cNvPr id="7" name="Group 112"/>
          <p:cNvGrpSpPr>
            <a:grpSpLocks/>
          </p:cNvGrpSpPr>
          <p:nvPr/>
        </p:nvGrpSpPr>
        <p:grpSpPr bwMode="auto">
          <a:xfrm>
            <a:off x="2743200" y="152400"/>
            <a:ext cx="1046163" cy="815975"/>
            <a:chOff x="1656" y="61"/>
            <a:chExt cx="659" cy="514"/>
          </a:xfrm>
        </p:grpSpPr>
        <p:sp>
          <p:nvSpPr>
            <p:cNvPr id="176150" name="AutoShape 113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51" name="Text Box 114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8" name="Group 115"/>
          <p:cNvGrpSpPr>
            <a:grpSpLocks/>
          </p:cNvGrpSpPr>
          <p:nvPr/>
        </p:nvGrpSpPr>
        <p:grpSpPr bwMode="auto">
          <a:xfrm>
            <a:off x="3581400" y="4876800"/>
            <a:ext cx="1235075" cy="401638"/>
            <a:chOff x="3535" y="2462"/>
            <a:chExt cx="778" cy="253"/>
          </a:xfrm>
        </p:grpSpPr>
        <p:sp>
          <p:nvSpPr>
            <p:cNvPr id="176148" name="AutoShape 116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49" name="Text Box 117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176136" name="Text Box 118"/>
          <p:cNvSpPr txBox="1">
            <a:spLocks noChangeArrowheads="1"/>
          </p:cNvSpPr>
          <p:nvPr/>
        </p:nvSpPr>
        <p:spPr bwMode="auto">
          <a:xfrm>
            <a:off x="228600" y="5942013"/>
            <a:ext cx="4870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b="0" u="sng">
                <a:latin typeface="Arial Black" pitchFamily="34" charset="0"/>
              </a:rPr>
              <a:t>PICTORIAL PRESENTATION IS GIVEN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DRAW FV AND TV OF THIS OBJECT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BY FIRST ANGLE PROJECTION METHOD</a:t>
            </a:r>
          </a:p>
        </p:txBody>
      </p:sp>
      <p:sp>
        <p:nvSpPr>
          <p:cNvPr id="176137" name="Oval 119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24</a:t>
            </a:r>
          </a:p>
        </p:txBody>
      </p:sp>
      <p:sp>
        <p:nvSpPr>
          <p:cNvPr id="781432" name="Text Box 120"/>
          <p:cNvSpPr txBox="1">
            <a:spLocks noChangeArrowheads="1"/>
          </p:cNvSpPr>
          <p:nvPr/>
        </p:nvSpPr>
        <p:spPr bwMode="auto">
          <a:xfrm>
            <a:off x="5029200" y="3048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u="sng">
                <a:latin typeface="Times New Roman" pitchFamily="18" charset="0"/>
              </a:rPr>
              <a:t>ORTHOGRAPHIC PROJECTIONS</a:t>
            </a:r>
          </a:p>
        </p:txBody>
      </p:sp>
      <p:sp>
        <p:nvSpPr>
          <p:cNvPr id="781433" name="Text Box 121"/>
          <p:cNvSpPr txBox="1">
            <a:spLocks noChangeArrowheads="1"/>
          </p:cNvSpPr>
          <p:nvPr/>
        </p:nvSpPr>
        <p:spPr bwMode="auto">
          <a:xfrm>
            <a:off x="4267200" y="1143000"/>
            <a:ext cx="11779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FRONT VIEW</a:t>
            </a:r>
          </a:p>
        </p:txBody>
      </p:sp>
      <p:sp>
        <p:nvSpPr>
          <p:cNvPr id="781434" name="Text Box 122"/>
          <p:cNvSpPr txBox="1">
            <a:spLocks noChangeArrowheads="1"/>
          </p:cNvSpPr>
          <p:nvPr/>
        </p:nvSpPr>
        <p:spPr bwMode="auto">
          <a:xfrm>
            <a:off x="5943600" y="6019800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u="sng">
                <a:latin typeface="Times New Roman" pitchFamily="18" charset="0"/>
              </a:rPr>
              <a:t>TOP VIEW</a:t>
            </a:r>
          </a:p>
        </p:txBody>
      </p:sp>
      <p:grpSp>
        <p:nvGrpSpPr>
          <p:cNvPr id="9" name="Group 130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76142" name="AutoShape 131">
              <a:hlinkClick r:id="rId2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43" name="AutoShape 132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44" name="AutoShape 133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45" name="AutoShape 134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46" name="AutoShape 135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147" name="AutoShape 136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1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1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1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1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1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1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8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389" grpId="0" autoUpdateAnimBg="0"/>
      <p:bldP spid="781432" grpId="0" autoUpdateAnimBg="0"/>
      <p:bldP spid="781433" grpId="0" autoUpdateAnimBg="0"/>
      <p:bldP spid="781434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0" y="685800"/>
            <a:ext cx="4327525" cy="3967163"/>
            <a:chOff x="2448" y="528"/>
            <a:chExt cx="1728" cy="158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928" y="1728"/>
              <a:ext cx="912" cy="313"/>
              <a:chOff x="2400" y="1943"/>
              <a:chExt cx="912" cy="313"/>
            </a:xfrm>
          </p:grpSpPr>
          <p:sp>
            <p:nvSpPr>
              <p:cNvPr id="177237" name="Line 4"/>
              <p:cNvSpPr>
                <a:spLocks noChangeShapeType="1"/>
              </p:cNvSpPr>
              <p:nvPr/>
            </p:nvSpPr>
            <p:spPr bwMode="auto">
              <a:xfrm flipV="1">
                <a:off x="2832" y="1943"/>
                <a:ext cx="480" cy="3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38" name="Line 5"/>
              <p:cNvSpPr>
                <a:spLocks noChangeShapeType="1"/>
              </p:cNvSpPr>
              <p:nvPr/>
            </p:nvSpPr>
            <p:spPr bwMode="auto">
              <a:xfrm flipH="1" flipV="1">
                <a:off x="2400" y="1975"/>
                <a:ext cx="432" cy="2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7216" name="Line 6"/>
            <p:cNvSpPr>
              <a:spLocks noChangeShapeType="1"/>
            </p:cNvSpPr>
            <p:nvPr/>
          </p:nvSpPr>
          <p:spPr bwMode="auto">
            <a:xfrm>
              <a:off x="2640" y="2016"/>
              <a:ext cx="1536" cy="3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17" name="Line 7"/>
            <p:cNvSpPr>
              <a:spLocks noChangeShapeType="1"/>
            </p:cNvSpPr>
            <p:nvPr/>
          </p:nvSpPr>
          <p:spPr bwMode="auto">
            <a:xfrm flipV="1">
              <a:off x="3360" y="115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18" name="Line 8"/>
            <p:cNvSpPr>
              <a:spLocks noChangeShapeType="1"/>
            </p:cNvSpPr>
            <p:nvPr/>
          </p:nvSpPr>
          <p:spPr bwMode="auto">
            <a:xfrm flipV="1">
              <a:off x="3360" y="1008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19" name="Line 9"/>
            <p:cNvSpPr>
              <a:spLocks noChangeShapeType="1"/>
            </p:cNvSpPr>
            <p:nvPr/>
          </p:nvSpPr>
          <p:spPr bwMode="auto">
            <a:xfrm>
              <a:off x="3552" y="100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20" name="Line 10"/>
            <p:cNvSpPr>
              <a:spLocks noChangeShapeType="1"/>
            </p:cNvSpPr>
            <p:nvPr/>
          </p:nvSpPr>
          <p:spPr bwMode="auto">
            <a:xfrm flipV="1">
              <a:off x="3552" y="1334"/>
              <a:ext cx="192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21" name="Line 11"/>
            <p:cNvSpPr>
              <a:spLocks noChangeShapeType="1"/>
            </p:cNvSpPr>
            <p:nvPr/>
          </p:nvSpPr>
          <p:spPr bwMode="auto">
            <a:xfrm flipH="1">
              <a:off x="3564" y="1326"/>
              <a:ext cx="19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22" name="Line 12"/>
            <p:cNvSpPr>
              <a:spLocks noChangeShapeType="1"/>
            </p:cNvSpPr>
            <p:nvPr/>
          </p:nvSpPr>
          <p:spPr bwMode="auto">
            <a:xfrm flipH="1" flipV="1">
              <a:off x="3552" y="1200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23" name="Line 13"/>
            <p:cNvSpPr>
              <a:spLocks noChangeShapeType="1"/>
            </p:cNvSpPr>
            <p:nvPr/>
          </p:nvSpPr>
          <p:spPr bwMode="auto">
            <a:xfrm flipH="1" flipV="1">
              <a:off x="2640" y="672"/>
              <a:ext cx="720" cy="4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24" name="Line 14"/>
            <p:cNvSpPr>
              <a:spLocks noChangeShapeType="1"/>
            </p:cNvSpPr>
            <p:nvPr/>
          </p:nvSpPr>
          <p:spPr bwMode="auto">
            <a:xfrm flipH="1" flipV="1">
              <a:off x="2832" y="528"/>
              <a:ext cx="720" cy="4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25" name="Line 15"/>
            <p:cNvSpPr>
              <a:spLocks noChangeShapeType="1"/>
            </p:cNvSpPr>
            <p:nvPr/>
          </p:nvSpPr>
          <p:spPr bwMode="auto">
            <a:xfrm flipV="1">
              <a:off x="2640" y="528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26" name="Line 16"/>
            <p:cNvSpPr>
              <a:spLocks noChangeShapeType="1"/>
            </p:cNvSpPr>
            <p:nvPr/>
          </p:nvSpPr>
          <p:spPr bwMode="auto">
            <a:xfrm flipV="1">
              <a:off x="2640" y="67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27" name="Line 17"/>
            <p:cNvSpPr>
              <a:spLocks noChangeShapeType="1"/>
            </p:cNvSpPr>
            <p:nvPr/>
          </p:nvSpPr>
          <p:spPr bwMode="auto">
            <a:xfrm>
              <a:off x="2640" y="1573"/>
              <a:ext cx="726" cy="4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28" name="Line 18"/>
            <p:cNvSpPr>
              <a:spLocks noChangeShapeType="1"/>
            </p:cNvSpPr>
            <p:nvPr/>
          </p:nvSpPr>
          <p:spPr bwMode="auto">
            <a:xfrm flipV="1">
              <a:off x="2448" y="672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29" name="Line 19"/>
            <p:cNvSpPr>
              <a:spLocks noChangeShapeType="1"/>
            </p:cNvSpPr>
            <p:nvPr/>
          </p:nvSpPr>
          <p:spPr bwMode="auto">
            <a:xfrm flipV="1">
              <a:off x="2454" y="81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30" name="Line 20"/>
            <p:cNvSpPr>
              <a:spLocks noChangeShapeType="1"/>
            </p:cNvSpPr>
            <p:nvPr/>
          </p:nvSpPr>
          <p:spPr bwMode="auto">
            <a:xfrm>
              <a:off x="2448" y="1704"/>
              <a:ext cx="624" cy="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31" name="Line 21"/>
            <p:cNvSpPr>
              <a:spLocks noChangeShapeType="1"/>
            </p:cNvSpPr>
            <p:nvPr/>
          </p:nvSpPr>
          <p:spPr bwMode="auto">
            <a:xfrm flipV="1">
              <a:off x="3072" y="1968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32" name="Oval 22"/>
            <p:cNvSpPr>
              <a:spLocks noChangeArrowheads="1"/>
            </p:cNvSpPr>
            <p:nvPr/>
          </p:nvSpPr>
          <p:spPr bwMode="auto">
            <a:xfrm>
              <a:off x="2628" y="666"/>
              <a:ext cx="54" cy="5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233" name="Line 23"/>
            <p:cNvSpPr>
              <a:spLocks noChangeShapeType="1"/>
            </p:cNvSpPr>
            <p:nvPr/>
          </p:nvSpPr>
          <p:spPr bwMode="auto">
            <a:xfrm>
              <a:off x="2640" y="672"/>
              <a:ext cx="624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34" name="Rectangle 24"/>
            <p:cNvSpPr>
              <a:spLocks noChangeArrowheads="1"/>
            </p:cNvSpPr>
            <p:nvPr/>
          </p:nvSpPr>
          <p:spPr bwMode="auto">
            <a:xfrm rot="-1512480">
              <a:off x="2594" y="1209"/>
              <a:ext cx="183" cy="6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235" name="Oval 25"/>
            <p:cNvSpPr>
              <a:spLocks noChangeArrowheads="1"/>
            </p:cNvSpPr>
            <p:nvPr/>
          </p:nvSpPr>
          <p:spPr bwMode="auto">
            <a:xfrm rot="1926811">
              <a:off x="2856" y="1824"/>
              <a:ext cx="432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236" name="Line 26"/>
            <p:cNvSpPr>
              <a:spLocks noChangeShapeType="1"/>
            </p:cNvSpPr>
            <p:nvPr/>
          </p:nvSpPr>
          <p:spPr bwMode="auto">
            <a:xfrm>
              <a:off x="2454" y="810"/>
              <a:ext cx="624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2363" name="Line 27"/>
          <p:cNvSpPr>
            <a:spLocks noChangeShapeType="1"/>
          </p:cNvSpPr>
          <p:nvPr/>
        </p:nvSpPr>
        <p:spPr bwMode="auto">
          <a:xfrm>
            <a:off x="31750" y="3843338"/>
            <a:ext cx="3871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811338" y="2273300"/>
            <a:ext cx="2465387" cy="2189163"/>
            <a:chOff x="1141" y="1432"/>
            <a:chExt cx="1553" cy="1379"/>
          </a:xfrm>
        </p:grpSpPr>
        <p:sp>
          <p:nvSpPr>
            <p:cNvPr id="177193" name="Rectangle 29"/>
            <p:cNvSpPr>
              <a:spLocks noChangeArrowheads="1"/>
            </p:cNvSpPr>
            <p:nvPr/>
          </p:nvSpPr>
          <p:spPr bwMode="auto">
            <a:xfrm>
              <a:off x="1141" y="1432"/>
              <a:ext cx="1186" cy="9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94" name="Line 30"/>
            <p:cNvSpPr>
              <a:spLocks noChangeShapeType="1"/>
            </p:cNvSpPr>
            <p:nvPr/>
          </p:nvSpPr>
          <p:spPr bwMode="auto">
            <a:xfrm>
              <a:off x="1141" y="1432"/>
              <a:ext cx="988" cy="9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95" name="Line 31"/>
            <p:cNvSpPr>
              <a:spLocks noChangeShapeType="1"/>
            </p:cNvSpPr>
            <p:nvPr/>
          </p:nvSpPr>
          <p:spPr bwMode="auto">
            <a:xfrm>
              <a:off x="1141" y="1959"/>
              <a:ext cx="11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96" name="Text Box 32"/>
            <p:cNvSpPr txBox="1">
              <a:spLocks noChangeArrowheads="1"/>
            </p:cNvSpPr>
            <p:nvPr/>
          </p:nvSpPr>
          <p:spPr bwMode="auto">
            <a:xfrm>
              <a:off x="1470" y="2619"/>
              <a:ext cx="33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Times New Roman" pitchFamily="18" charset="0"/>
                </a:rPr>
                <a:t>LSV</a:t>
              </a:r>
            </a:p>
          </p:txBody>
        </p:sp>
        <p:sp>
          <p:nvSpPr>
            <p:cNvPr id="177197" name="Text Box 33"/>
            <p:cNvSpPr txBox="1">
              <a:spLocks noChangeArrowheads="1"/>
            </p:cNvSpPr>
            <p:nvPr/>
          </p:nvSpPr>
          <p:spPr bwMode="auto">
            <a:xfrm>
              <a:off x="2498" y="2223"/>
              <a:ext cx="1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177198" name="Line 34"/>
            <p:cNvSpPr>
              <a:spLocks noChangeShapeType="1"/>
            </p:cNvSpPr>
            <p:nvPr/>
          </p:nvSpPr>
          <p:spPr bwMode="auto">
            <a:xfrm>
              <a:off x="2130" y="2487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99" name="Line 35"/>
            <p:cNvSpPr>
              <a:spLocks noChangeShapeType="1"/>
            </p:cNvSpPr>
            <p:nvPr/>
          </p:nvSpPr>
          <p:spPr bwMode="auto">
            <a:xfrm>
              <a:off x="1141" y="2465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00" name="Line 36"/>
            <p:cNvSpPr>
              <a:spLocks noChangeShapeType="1"/>
            </p:cNvSpPr>
            <p:nvPr/>
          </p:nvSpPr>
          <p:spPr bwMode="auto">
            <a:xfrm>
              <a:off x="2393" y="1432"/>
              <a:ext cx="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01" name="Line 37"/>
            <p:cNvSpPr>
              <a:spLocks noChangeShapeType="1"/>
            </p:cNvSpPr>
            <p:nvPr/>
          </p:nvSpPr>
          <p:spPr bwMode="auto">
            <a:xfrm>
              <a:off x="2393" y="1959"/>
              <a:ext cx="1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02" name="Line 38"/>
            <p:cNvSpPr>
              <a:spLocks noChangeShapeType="1"/>
            </p:cNvSpPr>
            <p:nvPr/>
          </p:nvSpPr>
          <p:spPr bwMode="auto">
            <a:xfrm>
              <a:off x="2393" y="2421"/>
              <a:ext cx="1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03" name="Line 39"/>
            <p:cNvSpPr>
              <a:spLocks noChangeShapeType="1"/>
            </p:cNvSpPr>
            <p:nvPr/>
          </p:nvSpPr>
          <p:spPr bwMode="auto">
            <a:xfrm>
              <a:off x="2327" y="2487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04" name="Line 40"/>
            <p:cNvSpPr>
              <a:spLocks noChangeShapeType="1"/>
            </p:cNvSpPr>
            <p:nvPr/>
          </p:nvSpPr>
          <p:spPr bwMode="auto">
            <a:xfrm flipV="1">
              <a:off x="2459" y="1432"/>
              <a:ext cx="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05" name="Line 41"/>
            <p:cNvSpPr>
              <a:spLocks noChangeShapeType="1"/>
            </p:cNvSpPr>
            <p:nvPr/>
          </p:nvSpPr>
          <p:spPr bwMode="auto">
            <a:xfrm>
              <a:off x="2459" y="1762"/>
              <a:ext cx="0" cy="1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06" name="Line 42"/>
            <p:cNvSpPr>
              <a:spLocks noChangeShapeType="1"/>
            </p:cNvSpPr>
            <p:nvPr/>
          </p:nvSpPr>
          <p:spPr bwMode="auto">
            <a:xfrm flipH="1">
              <a:off x="2327" y="2531"/>
              <a:ext cx="1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07" name="Line 43"/>
            <p:cNvSpPr>
              <a:spLocks noChangeShapeType="1"/>
            </p:cNvSpPr>
            <p:nvPr/>
          </p:nvSpPr>
          <p:spPr bwMode="auto">
            <a:xfrm>
              <a:off x="1866" y="2536"/>
              <a:ext cx="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08" name="Line 44"/>
            <p:cNvSpPr>
              <a:spLocks noChangeShapeType="1"/>
            </p:cNvSpPr>
            <p:nvPr/>
          </p:nvSpPr>
          <p:spPr bwMode="auto">
            <a:xfrm flipH="1">
              <a:off x="1141" y="2536"/>
              <a:ext cx="3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09" name="Line 45"/>
            <p:cNvSpPr>
              <a:spLocks noChangeShapeType="1"/>
            </p:cNvSpPr>
            <p:nvPr/>
          </p:nvSpPr>
          <p:spPr bwMode="auto">
            <a:xfrm>
              <a:off x="2459" y="2223"/>
              <a:ext cx="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10" name="Line 46"/>
            <p:cNvSpPr>
              <a:spLocks noChangeShapeType="1"/>
            </p:cNvSpPr>
            <p:nvPr/>
          </p:nvSpPr>
          <p:spPr bwMode="auto">
            <a:xfrm flipV="1">
              <a:off x="2459" y="1959"/>
              <a:ext cx="0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11" name="Text Box 47"/>
            <p:cNvSpPr txBox="1">
              <a:spLocks noChangeArrowheads="1"/>
            </p:cNvSpPr>
            <p:nvPr/>
          </p:nvSpPr>
          <p:spPr bwMode="auto">
            <a:xfrm>
              <a:off x="2347" y="1574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25</a:t>
              </a:r>
            </a:p>
          </p:txBody>
        </p:sp>
        <p:sp>
          <p:nvSpPr>
            <p:cNvPr id="177212" name="Text Box 48"/>
            <p:cNvSpPr txBox="1">
              <a:spLocks noChangeArrowheads="1"/>
            </p:cNvSpPr>
            <p:nvPr/>
          </p:nvSpPr>
          <p:spPr bwMode="auto">
            <a:xfrm>
              <a:off x="2353" y="2057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25</a:t>
              </a:r>
            </a:p>
          </p:txBody>
        </p:sp>
        <p:sp>
          <p:nvSpPr>
            <p:cNvPr id="177213" name="Text Box 49"/>
            <p:cNvSpPr txBox="1">
              <a:spLocks noChangeArrowheads="1"/>
            </p:cNvSpPr>
            <p:nvPr/>
          </p:nvSpPr>
          <p:spPr bwMode="auto">
            <a:xfrm>
              <a:off x="2116" y="2420"/>
              <a:ext cx="21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77214" name="Text Box 50"/>
            <p:cNvSpPr txBox="1">
              <a:spLocks noChangeArrowheads="1"/>
            </p:cNvSpPr>
            <p:nvPr/>
          </p:nvSpPr>
          <p:spPr bwMode="auto">
            <a:xfrm>
              <a:off x="1564" y="2431"/>
              <a:ext cx="21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50</a:t>
              </a:r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-177800" y="1905000"/>
            <a:ext cx="2197100" cy="2533650"/>
            <a:chOff x="-112" y="1200"/>
            <a:chExt cx="1384" cy="1596"/>
          </a:xfrm>
        </p:grpSpPr>
        <p:sp>
          <p:nvSpPr>
            <p:cNvPr id="177174" name="Rectangle 52"/>
            <p:cNvSpPr>
              <a:spLocks noChangeArrowheads="1"/>
            </p:cNvSpPr>
            <p:nvPr/>
          </p:nvSpPr>
          <p:spPr bwMode="auto">
            <a:xfrm>
              <a:off x="218" y="1432"/>
              <a:ext cx="264" cy="9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75" name="Line 53"/>
            <p:cNvSpPr>
              <a:spLocks noChangeShapeType="1"/>
            </p:cNvSpPr>
            <p:nvPr/>
          </p:nvSpPr>
          <p:spPr bwMode="auto">
            <a:xfrm>
              <a:off x="482" y="1432"/>
              <a:ext cx="2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76" name="Line 54"/>
            <p:cNvSpPr>
              <a:spLocks noChangeShapeType="1"/>
            </p:cNvSpPr>
            <p:nvPr/>
          </p:nvSpPr>
          <p:spPr bwMode="auto">
            <a:xfrm>
              <a:off x="745" y="1432"/>
              <a:ext cx="0" cy="5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77" name="Line 55"/>
            <p:cNvSpPr>
              <a:spLocks noChangeShapeType="1"/>
            </p:cNvSpPr>
            <p:nvPr/>
          </p:nvSpPr>
          <p:spPr bwMode="auto">
            <a:xfrm>
              <a:off x="745" y="1959"/>
              <a:ext cx="2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78" name="Line 56"/>
            <p:cNvSpPr>
              <a:spLocks noChangeShapeType="1"/>
            </p:cNvSpPr>
            <p:nvPr/>
          </p:nvSpPr>
          <p:spPr bwMode="auto">
            <a:xfrm flipH="1">
              <a:off x="745" y="1959"/>
              <a:ext cx="264" cy="4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79" name="Line 57"/>
            <p:cNvSpPr>
              <a:spLocks noChangeShapeType="1"/>
            </p:cNvSpPr>
            <p:nvPr/>
          </p:nvSpPr>
          <p:spPr bwMode="auto">
            <a:xfrm>
              <a:off x="482" y="2421"/>
              <a:ext cx="2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80" name="Text Box 58"/>
            <p:cNvSpPr txBox="1">
              <a:spLocks noChangeArrowheads="1"/>
            </p:cNvSpPr>
            <p:nvPr/>
          </p:nvSpPr>
          <p:spPr bwMode="auto">
            <a:xfrm>
              <a:off x="336" y="2604"/>
              <a:ext cx="2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Times New Roman" pitchFamily="18" charset="0"/>
                </a:rPr>
                <a:t>FV</a:t>
              </a:r>
            </a:p>
          </p:txBody>
        </p:sp>
        <p:sp>
          <p:nvSpPr>
            <p:cNvPr id="177181" name="Line 59"/>
            <p:cNvSpPr>
              <a:spLocks noChangeShapeType="1"/>
            </p:cNvSpPr>
            <p:nvPr/>
          </p:nvSpPr>
          <p:spPr bwMode="auto">
            <a:xfrm>
              <a:off x="-112" y="1894"/>
              <a:ext cx="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82" name="Text Box 60"/>
            <p:cNvSpPr txBox="1">
              <a:spLocks noChangeArrowheads="1"/>
            </p:cNvSpPr>
            <p:nvPr/>
          </p:nvSpPr>
          <p:spPr bwMode="auto">
            <a:xfrm>
              <a:off x="-112" y="2223"/>
              <a:ext cx="1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77183" name="Line 61"/>
            <p:cNvSpPr>
              <a:spLocks noChangeShapeType="1"/>
            </p:cNvSpPr>
            <p:nvPr/>
          </p:nvSpPr>
          <p:spPr bwMode="auto">
            <a:xfrm>
              <a:off x="218" y="1256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84" name="Line 62"/>
            <p:cNvSpPr>
              <a:spLocks noChangeShapeType="1"/>
            </p:cNvSpPr>
            <p:nvPr/>
          </p:nvSpPr>
          <p:spPr bwMode="auto">
            <a:xfrm>
              <a:off x="481" y="1256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85" name="Line 63"/>
            <p:cNvSpPr>
              <a:spLocks noChangeShapeType="1"/>
            </p:cNvSpPr>
            <p:nvPr/>
          </p:nvSpPr>
          <p:spPr bwMode="auto">
            <a:xfrm>
              <a:off x="745" y="1256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86" name="Line 64"/>
            <p:cNvSpPr>
              <a:spLocks noChangeShapeType="1"/>
            </p:cNvSpPr>
            <p:nvPr/>
          </p:nvSpPr>
          <p:spPr bwMode="auto">
            <a:xfrm flipV="1">
              <a:off x="1009" y="1256"/>
              <a:ext cx="0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87" name="Line 65"/>
            <p:cNvSpPr>
              <a:spLocks noChangeShapeType="1"/>
            </p:cNvSpPr>
            <p:nvPr/>
          </p:nvSpPr>
          <p:spPr bwMode="auto">
            <a:xfrm>
              <a:off x="-46" y="1322"/>
              <a:ext cx="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88" name="Line 66"/>
            <p:cNvSpPr>
              <a:spLocks noChangeShapeType="1"/>
            </p:cNvSpPr>
            <p:nvPr/>
          </p:nvSpPr>
          <p:spPr bwMode="auto">
            <a:xfrm flipH="1">
              <a:off x="1009" y="1306"/>
              <a:ext cx="2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89" name="Text Box 67"/>
            <p:cNvSpPr txBox="1">
              <a:spLocks noChangeArrowheads="1"/>
            </p:cNvSpPr>
            <p:nvPr/>
          </p:nvSpPr>
          <p:spPr bwMode="auto">
            <a:xfrm>
              <a:off x="242" y="1200"/>
              <a:ext cx="21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77190" name="Text Box 68"/>
            <p:cNvSpPr txBox="1">
              <a:spLocks noChangeArrowheads="1"/>
            </p:cNvSpPr>
            <p:nvPr/>
          </p:nvSpPr>
          <p:spPr bwMode="auto">
            <a:xfrm>
              <a:off x="507" y="1200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77191" name="Text Box 69"/>
            <p:cNvSpPr txBox="1">
              <a:spLocks noChangeArrowheads="1"/>
            </p:cNvSpPr>
            <p:nvPr/>
          </p:nvSpPr>
          <p:spPr bwMode="auto">
            <a:xfrm>
              <a:off x="781" y="1200"/>
              <a:ext cx="21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15</a:t>
              </a:r>
            </a:p>
          </p:txBody>
        </p:sp>
        <p:sp>
          <p:nvSpPr>
            <p:cNvPr id="177192" name="Text Box 70"/>
            <p:cNvSpPr txBox="1">
              <a:spLocks noChangeArrowheads="1"/>
            </p:cNvSpPr>
            <p:nvPr/>
          </p:nvSpPr>
          <p:spPr bwMode="auto">
            <a:xfrm>
              <a:off x="94" y="2388"/>
              <a:ext cx="22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b="0">
                  <a:latin typeface="Arial Black" pitchFamily="34" charset="0"/>
                </a:rPr>
                <a:t>O</a:t>
              </a:r>
            </a:p>
          </p:txBody>
        </p:sp>
      </p:grpSp>
      <p:grpSp>
        <p:nvGrpSpPr>
          <p:cNvPr id="6" name="Group 71"/>
          <p:cNvGrpSpPr>
            <a:grpSpLocks/>
          </p:cNvGrpSpPr>
          <p:nvPr/>
        </p:nvGrpSpPr>
        <p:grpSpPr bwMode="auto">
          <a:xfrm>
            <a:off x="3581400" y="4191000"/>
            <a:ext cx="1192213" cy="404813"/>
            <a:chOff x="432" y="2384"/>
            <a:chExt cx="751" cy="255"/>
          </a:xfrm>
        </p:grpSpPr>
        <p:sp>
          <p:nvSpPr>
            <p:cNvPr id="177172" name="AutoShape 72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73" name="Text Box 73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S.V.</a:t>
              </a:r>
            </a:p>
          </p:txBody>
        </p:sp>
      </p:grp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7908925" y="4419600"/>
            <a:ext cx="1235075" cy="401638"/>
            <a:chOff x="3535" y="2462"/>
            <a:chExt cx="778" cy="253"/>
          </a:xfrm>
        </p:grpSpPr>
        <p:sp>
          <p:nvSpPr>
            <p:cNvPr id="177170" name="AutoShape 75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71" name="Text Box 76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177160" name="Text Box 77"/>
          <p:cNvSpPr txBox="1">
            <a:spLocks noChangeArrowheads="1"/>
          </p:cNvSpPr>
          <p:nvPr/>
        </p:nvSpPr>
        <p:spPr bwMode="auto">
          <a:xfrm>
            <a:off x="3657600" y="502920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b="0" u="sng">
                <a:latin typeface="Arial Black" pitchFamily="34" charset="0"/>
              </a:rPr>
              <a:t>PICTORIAL PRESENTATION IS GIVEN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DRAW FV AND LSV OF THIS OBJECT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BY FIRST ANGLE PROJECTION METHOD</a:t>
            </a:r>
          </a:p>
        </p:txBody>
      </p:sp>
      <p:sp>
        <p:nvSpPr>
          <p:cNvPr id="177161" name="Oval 78"/>
          <p:cNvSpPr>
            <a:spLocks noChangeArrowheads="1"/>
          </p:cNvSpPr>
          <p:nvPr/>
        </p:nvSpPr>
        <p:spPr bwMode="auto">
          <a:xfrm>
            <a:off x="8458200" y="1524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25</a:t>
            </a:r>
          </a:p>
        </p:txBody>
      </p:sp>
      <p:sp>
        <p:nvSpPr>
          <p:cNvPr id="782415" name="Text Box 79"/>
          <p:cNvSpPr txBox="1">
            <a:spLocks noChangeArrowheads="1"/>
          </p:cNvSpPr>
          <p:nvPr/>
        </p:nvSpPr>
        <p:spPr bwMode="auto">
          <a:xfrm>
            <a:off x="381000" y="13716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u="sng">
                <a:latin typeface="Times New Roman" pitchFamily="18" charset="0"/>
              </a:rPr>
              <a:t>ORTHOGRAPHIC PROJECTIONS</a:t>
            </a:r>
          </a:p>
        </p:txBody>
      </p:sp>
      <p:grpSp>
        <p:nvGrpSpPr>
          <p:cNvPr id="8" name="Group 87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77164" name="AutoShape 88">
              <a:hlinkClick r:id="rId2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5" name="AutoShape 89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6" name="AutoShape 90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7" name="AutoShape 91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8" name="AutoShape 92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9" name="AutoShape 93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2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2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2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2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63" grpId="0" animBg="1"/>
      <p:bldP spid="782415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71800" y="5662613"/>
            <a:ext cx="5491163" cy="369887"/>
            <a:chOff x="2337" y="3216"/>
            <a:chExt cx="3459" cy="233"/>
          </a:xfrm>
        </p:grpSpPr>
        <p:sp>
          <p:nvSpPr>
            <p:cNvPr id="178312" name="Line 3"/>
            <p:cNvSpPr>
              <a:spLocks noChangeShapeType="1"/>
            </p:cNvSpPr>
            <p:nvPr/>
          </p:nvSpPr>
          <p:spPr bwMode="auto">
            <a:xfrm>
              <a:off x="2496" y="3360"/>
              <a:ext cx="3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313" name="Text Box 4"/>
            <p:cNvSpPr txBox="1">
              <a:spLocks noChangeArrowheads="1"/>
            </p:cNvSpPr>
            <p:nvPr/>
          </p:nvSpPr>
          <p:spPr bwMode="auto">
            <a:xfrm>
              <a:off x="5588" y="3216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0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178314" name="Text Box 5"/>
            <p:cNvSpPr txBox="1">
              <a:spLocks noChangeArrowheads="1"/>
            </p:cNvSpPr>
            <p:nvPr/>
          </p:nvSpPr>
          <p:spPr bwMode="auto">
            <a:xfrm>
              <a:off x="2337" y="3237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0">
                  <a:latin typeface="Times New Roman" pitchFamily="18" charset="0"/>
                </a:rPr>
                <a:t>X</a:t>
              </a:r>
            </a:p>
          </p:txBody>
        </p:sp>
      </p:grpSp>
      <p:sp>
        <p:nvSpPr>
          <p:cNvPr id="783366" name="Text Box 6"/>
          <p:cNvSpPr txBox="1">
            <a:spLocks noChangeArrowheads="1"/>
          </p:cNvSpPr>
          <p:nvPr/>
        </p:nvSpPr>
        <p:spPr bwMode="auto">
          <a:xfrm>
            <a:off x="4419600" y="6108700"/>
            <a:ext cx="555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Times New Roman" pitchFamily="18" charset="0"/>
              </a:rPr>
              <a:t>F.V.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324600" y="3384550"/>
            <a:ext cx="2073275" cy="3087688"/>
            <a:chOff x="5174" y="2132"/>
            <a:chExt cx="1306" cy="1945"/>
          </a:xfrm>
        </p:grpSpPr>
        <p:sp>
          <p:nvSpPr>
            <p:cNvPr id="178267" name="Text Box 8"/>
            <p:cNvSpPr txBox="1">
              <a:spLocks noChangeArrowheads="1"/>
            </p:cNvSpPr>
            <p:nvPr/>
          </p:nvSpPr>
          <p:spPr bwMode="auto">
            <a:xfrm>
              <a:off x="5414" y="3865"/>
              <a:ext cx="7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LEFT S.V.</a:t>
              </a: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5174" y="2166"/>
              <a:ext cx="1104" cy="1545"/>
              <a:chOff x="4464" y="1815"/>
              <a:chExt cx="1104" cy="1545"/>
            </a:xfrm>
          </p:grpSpPr>
          <p:sp>
            <p:nvSpPr>
              <p:cNvPr id="178300" name="Rectangle 10"/>
              <p:cNvSpPr>
                <a:spLocks noChangeArrowheads="1"/>
              </p:cNvSpPr>
              <p:nvPr/>
            </p:nvSpPr>
            <p:spPr bwMode="auto">
              <a:xfrm>
                <a:off x="4464" y="1989"/>
                <a:ext cx="1104" cy="10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301" name="Line 11"/>
              <p:cNvSpPr>
                <a:spLocks noChangeShapeType="1"/>
              </p:cNvSpPr>
              <p:nvPr/>
            </p:nvSpPr>
            <p:spPr bwMode="auto">
              <a:xfrm>
                <a:off x="4464" y="3072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02" name="Line 12"/>
              <p:cNvSpPr>
                <a:spLocks noChangeShapeType="1"/>
              </p:cNvSpPr>
              <p:nvPr/>
            </p:nvSpPr>
            <p:spPr bwMode="auto">
              <a:xfrm>
                <a:off x="4878" y="198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03" name="Line 13"/>
              <p:cNvSpPr>
                <a:spLocks noChangeShapeType="1"/>
              </p:cNvSpPr>
              <p:nvPr/>
            </p:nvSpPr>
            <p:spPr bwMode="auto">
              <a:xfrm>
                <a:off x="5136" y="198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04" name="Line 14"/>
              <p:cNvSpPr>
                <a:spLocks noChangeShapeType="1"/>
              </p:cNvSpPr>
              <p:nvPr/>
            </p:nvSpPr>
            <p:spPr bwMode="auto">
              <a:xfrm>
                <a:off x="5136" y="2373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05" name="Line 15"/>
              <p:cNvSpPr>
                <a:spLocks noChangeShapeType="1"/>
              </p:cNvSpPr>
              <p:nvPr/>
            </p:nvSpPr>
            <p:spPr bwMode="auto">
              <a:xfrm>
                <a:off x="4644" y="2379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06" name="Line 16"/>
              <p:cNvSpPr>
                <a:spLocks noChangeShapeType="1"/>
              </p:cNvSpPr>
              <p:nvPr/>
            </p:nvSpPr>
            <p:spPr bwMode="auto">
              <a:xfrm>
                <a:off x="4647" y="2364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07" name="Line 17"/>
              <p:cNvSpPr>
                <a:spLocks noChangeShapeType="1"/>
              </p:cNvSpPr>
              <p:nvPr/>
            </p:nvSpPr>
            <p:spPr bwMode="auto">
              <a:xfrm>
                <a:off x="5376" y="237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08" name="Line 18"/>
              <p:cNvSpPr>
                <a:spLocks noChangeShapeType="1"/>
              </p:cNvSpPr>
              <p:nvPr/>
            </p:nvSpPr>
            <p:spPr bwMode="auto">
              <a:xfrm>
                <a:off x="4656" y="2736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09" name="Oval 19"/>
              <p:cNvSpPr>
                <a:spLocks noChangeArrowheads="1"/>
              </p:cNvSpPr>
              <p:nvPr/>
            </p:nvSpPr>
            <p:spPr bwMode="auto">
              <a:xfrm>
                <a:off x="4878" y="1815"/>
                <a:ext cx="240" cy="28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310" name="Line 20"/>
              <p:cNvSpPr>
                <a:spLocks noChangeShapeType="1"/>
              </p:cNvSpPr>
              <p:nvPr/>
            </p:nvSpPr>
            <p:spPr bwMode="auto">
              <a:xfrm flipV="1">
                <a:off x="4464" y="3072"/>
                <a:ext cx="24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11" name="Line 21"/>
              <p:cNvSpPr>
                <a:spLocks noChangeShapeType="1"/>
              </p:cNvSpPr>
              <p:nvPr/>
            </p:nvSpPr>
            <p:spPr bwMode="auto">
              <a:xfrm flipH="1" flipV="1">
                <a:off x="5328" y="3072"/>
                <a:ext cx="24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8269" name="Line 22"/>
            <p:cNvSpPr>
              <a:spLocks noChangeShapeType="1"/>
            </p:cNvSpPr>
            <p:nvPr/>
          </p:nvSpPr>
          <p:spPr bwMode="auto">
            <a:xfrm>
              <a:off x="5174" y="2175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70" name="Line 23"/>
            <p:cNvSpPr>
              <a:spLocks noChangeShapeType="1"/>
            </p:cNvSpPr>
            <p:nvPr/>
          </p:nvSpPr>
          <p:spPr bwMode="auto">
            <a:xfrm>
              <a:off x="5582" y="2175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71" name="Line 24"/>
            <p:cNvSpPr>
              <a:spLocks noChangeShapeType="1"/>
            </p:cNvSpPr>
            <p:nvPr/>
          </p:nvSpPr>
          <p:spPr bwMode="auto">
            <a:xfrm>
              <a:off x="5846" y="2175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72" name="Line 25"/>
            <p:cNvSpPr>
              <a:spLocks noChangeShapeType="1"/>
            </p:cNvSpPr>
            <p:nvPr/>
          </p:nvSpPr>
          <p:spPr bwMode="auto">
            <a:xfrm>
              <a:off x="6266" y="2175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73" name="Line 26"/>
            <p:cNvSpPr>
              <a:spLocks noChangeShapeType="1"/>
            </p:cNvSpPr>
            <p:nvPr/>
          </p:nvSpPr>
          <p:spPr bwMode="auto">
            <a:xfrm>
              <a:off x="5354" y="252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74" name="Line 27"/>
            <p:cNvSpPr>
              <a:spLocks noChangeShapeType="1"/>
            </p:cNvSpPr>
            <p:nvPr/>
          </p:nvSpPr>
          <p:spPr bwMode="auto">
            <a:xfrm>
              <a:off x="6326" y="2703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75" name="Line 28"/>
            <p:cNvSpPr>
              <a:spLocks noChangeShapeType="1"/>
            </p:cNvSpPr>
            <p:nvPr/>
          </p:nvSpPr>
          <p:spPr bwMode="auto">
            <a:xfrm>
              <a:off x="6326" y="2343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76" name="Line 29"/>
            <p:cNvSpPr>
              <a:spLocks noChangeShapeType="1"/>
            </p:cNvSpPr>
            <p:nvPr/>
          </p:nvSpPr>
          <p:spPr bwMode="auto">
            <a:xfrm>
              <a:off x="6326" y="3087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77" name="Line 30"/>
            <p:cNvSpPr>
              <a:spLocks noChangeShapeType="1"/>
            </p:cNvSpPr>
            <p:nvPr/>
          </p:nvSpPr>
          <p:spPr bwMode="auto">
            <a:xfrm>
              <a:off x="6326" y="3423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78" name="Line 31"/>
            <p:cNvSpPr>
              <a:spLocks noChangeShapeType="1"/>
            </p:cNvSpPr>
            <p:nvPr/>
          </p:nvSpPr>
          <p:spPr bwMode="auto">
            <a:xfrm>
              <a:off x="5414" y="323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79" name="Line 32"/>
            <p:cNvSpPr>
              <a:spLocks noChangeShapeType="1"/>
            </p:cNvSpPr>
            <p:nvPr/>
          </p:nvSpPr>
          <p:spPr bwMode="auto">
            <a:xfrm>
              <a:off x="6038" y="323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80" name="Line 33"/>
            <p:cNvSpPr>
              <a:spLocks noChangeShapeType="1"/>
            </p:cNvSpPr>
            <p:nvPr/>
          </p:nvSpPr>
          <p:spPr bwMode="auto">
            <a:xfrm>
              <a:off x="5486" y="2223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81" name="Line 34"/>
            <p:cNvSpPr>
              <a:spLocks noChangeShapeType="1"/>
            </p:cNvSpPr>
            <p:nvPr/>
          </p:nvSpPr>
          <p:spPr bwMode="auto">
            <a:xfrm flipH="1">
              <a:off x="5174" y="2223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82" name="Line 35"/>
            <p:cNvSpPr>
              <a:spLocks noChangeShapeType="1"/>
            </p:cNvSpPr>
            <p:nvPr/>
          </p:nvSpPr>
          <p:spPr bwMode="auto">
            <a:xfrm>
              <a:off x="6182" y="2223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83" name="Line 36"/>
            <p:cNvSpPr>
              <a:spLocks noChangeShapeType="1"/>
            </p:cNvSpPr>
            <p:nvPr/>
          </p:nvSpPr>
          <p:spPr bwMode="auto">
            <a:xfrm flipH="1">
              <a:off x="5846" y="2223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84" name="Line 37"/>
            <p:cNvSpPr>
              <a:spLocks noChangeShapeType="1"/>
            </p:cNvSpPr>
            <p:nvPr/>
          </p:nvSpPr>
          <p:spPr bwMode="auto">
            <a:xfrm>
              <a:off x="6374" y="260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85" name="Line 38"/>
            <p:cNvSpPr>
              <a:spLocks noChangeShapeType="1"/>
            </p:cNvSpPr>
            <p:nvPr/>
          </p:nvSpPr>
          <p:spPr bwMode="auto">
            <a:xfrm flipV="1">
              <a:off x="6374" y="231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86" name="Line 39"/>
            <p:cNvSpPr>
              <a:spLocks noChangeShapeType="1"/>
            </p:cNvSpPr>
            <p:nvPr/>
          </p:nvSpPr>
          <p:spPr bwMode="auto">
            <a:xfrm flipV="1">
              <a:off x="6374" y="308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87" name="Line 40"/>
            <p:cNvSpPr>
              <a:spLocks noChangeShapeType="1"/>
            </p:cNvSpPr>
            <p:nvPr/>
          </p:nvSpPr>
          <p:spPr bwMode="auto">
            <a:xfrm>
              <a:off x="6374" y="332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88" name="Line 41"/>
            <p:cNvSpPr>
              <a:spLocks noChangeShapeType="1"/>
            </p:cNvSpPr>
            <p:nvPr/>
          </p:nvSpPr>
          <p:spPr bwMode="auto">
            <a:xfrm>
              <a:off x="5846" y="3327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89" name="Line 42"/>
            <p:cNvSpPr>
              <a:spLocks noChangeShapeType="1"/>
            </p:cNvSpPr>
            <p:nvPr/>
          </p:nvSpPr>
          <p:spPr bwMode="auto">
            <a:xfrm flipH="1">
              <a:off x="5414" y="3327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90" name="Line 43"/>
            <p:cNvSpPr>
              <a:spLocks noChangeShapeType="1"/>
            </p:cNvSpPr>
            <p:nvPr/>
          </p:nvSpPr>
          <p:spPr bwMode="auto">
            <a:xfrm>
              <a:off x="5270" y="260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91" name="Line 44"/>
            <p:cNvSpPr>
              <a:spLocks noChangeShapeType="1"/>
            </p:cNvSpPr>
            <p:nvPr/>
          </p:nvSpPr>
          <p:spPr bwMode="auto">
            <a:xfrm flipH="1">
              <a:off x="5588" y="2601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92" name="Text Box 45"/>
            <p:cNvSpPr txBox="1">
              <a:spLocks noChangeArrowheads="1"/>
            </p:cNvSpPr>
            <p:nvPr/>
          </p:nvSpPr>
          <p:spPr bwMode="auto">
            <a:xfrm>
              <a:off x="5266" y="2138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178293" name="Text Box 46"/>
            <p:cNvSpPr txBox="1">
              <a:spLocks noChangeArrowheads="1"/>
            </p:cNvSpPr>
            <p:nvPr/>
          </p:nvSpPr>
          <p:spPr bwMode="auto">
            <a:xfrm>
              <a:off x="5950" y="2132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178294" name="Text Box 47"/>
            <p:cNvSpPr txBox="1">
              <a:spLocks noChangeArrowheads="1"/>
            </p:cNvSpPr>
            <p:nvPr/>
          </p:nvSpPr>
          <p:spPr bwMode="auto">
            <a:xfrm>
              <a:off x="5596" y="2132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78295" name="Text Box 48"/>
            <p:cNvSpPr txBox="1">
              <a:spLocks noChangeArrowheads="1"/>
            </p:cNvSpPr>
            <p:nvPr/>
          </p:nvSpPr>
          <p:spPr bwMode="auto">
            <a:xfrm>
              <a:off x="6256" y="2432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15</a:t>
              </a:r>
            </a:p>
          </p:txBody>
        </p:sp>
        <p:sp>
          <p:nvSpPr>
            <p:cNvPr id="178296" name="Text Box 49"/>
            <p:cNvSpPr txBox="1">
              <a:spLocks noChangeArrowheads="1"/>
            </p:cNvSpPr>
            <p:nvPr/>
          </p:nvSpPr>
          <p:spPr bwMode="auto">
            <a:xfrm>
              <a:off x="6268" y="2816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15</a:t>
              </a:r>
            </a:p>
          </p:txBody>
        </p:sp>
        <p:sp>
          <p:nvSpPr>
            <p:cNvPr id="178297" name="Text Box 50"/>
            <p:cNvSpPr txBox="1">
              <a:spLocks noChangeArrowheads="1"/>
            </p:cNvSpPr>
            <p:nvPr/>
          </p:nvSpPr>
          <p:spPr bwMode="auto">
            <a:xfrm>
              <a:off x="6262" y="3170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15</a:t>
              </a:r>
            </a:p>
          </p:txBody>
        </p:sp>
        <p:sp>
          <p:nvSpPr>
            <p:cNvPr id="178298" name="Text Box 51"/>
            <p:cNvSpPr txBox="1">
              <a:spLocks noChangeArrowheads="1"/>
            </p:cNvSpPr>
            <p:nvPr/>
          </p:nvSpPr>
          <p:spPr bwMode="auto">
            <a:xfrm>
              <a:off x="5638" y="3248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30</a:t>
              </a:r>
            </a:p>
          </p:txBody>
        </p:sp>
        <p:sp>
          <p:nvSpPr>
            <p:cNvPr id="178299" name="Text Box 52"/>
            <p:cNvSpPr txBox="1">
              <a:spLocks noChangeArrowheads="1"/>
            </p:cNvSpPr>
            <p:nvPr/>
          </p:nvSpPr>
          <p:spPr bwMode="auto">
            <a:xfrm>
              <a:off x="5356" y="2516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10</a:t>
              </a:r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3200400" y="3124200"/>
            <a:ext cx="2886075" cy="3071813"/>
            <a:chOff x="3136" y="1968"/>
            <a:chExt cx="1818" cy="1935"/>
          </a:xfrm>
        </p:grpSpPr>
        <p:grpSp>
          <p:nvGrpSpPr>
            <p:cNvPr id="6" name="Group 54"/>
            <p:cNvGrpSpPr>
              <a:grpSpLocks/>
            </p:cNvGrpSpPr>
            <p:nvPr/>
          </p:nvGrpSpPr>
          <p:grpSpPr bwMode="auto">
            <a:xfrm>
              <a:off x="3206" y="1968"/>
              <a:ext cx="1748" cy="1743"/>
              <a:chOff x="2584" y="1617"/>
              <a:chExt cx="1748" cy="1743"/>
            </a:xfrm>
          </p:grpSpPr>
          <p:sp>
            <p:nvSpPr>
              <p:cNvPr id="178261" name="Rectangle 55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1584" cy="13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262" name="Line 56"/>
              <p:cNvSpPr>
                <a:spLocks noChangeShapeType="1"/>
              </p:cNvSpPr>
              <p:nvPr/>
            </p:nvSpPr>
            <p:spPr bwMode="auto">
              <a:xfrm flipH="1">
                <a:off x="2736" y="2016"/>
                <a:ext cx="816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63" name="Line 57"/>
              <p:cNvSpPr>
                <a:spLocks noChangeShapeType="1"/>
              </p:cNvSpPr>
              <p:nvPr/>
            </p:nvSpPr>
            <p:spPr bwMode="auto">
              <a:xfrm>
                <a:off x="2736" y="3072"/>
                <a:ext cx="15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64" name="Line 58"/>
              <p:cNvSpPr>
                <a:spLocks noChangeShapeType="1"/>
              </p:cNvSpPr>
              <p:nvPr/>
            </p:nvSpPr>
            <p:spPr bwMode="auto">
              <a:xfrm>
                <a:off x="3249" y="2397"/>
                <a:ext cx="108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65" name="Line 59"/>
              <p:cNvSpPr>
                <a:spLocks noChangeShapeType="1"/>
              </p:cNvSpPr>
              <p:nvPr/>
            </p:nvSpPr>
            <p:spPr bwMode="auto">
              <a:xfrm>
                <a:off x="2985" y="2742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66" name="Rectangle 60"/>
              <p:cNvSpPr>
                <a:spLocks noChangeArrowheads="1"/>
              </p:cNvSpPr>
              <p:nvPr/>
            </p:nvSpPr>
            <p:spPr bwMode="auto">
              <a:xfrm rot="-3197728">
                <a:off x="2194" y="2007"/>
                <a:ext cx="1413" cy="63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8247" name="Line 61"/>
            <p:cNvSpPr>
              <a:spLocks noChangeShapeType="1"/>
            </p:cNvSpPr>
            <p:nvPr/>
          </p:nvSpPr>
          <p:spPr bwMode="auto">
            <a:xfrm>
              <a:off x="3350" y="375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48" name="Line 62"/>
            <p:cNvSpPr>
              <a:spLocks noChangeShapeType="1"/>
            </p:cNvSpPr>
            <p:nvPr/>
          </p:nvSpPr>
          <p:spPr bwMode="auto">
            <a:xfrm>
              <a:off x="4934" y="375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49" name="Line 63"/>
            <p:cNvSpPr>
              <a:spLocks noChangeShapeType="1"/>
            </p:cNvSpPr>
            <p:nvPr/>
          </p:nvSpPr>
          <p:spPr bwMode="auto">
            <a:xfrm>
              <a:off x="4166" y="215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50" name="Line 64"/>
            <p:cNvSpPr>
              <a:spLocks noChangeShapeType="1"/>
            </p:cNvSpPr>
            <p:nvPr/>
          </p:nvSpPr>
          <p:spPr bwMode="auto">
            <a:xfrm>
              <a:off x="4934" y="215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51" name="Line 65"/>
            <p:cNvSpPr>
              <a:spLocks noChangeShapeType="1"/>
            </p:cNvSpPr>
            <p:nvPr/>
          </p:nvSpPr>
          <p:spPr bwMode="auto">
            <a:xfrm>
              <a:off x="4310" y="3807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52" name="Line 66"/>
            <p:cNvSpPr>
              <a:spLocks noChangeShapeType="1"/>
            </p:cNvSpPr>
            <p:nvPr/>
          </p:nvSpPr>
          <p:spPr bwMode="auto">
            <a:xfrm>
              <a:off x="4598" y="2223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53" name="Line 67"/>
            <p:cNvSpPr>
              <a:spLocks noChangeShapeType="1"/>
            </p:cNvSpPr>
            <p:nvPr/>
          </p:nvSpPr>
          <p:spPr bwMode="auto">
            <a:xfrm flipH="1">
              <a:off x="4166" y="2223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54" name="Text Box 68"/>
            <p:cNvSpPr txBox="1">
              <a:spLocks noChangeArrowheads="1"/>
            </p:cNvSpPr>
            <p:nvPr/>
          </p:nvSpPr>
          <p:spPr bwMode="auto">
            <a:xfrm>
              <a:off x="4422" y="2139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30</a:t>
              </a:r>
            </a:p>
          </p:txBody>
        </p:sp>
        <p:sp>
          <p:nvSpPr>
            <p:cNvPr id="178255" name="Text Box 69"/>
            <p:cNvSpPr txBox="1">
              <a:spLocks noChangeArrowheads="1"/>
            </p:cNvSpPr>
            <p:nvPr/>
          </p:nvSpPr>
          <p:spPr bwMode="auto">
            <a:xfrm>
              <a:off x="4028" y="3723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50</a:t>
              </a:r>
            </a:p>
          </p:txBody>
        </p:sp>
        <p:sp>
          <p:nvSpPr>
            <p:cNvPr id="178256" name="Line 70"/>
            <p:cNvSpPr>
              <a:spLocks noChangeShapeType="1"/>
            </p:cNvSpPr>
            <p:nvPr/>
          </p:nvSpPr>
          <p:spPr bwMode="auto">
            <a:xfrm flipH="1">
              <a:off x="3158" y="3423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57" name="Line 71"/>
            <p:cNvSpPr>
              <a:spLocks noChangeShapeType="1"/>
            </p:cNvSpPr>
            <p:nvPr/>
          </p:nvSpPr>
          <p:spPr bwMode="auto">
            <a:xfrm flipV="1">
              <a:off x="3254" y="371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58" name="Line 72"/>
            <p:cNvSpPr>
              <a:spLocks noChangeShapeType="1"/>
            </p:cNvSpPr>
            <p:nvPr/>
          </p:nvSpPr>
          <p:spPr bwMode="auto">
            <a:xfrm>
              <a:off x="3254" y="327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59" name="Text Box 73"/>
            <p:cNvSpPr txBox="1">
              <a:spLocks noChangeArrowheads="1"/>
            </p:cNvSpPr>
            <p:nvPr/>
          </p:nvSpPr>
          <p:spPr bwMode="auto">
            <a:xfrm>
              <a:off x="3136" y="3476"/>
              <a:ext cx="2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b="0">
                  <a:latin typeface="Times New Roman" pitchFamily="18" charset="0"/>
                </a:rPr>
                <a:t>15</a:t>
              </a:r>
            </a:p>
          </p:txBody>
        </p:sp>
        <p:sp>
          <p:nvSpPr>
            <p:cNvPr id="178260" name="Line 74"/>
            <p:cNvSpPr>
              <a:spLocks noChangeShapeType="1"/>
            </p:cNvSpPr>
            <p:nvPr/>
          </p:nvSpPr>
          <p:spPr bwMode="auto">
            <a:xfrm flipH="1">
              <a:off x="3350" y="3807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5"/>
          <p:cNvGrpSpPr>
            <a:grpSpLocks/>
          </p:cNvGrpSpPr>
          <p:nvPr/>
        </p:nvGrpSpPr>
        <p:grpSpPr bwMode="auto">
          <a:xfrm>
            <a:off x="152400" y="4800600"/>
            <a:ext cx="1192213" cy="404813"/>
            <a:chOff x="432" y="2384"/>
            <a:chExt cx="751" cy="255"/>
          </a:xfrm>
        </p:grpSpPr>
        <p:sp>
          <p:nvSpPr>
            <p:cNvPr id="178244" name="AutoShape 76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245" name="Text Box 77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S.V.</a:t>
              </a:r>
            </a:p>
          </p:txBody>
        </p:sp>
      </p:grpSp>
      <p:grpSp>
        <p:nvGrpSpPr>
          <p:cNvPr id="8" name="Group 78"/>
          <p:cNvGrpSpPr>
            <a:grpSpLocks/>
          </p:cNvGrpSpPr>
          <p:nvPr/>
        </p:nvGrpSpPr>
        <p:grpSpPr bwMode="auto">
          <a:xfrm>
            <a:off x="4648200" y="2819400"/>
            <a:ext cx="1235075" cy="401638"/>
            <a:chOff x="3535" y="2462"/>
            <a:chExt cx="778" cy="253"/>
          </a:xfrm>
        </p:grpSpPr>
        <p:sp>
          <p:nvSpPr>
            <p:cNvPr id="178242" name="AutoShape 79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243" name="Text Box 80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100013" y="609600"/>
            <a:ext cx="4243387" cy="4603750"/>
            <a:chOff x="63" y="384"/>
            <a:chExt cx="2673" cy="2900"/>
          </a:xfrm>
        </p:grpSpPr>
        <p:sp>
          <p:nvSpPr>
            <p:cNvPr id="178195" name="Line 82"/>
            <p:cNvSpPr>
              <a:spLocks noChangeShapeType="1"/>
            </p:cNvSpPr>
            <p:nvPr/>
          </p:nvSpPr>
          <p:spPr bwMode="auto">
            <a:xfrm rot="28095" flipH="1" flipV="1">
              <a:off x="1112" y="804"/>
              <a:ext cx="351" cy="201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196" name="Line 83"/>
            <p:cNvSpPr>
              <a:spLocks noChangeShapeType="1"/>
            </p:cNvSpPr>
            <p:nvPr/>
          </p:nvSpPr>
          <p:spPr bwMode="auto">
            <a:xfrm rot="28095" flipH="1" flipV="1">
              <a:off x="1774" y="390"/>
              <a:ext cx="367" cy="20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197" name="Line 84"/>
            <p:cNvSpPr>
              <a:spLocks noChangeShapeType="1"/>
            </p:cNvSpPr>
            <p:nvPr/>
          </p:nvSpPr>
          <p:spPr bwMode="auto">
            <a:xfrm rot="21571905" flipV="1">
              <a:off x="1719" y="748"/>
              <a:ext cx="682" cy="3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198" name="Line 85"/>
            <p:cNvSpPr>
              <a:spLocks noChangeShapeType="1"/>
            </p:cNvSpPr>
            <p:nvPr/>
          </p:nvSpPr>
          <p:spPr bwMode="auto">
            <a:xfrm rot="21571905" flipV="1">
              <a:off x="1440" y="600"/>
              <a:ext cx="701" cy="4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199" name="Line 86"/>
            <p:cNvSpPr>
              <a:spLocks noChangeShapeType="1"/>
            </p:cNvSpPr>
            <p:nvPr/>
          </p:nvSpPr>
          <p:spPr bwMode="auto">
            <a:xfrm>
              <a:off x="2141" y="612"/>
              <a:ext cx="0" cy="2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00" name="Line 87"/>
            <p:cNvSpPr>
              <a:spLocks noChangeShapeType="1"/>
            </p:cNvSpPr>
            <p:nvPr/>
          </p:nvSpPr>
          <p:spPr bwMode="auto">
            <a:xfrm rot="28095" flipH="1" flipV="1">
              <a:off x="2403" y="747"/>
              <a:ext cx="288" cy="16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01" name="Line 88"/>
            <p:cNvSpPr>
              <a:spLocks noChangeShapeType="1"/>
            </p:cNvSpPr>
            <p:nvPr/>
          </p:nvSpPr>
          <p:spPr bwMode="auto">
            <a:xfrm rot="28095" flipH="1" flipV="1">
              <a:off x="1721" y="1128"/>
              <a:ext cx="306" cy="17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02" name="Line 89"/>
            <p:cNvSpPr>
              <a:spLocks noChangeShapeType="1"/>
            </p:cNvSpPr>
            <p:nvPr/>
          </p:nvSpPr>
          <p:spPr bwMode="auto">
            <a:xfrm rot="21571905" flipV="1">
              <a:off x="1112" y="402"/>
              <a:ext cx="680" cy="3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03" name="Line 90"/>
            <p:cNvSpPr>
              <a:spLocks noChangeShapeType="1"/>
            </p:cNvSpPr>
            <p:nvPr/>
          </p:nvSpPr>
          <p:spPr bwMode="auto">
            <a:xfrm rot="21571905" flipV="1">
              <a:off x="2031" y="921"/>
              <a:ext cx="666" cy="3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04" name="Line 91"/>
            <p:cNvSpPr>
              <a:spLocks noChangeShapeType="1"/>
            </p:cNvSpPr>
            <p:nvPr/>
          </p:nvSpPr>
          <p:spPr bwMode="auto">
            <a:xfrm>
              <a:off x="1117" y="804"/>
              <a:ext cx="911" cy="4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63" y="2251"/>
              <a:ext cx="2639" cy="850"/>
              <a:chOff x="1231" y="2871"/>
              <a:chExt cx="3618" cy="1166"/>
            </a:xfrm>
          </p:grpSpPr>
          <p:sp>
            <p:nvSpPr>
              <p:cNvPr id="178239" name="Line 93"/>
              <p:cNvSpPr>
                <a:spLocks noChangeShapeType="1"/>
              </p:cNvSpPr>
              <p:nvPr/>
            </p:nvSpPr>
            <p:spPr bwMode="auto">
              <a:xfrm rot="21571905" flipV="1">
                <a:off x="2824" y="2871"/>
                <a:ext cx="2025" cy="1158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40" name="Line 94"/>
              <p:cNvSpPr>
                <a:spLocks noChangeShapeType="1"/>
              </p:cNvSpPr>
              <p:nvPr/>
            </p:nvSpPr>
            <p:spPr bwMode="auto">
              <a:xfrm rot="28095" flipH="1" flipV="1">
                <a:off x="1532" y="3291"/>
                <a:ext cx="1305" cy="746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41" name="Line 95"/>
              <p:cNvSpPr>
                <a:spLocks noChangeShapeType="1"/>
              </p:cNvSpPr>
              <p:nvPr/>
            </p:nvSpPr>
            <p:spPr bwMode="auto">
              <a:xfrm>
                <a:off x="1231" y="4032"/>
                <a:ext cx="321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8206" name="Line 96"/>
            <p:cNvSpPr>
              <a:spLocks noChangeShapeType="1"/>
            </p:cNvSpPr>
            <p:nvPr/>
          </p:nvSpPr>
          <p:spPr bwMode="auto">
            <a:xfrm rot="21571905" flipV="1">
              <a:off x="1231" y="1906"/>
              <a:ext cx="1471" cy="8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07" name="Line 97"/>
            <p:cNvSpPr>
              <a:spLocks noChangeShapeType="1"/>
            </p:cNvSpPr>
            <p:nvPr/>
          </p:nvSpPr>
          <p:spPr bwMode="auto">
            <a:xfrm flipH="1">
              <a:off x="1231" y="1312"/>
              <a:ext cx="805" cy="143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08" name="Line 98"/>
            <p:cNvSpPr>
              <a:spLocks noChangeShapeType="1"/>
            </p:cNvSpPr>
            <p:nvPr/>
          </p:nvSpPr>
          <p:spPr bwMode="auto">
            <a:xfrm rot="28095" flipH="1" flipV="1">
              <a:off x="318" y="2227"/>
              <a:ext cx="919" cy="52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09" name="Line 99"/>
            <p:cNvSpPr>
              <a:spLocks noChangeShapeType="1"/>
            </p:cNvSpPr>
            <p:nvPr/>
          </p:nvSpPr>
          <p:spPr bwMode="auto">
            <a:xfrm flipH="1">
              <a:off x="321" y="787"/>
              <a:ext cx="805" cy="143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00"/>
            <p:cNvGrpSpPr>
              <a:grpSpLocks/>
            </p:cNvGrpSpPr>
            <p:nvPr/>
          </p:nvGrpSpPr>
          <p:grpSpPr bwMode="auto">
            <a:xfrm>
              <a:off x="303" y="909"/>
              <a:ext cx="2399" cy="2188"/>
              <a:chOff x="1524" y="1200"/>
              <a:chExt cx="3288" cy="3000"/>
            </a:xfrm>
          </p:grpSpPr>
          <p:sp>
            <p:nvSpPr>
              <p:cNvPr id="178236" name="Line 101"/>
              <p:cNvSpPr>
                <a:spLocks noChangeShapeType="1"/>
              </p:cNvSpPr>
              <p:nvPr/>
            </p:nvSpPr>
            <p:spPr bwMode="auto">
              <a:xfrm flipV="1">
                <a:off x="2796" y="2376"/>
                <a:ext cx="0" cy="1824"/>
              </a:xfrm>
              <a:prstGeom prst="line">
                <a:avLst/>
              </a:prstGeom>
              <a:noFill/>
              <a:ln w="31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37" name="Line 102"/>
              <p:cNvSpPr>
                <a:spLocks noChangeShapeType="1"/>
              </p:cNvSpPr>
              <p:nvPr/>
            </p:nvSpPr>
            <p:spPr bwMode="auto">
              <a:xfrm flipV="1">
                <a:off x="4812" y="1200"/>
                <a:ext cx="0" cy="1848"/>
              </a:xfrm>
              <a:prstGeom prst="line">
                <a:avLst/>
              </a:prstGeom>
              <a:noFill/>
              <a:ln w="63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38" name="Line 103"/>
              <p:cNvSpPr>
                <a:spLocks noChangeShapeType="1"/>
              </p:cNvSpPr>
              <p:nvPr/>
            </p:nvSpPr>
            <p:spPr bwMode="auto">
              <a:xfrm flipV="1">
                <a:off x="1524" y="1656"/>
                <a:ext cx="0" cy="1824"/>
              </a:xfrm>
              <a:prstGeom prst="line">
                <a:avLst/>
              </a:prstGeom>
              <a:noFill/>
              <a:ln w="31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8211" name="Line 104"/>
            <p:cNvSpPr>
              <a:spLocks noChangeShapeType="1"/>
            </p:cNvSpPr>
            <p:nvPr/>
          </p:nvSpPr>
          <p:spPr bwMode="auto">
            <a:xfrm rot="21571905" flipV="1">
              <a:off x="1755" y="1253"/>
              <a:ext cx="945" cy="541"/>
            </a:xfrm>
            <a:prstGeom prst="line">
              <a:avLst/>
            </a:prstGeom>
            <a:noFill/>
            <a:ln w="63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12" name="Line 105"/>
            <p:cNvSpPr>
              <a:spLocks noChangeShapeType="1"/>
            </p:cNvSpPr>
            <p:nvPr/>
          </p:nvSpPr>
          <p:spPr bwMode="auto">
            <a:xfrm rot="21571905" flipV="1">
              <a:off x="1475" y="1585"/>
              <a:ext cx="1225" cy="700"/>
            </a:xfrm>
            <a:prstGeom prst="line">
              <a:avLst/>
            </a:prstGeom>
            <a:noFill/>
            <a:ln w="63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13" name="Line 106"/>
            <p:cNvSpPr>
              <a:spLocks noChangeShapeType="1"/>
            </p:cNvSpPr>
            <p:nvPr/>
          </p:nvSpPr>
          <p:spPr bwMode="auto">
            <a:xfrm rot="28095" flipH="1" flipV="1">
              <a:off x="775" y="1875"/>
              <a:ext cx="542" cy="3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14" name="Line 107"/>
            <p:cNvSpPr>
              <a:spLocks noChangeShapeType="1"/>
            </p:cNvSpPr>
            <p:nvPr/>
          </p:nvSpPr>
          <p:spPr bwMode="auto">
            <a:xfrm rot="28095" flipH="1" flipV="1">
              <a:off x="1020" y="1373"/>
              <a:ext cx="176" cy="1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15" name="Line 108"/>
            <p:cNvSpPr>
              <a:spLocks noChangeShapeType="1"/>
            </p:cNvSpPr>
            <p:nvPr/>
          </p:nvSpPr>
          <p:spPr bwMode="auto">
            <a:xfrm flipH="1">
              <a:off x="1464" y="1132"/>
              <a:ext cx="266" cy="473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16" name="Line 109"/>
            <p:cNvSpPr>
              <a:spLocks noChangeShapeType="1"/>
            </p:cNvSpPr>
            <p:nvPr/>
          </p:nvSpPr>
          <p:spPr bwMode="auto">
            <a:xfrm flipH="1">
              <a:off x="763" y="1364"/>
              <a:ext cx="285" cy="5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17" name="Line 110"/>
            <p:cNvSpPr>
              <a:spLocks noChangeShapeType="1"/>
            </p:cNvSpPr>
            <p:nvPr/>
          </p:nvSpPr>
          <p:spPr bwMode="auto">
            <a:xfrm flipH="1">
              <a:off x="1310" y="1688"/>
              <a:ext cx="285" cy="5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18" name="Line 111"/>
            <p:cNvSpPr>
              <a:spLocks noChangeShapeType="1"/>
            </p:cNvSpPr>
            <p:nvPr/>
          </p:nvSpPr>
          <p:spPr bwMode="auto">
            <a:xfrm flipH="1">
              <a:off x="1196" y="997"/>
              <a:ext cx="266" cy="47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19" name="Line 112"/>
            <p:cNvSpPr>
              <a:spLocks noChangeShapeType="1"/>
            </p:cNvSpPr>
            <p:nvPr/>
          </p:nvSpPr>
          <p:spPr bwMode="auto">
            <a:xfrm rot="21571905" flipV="1">
              <a:off x="776" y="1403"/>
              <a:ext cx="805" cy="4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20" name="Line 113"/>
            <p:cNvSpPr>
              <a:spLocks noChangeShapeType="1"/>
            </p:cNvSpPr>
            <p:nvPr/>
          </p:nvSpPr>
          <p:spPr bwMode="auto">
            <a:xfrm rot="21571905" flipV="1">
              <a:off x="1186" y="1177"/>
              <a:ext cx="526" cy="3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21" name="Line 114"/>
            <p:cNvSpPr>
              <a:spLocks noChangeShapeType="1"/>
            </p:cNvSpPr>
            <p:nvPr/>
          </p:nvSpPr>
          <p:spPr bwMode="auto">
            <a:xfrm rot="28095" flipH="1" flipV="1">
              <a:off x="1454" y="1612"/>
              <a:ext cx="140" cy="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22" name="Line 115"/>
            <p:cNvSpPr>
              <a:spLocks noChangeShapeType="1"/>
            </p:cNvSpPr>
            <p:nvPr/>
          </p:nvSpPr>
          <p:spPr bwMode="auto">
            <a:xfrm flipH="1">
              <a:off x="286" y="2362"/>
              <a:ext cx="280" cy="2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23" name="Line 116"/>
            <p:cNvSpPr>
              <a:spLocks noChangeShapeType="1"/>
            </p:cNvSpPr>
            <p:nvPr/>
          </p:nvSpPr>
          <p:spPr bwMode="auto">
            <a:xfrm flipV="1">
              <a:off x="2702" y="909"/>
              <a:ext cx="0" cy="9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24" name="Line 117"/>
            <p:cNvSpPr>
              <a:spLocks noChangeShapeType="1"/>
            </p:cNvSpPr>
            <p:nvPr/>
          </p:nvSpPr>
          <p:spPr bwMode="auto">
            <a:xfrm rot="28095" flipH="1" flipV="1">
              <a:off x="277" y="2546"/>
              <a:ext cx="952" cy="54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25" name="Line 118"/>
            <p:cNvSpPr>
              <a:spLocks noChangeShapeType="1"/>
            </p:cNvSpPr>
            <p:nvPr/>
          </p:nvSpPr>
          <p:spPr bwMode="auto">
            <a:xfrm flipH="1" flipV="1">
              <a:off x="1021" y="2642"/>
              <a:ext cx="210" cy="4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26" name="Line 119"/>
            <p:cNvSpPr>
              <a:spLocks noChangeShapeType="1"/>
            </p:cNvSpPr>
            <p:nvPr/>
          </p:nvSpPr>
          <p:spPr bwMode="auto">
            <a:xfrm flipH="1" flipV="1">
              <a:off x="2525" y="1977"/>
              <a:ext cx="129" cy="2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20"/>
            <p:cNvGrpSpPr>
              <a:grpSpLocks/>
            </p:cNvGrpSpPr>
            <p:nvPr/>
          </p:nvGrpSpPr>
          <p:grpSpPr bwMode="auto">
            <a:xfrm>
              <a:off x="303" y="384"/>
              <a:ext cx="2433" cy="1386"/>
              <a:chOff x="1524" y="480"/>
              <a:chExt cx="3335" cy="1900"/>
            </a:xfrm>
          </p:grpSpPr>
          <p:sp>
            <p:nvSpPr>
              <p:cNvPr id="178232" name="Line 121"/>
              <p:cNvSpPr>
                <a:spLocks noChangeShapeType="1"/>
              </p:cNvSpPr>
              <p:nvPr/>
            </p:nvSpPr>
            <p:spPr bwMode="auto">
              <a:xfrm rot="21571905" flipV="1">
                <a:off x="2796" y="1200"/>
                <a:ext cx="2063" cy="1180"/>
              </a:xfrm>
              <a:prstGeom prst="line">
                <a:avLst/>
              </a:prstGeom>
              <a:noFill/>
              <a:ln w="31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33" name="Line 122"/>
              <p:cNvSpPr>
                <a:spLocks noChangeShapeType="1"/>
              </p:cNvSpPr>
              <p:nvPr/>
            </p:nvSpPr>
            <p:spPr bwMode="auto">
              <a:xfrm rot="28095" flipH="1" flipV="1">
                <a:off x="1548" y="1656"/>
                <a:ext cx="1260" cy="721"/>
              </a:xfrm>
              <a:prstGeom prst="line">
                <a:avLst/>
              </a:prstGeom>
              <a:noFill/>
              <a:ln w="31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34" name="Line 123"/>
              <p:cNvSpPr>
                <a:spLocks noChangeShapeType="1"/>
              </p:cNvSpPr>
              <p:nvPr/>
            </p:nvSpPr>
            <p:spPr bwMode="auto">
              <a:xfrm rot="21571905" flipV="1">
                <a:off x="1524" y="480"/>
                <a:ext cx="2063" cy="1180"/>
              </a:xfrm>
              <a:prstGeom prst="line">
                <a:avLst/>
              </a:prstGeom>
              <a:noFill/>
              <a:ln w="31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35" name="Line 124"/>
              <p:cNvSpPr>
                <a:spLocks noChangeShapeType="1"/>
              </p:cNvSpPr>
              <p:nvPr/>
            </p:nvSpPr>
            <p:spPr bwMode="auto">
              <a:xfrm rot="28095" flipH="1" flipV="1">
                <a:off x="3540" y="480"/>
                <a:ext cx="1260" cy="721"/>
              </a:xfrm>
              <a:prstGeom prst="line">
                <a:avLst/>
              </a:prstGeom>
              <a:noFill/>
              <a:ln w="31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8228" name="Line 125"/>
            <p:cNvSpPr>
              <a:spLocks noChangeShapeType="1"/>
            </p:cNvSpPr>
            <p:nvPr/>
          </p:nvSpPr>
          <p:spPr bwMode="auto">
            <a:xfrm flipH="1" flipV="1">
              <a:off x="844" y="1281"/>
              <a:ext cx="910" cy="4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29" name="Line 126"/>
            <p:cNvSpPr>
              <a:spLocks noChangeShapeType="1"/>
            </p:cNvSpPr>
            <p:nvPr/>
          </p:nvSpPr>
          <p:spPr bwMode="auto">
            <a:xfrm flipH="1" flipV="1">
              <a:off x="592" y="1791"/>
              <a:ext cx="910" cy="4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30" name="Text Box 127"/>
            <p:cNvSpPr txBox="1">
              <a:spLocks noChangeArrowheads="1"/>
            </p:cNvSpPr>
            <p:nvPr/>
          </p:nvSpPr>
          <p:spPr bwMode="auto">
            <a:xfrm>
              <a:off x="1152" y="3072"/>
              <a:ext cx="2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b="0">
                  <a:latin typeface="Arial Black" pitchFamily="34" charset="0"/>
                </a:rPr>
                <a:t>O</a:t>
              </a:r>
            </a:p>
          </p:txBody>
        </p:sp>
        <p:sp>
          <p:nvSpPr>
            <p:cNvPr id="178231" name="Line 128"/>
            <p:cNvSpPr>
              <a:spLocks noChangeShapeType="1"/>
            </p:cNvSpPr>
            <p:nvPr/>
          </p:nvSpPr>
          <p:spPr bwMode="auto">
            <a:xfrm rot="21571905" flipV="1">
              <a:off x="1228" y="2252"/>
              <a:ext cx="1460" cy="83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8185" name="Text Box 129"/>
          <p:cNvSpPr txBox="1">
            <a:spLocks noChangeArrowheads="1"/>
          </p:cNvSpPr>
          <p:nvPr/>
        </p:nvSpPr>
        <p:spPr bwMode="auto">
          <a:xfrm>
            <a:off x="4038600" y="0"/>
            <a:ext cx="4870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b="0" u="sng">
                <a:latin typeface="Arial Black" pitchFamily="34" charset="0"/>
              </a:rPr>
              <a:t>PICTORIAL PRESENTATION IS GIVEN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DRAW FV AND SV OF THIS OBJECT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BY FIRST ANGLE PROJECTION METHOD</a:t>
            </a:r>
          </a:p>
        </p:txBody>
      </p:sp>
      <p:sp>
        <p:nvSpPr>
          <p:cNvPr id="178186" name="Oval 130"/>
          <p:cNvSpPr>
            <a:spLocks noChangeArrowheads="1"/>
          </p:cNvSpPr>
          <p:nvPr/>
        </p:nvSpPr>
        <p:spPr bwMode="auto">
          <a:xfrm>
            <a:off x="152400" y="76200"/>
            <a:ext cx="4572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800">
                <a:latin typeface="Arial" charset="0"/>
              </a:rPr>
              <a:t>26</a:t>
            </a:r>
          </a:p>
        </p:txBody>
      </p:sp>
      <p:sp>
        <p:nvSpPr>
          <p:cNvPr id="783491" name="Text Box 131"/>
          <p:cNvSpPr txBox="1">
            <a:spLocks noChangeArrowheads="1"/>
          </p:cNvSpPr>
          <p:nvPr/>
        </p:nvSpPr>
        <p:spPr bwMode="auto">
          <a:xfrm>
            <a:off x="5257800" y="2362200"/>
            <a:ext cx="339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u="sng">
                <a:latin typeface="Times New Roman" pitchFamily="18" charset="0"/>
              </a:rPr>
              <a:t>ORTHOGRAPHIC PROJECTIONS</a:t>
            </a:r>
          </a:p>
        </p:txBody>
      </p:sp>
      <p:grpSp>
        <p:nvGrpSpPr>
          <p:cNvPr id="13" name="Group 146"/>
          <p:cNvGrpSpPr>
            <a:grpSpLocks/>
          </p:cNvGrpSpPr>
          <p:nvPr/>
        </p:nvGrpSpPr>
        <p:grpSpPr bwMode="auto">
          <a:xfrm>
            <a:off x="8016875" y="6629400"/>
            <a:ext cx="1096963" cy="182563"/>
            <a:chOff x="5050" y="4176"/>
            <a:chExt cx="691" cy="115"/>
          </a:xfrm>
        </p:grpSpPr>
        <p:sp>
          <p:nvSpPr>
            <p:cNvPr id="178189" name="AutoShape 140">
              <a:hlinkClick r:id="rId2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4176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190" name="AutoShape 141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4176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191" name="AutoShape 142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4176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192" name="AutoShape 143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4176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193" name="AutoShape 144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4176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194" name="AutoShape 145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4176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3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3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3366" grpId="0" autoUpdateAnimBg="0"/>
      <p:bldP spid="783491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latin typeface="Algerian" pitchFamily="82" charset="0"/>
              </a:rPr>
              <a:t>Thank You</a:t>
            </a:r>
            <a:endParaRPr lang="en-US" sz="96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596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ChangeArrowheads="1"/>
          </p:cNvSpPr>
          <p:nvPr/>
        </p:nvSpPr>
        <p:spPr bwMode="auto">
          <a:xfrm>
            <a:off x="2108200" y="762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/>
              <a:t>ORTHOGRAPHIC PROJECTIONS</a:t>
            </a:r>
            <a:r>
              <a:rPr lang="en-US" sz="2400" b="0">
                <a:latin typeface="Times New Roman" pitchFamily="18" charset="0"/>
              </a:rPr>
              <a:t>:</a:t>
            </a:r>
            <a:endParaRPr lang="en-US" sz="1800">
              <a:solidFill>
                <a:srgbClr val="D60093"/>
              </a:solidFill>
              <a:latin typeface="Times New Roman" pitchFamily="18" charset="0"/>
            </a:endParaRPr>
          </a:p>
        </p:txBody>
      </p:sp>
      <p:sp>
        <p:nvSpPr>
          <p:cNvPr id="566275" name="Text Box 3"/>
          <p:cNvSpPr txBox="1">
            <a:spLocks noChangeArrowheads="1"/>
          </p:cNvSpPr>
          <p:nvPr/>
        </p:nvSpPr>
        <p:spPr bwMode="auto">
          <a:xfrm>
            <a:off x="2339975" y="1887538"/>
            <a:ext cx="42179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0">
                <a:solidFill>
                  <a:srgbClr val="D60093"/>
                </a:solidFill>
                <a:latin typeface="Arial Black" pitchFamily="34" charset="0"/>
              </a:rPr>
              <a:t>Horizontal Plane (HP),   </a:t>
            </a:r>
          </a:p>
          <a:p>
            <a:pPr algn="ctr" eaLnBrk="1" hangingPunct="1"/>
            <a:r>
              <a:rPr lang="en-US" sz="2000" b="0">
                <a:solidFill>
                  <a:srgbClr val="D60093"/>
                </a:solidFill>
                <a:latin typeface="Arial Black" pitchFamily="34" charset="0"/>
              </a:rPr>
              <a:t>Vertical Frontal Plane ( VP )  </a:t>
            </a:r>
          </a:p>
          <a:p>
            <a:pPr algn="ctr" eaLnBrk="1" hangingPunct="1"/>
            <a:r>
              <a:rPr lang="en-US" sz="2000" b="0">
                <a:solidFill>
                  <a:srgbClr val="D60093"/>
                </a:solidFill>
                <a:latin typeface="Arial Black" pitchFamily="34" charset="0"/>
              </a:rPr>
              <a:t>Side Or Profile Plane ( PP)</a:t>
            </a:r>
          </a:p>
        </p:txBody>
      </p:sp>
      <p:sp>
        <p:nvSpPr>
          <p:cNvPr id="566276" name="Text Box 4"/>
          <p:cNvSpPr txBox="1">
            <a:spLocks noChangeArrowheads="1"/>
          </p:cNvSpPr>
          <p:nvPr/>
        </p:nvSpPr>
        <p:spPr bwMode="auto">
          <a:xfrm>
            <a:off x="1466850" y="5029200"/>
            <a:ext cx="63706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accent2"/>
                </a:solidFill>
              </a:rPr>
              <a:t>Planes.</a:t>
            </a:r>
          </a:p>
          <a:p>
            <a:pPr eaLnBrk="1" hangingPunct="1"/>
            <a:r>
              <a:rPr lang="en-US" sz="2000">
                <a:solidFill>
                  <a:schemeClr val="accent2"/>
                </a:solidFill>
              </a:rPr>
              <a:t>   Pattern of planes &amp; Pattern of views </a:t>
            </a:r>
          </a:p>
          <a:p>
            <a:pPr eaLnBrk="1" hangingPunct="1"/>
            <a:r>
              <a:rPr lang="en-US" sz="2000">
                <a:solidFill>
                  <a:schemeClr val="accent2"/>
                </a:solidFill>
              </a:rPr>
              <a:t>     Methods of drawing Orthographic Projections</a:t>
            </a:r>
          </a:p>
          <a:p>
            <a:pPr eaLnBrk="1" hangingPunct="1"/>
            <a:r>
              <a:rPr lang="en-US" sz="2000">
                <a:solidFill>
                  <a:schemeClr val="accent2"/>
                </a:solidFill>
              </a:rPr>
              <a:t>      </a:t>
            </a:r>
          </a:p>
        </p:txBody>
      </p:sp>
      <p:sp>
        <p:nvSpPr>
          <p:cNvPr id="566277" name="Text Box 5"/>
          <p:cNvSpPr txBox="1">
            <a:spLocks noChangeArrowheads="1"/>
          </p:cNvSpPr>
          <p:nvPr/>
        </p:nvSpPr>
        <p:spPr bwMode="auto">
          <a:xfrm>
            <a:off x="2514600" y="1536700"/>
            <a:ext cx="3552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Different Reference planes are </a:t>
            </a:r>
          </a:p>
        </p:txBody>
      </p:sp>
      <p:sp>
        <p:nvSpPr>
          <p:cNvPr id="566278" name="Text Box 6"/>
          <p:cNvSpPr txBox="1">
            <a:spLocks noChangeArrowheads="1"/>
          </p:cNvSpPr>
          <p:nvPr/>
        </p:nvSpPr>
        <p:spPr bwMode="auto">
          <a:xfrm>
            <a:off x="2189163" y="3473450"/>
            <a:ext cx="44831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100" b="0">
                <a:solidFill>
                  <a:srgbClr val="D60093"/>
                </a:solidFill>
                <a:latin typeface="Arial Black" pitchFamily="34" charset="0"/>
              </a:rPr>
              <a:t>FV is a view projected on VP.</a:t>
            </a:r>
            <a:br>
              <a:rPr lang="en-US" sz="2100" b="0">
                <a:solidFill>
                  <a:srgbClr val="D60093"/>
                </a:solidFill>
                <a:latin typeface="Arial Black" pitchFamily="34" charset="0"/>
              </a:rPr>
            </a:br>
            <a:r>
              <a:rPr lang="en-US" sz="2100" b="0">
                <a:solidFill>
                  <a:srgbClr val="D60093"/>
                </a:solidFill>
                <a:latin typeface="Arial Black" pitchFamily="34" charset="0"/>
              </a:rPr>
              <a:t>TV is a view projected on HP.</a:t>
            </a:r>
            <a:br>
              <a:rPr lang="en-US" sz="2100" b="0">
                <a:solidFill>
                  <a:srgbClr val="D60093"/>
                </a:solidFill>
                <a:latin typeface="Arial Black" pitchFamily="34" charset="0"/>
              </a:rPr>
            </a:br>
            <a:r>
              <a:rPr lang="en-US" sz="2100" b="0">
                <a:solidFill>
                  <a:srgbClr val="D60093"/>
                </a:solidFill>
                <a:latin typeface="Arial Black" pitchFamily="34" charset="0"/>
              </a:rPr>
              <a:t>SV is a view projected on PP.</a:t>
            </a:r>
            <a:endParaRPr lang="en-US" sz="2100" b="0">
              <a:latin typeface="Arial Black" pitchFamily="34" charset="0"/>
            </a:endParaRPr>
          </a:p>
        </p:txBody>
      </p:sp>
      <p:sp>
        <p:nvSpPr>
          <p:cNvPr id="566279" name="Text Box 7"/>
          <p:cNvSpPr txBox="1">
            <a:spLocks noChangeArrowheads="1"/>
          </p:cNvSpPr>
          <p:nvPr/>
        </p:nvSpPr>
        <p:spPr bwMode="auto">
          <a:xfrm>
            <a:off x="3886200" y="2743200"/>
            <a:ext cx="744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And</a:t>
            </a:r>
            <a:endParaRPr lang="en-US" sz="3200" b="0">
              <a:latin typeface="Times New Roman" pitchFamily="18" charset="0"/>
            </a:endParaRPr>
          </a:p>
        </p:txBody>
      </p:sp>
      <p:sp>
        <p:nvSpPr>
          <p:cNvPr id="566280" name="Text Box 8"/>
          <p:cNvSpPr txBox="1">
            <a:spLocks noChangeArrowheads="1"/>
          </p:cNvSpPr>
          <p:nvPr/>
        </p:nvSpPr>
        <p:spPr bwMode="auto">
          <a:xfrm>
            <a:off x="838200" y="3136900"/>
            <a:ext cx="737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accent2"/>
                </a:solidFill>
                <a:latin typeface="Times New Roman" pitchFamily="18" charset="0"/>
              </a:rPr>
              <a:t>Different Views are Front View (FV), Top View (TV) and  Side View (SV)</a:t>
            </a:r>
          </a:p>
        </p:txBody>
      </p:sp>
      <p:sp>
        <p:nvSpPr>
          <p:cNvPr id="566281" name="Text Box 9"/>
          <p:cNvSpPr txBox="1">
            <a:spLocks noChangeArrowheads="1"/>
          </p:cNvSpPr>
          <p:nvPr/>
        </p:nvSpPr>
        <p:spPr bwMode="auto">
          <a:xfrm>
            <a:off x="914400" y="4648200"/>
            <a:ext cx="732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i="1">
                <a:solidFill>
                  <a:srgbClr val="669900"/>
                </a:solidFill>
              </a:rPr>
              <a:t>IMPORTANT TERMS OF ORTHOGRAPHIC PROJECTIONS: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566282" name="Text Box 10"/>
          <p:cNvSpPr txBox="1">
            <a:spLocks noChangeArrowheads="1"/>
          </p:cNvSpPr>
          <p:nvPr/>
        </p:nvSpPr>
        <p:spPr bwMode="auto">
          <a:xfrm>
            <a:off x="322263" y="609600"/>
            <a:ext cx="8712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solidFill>
                  <a:srgbClr val="D60093"/>
                </a:solidFill>
                <a:latin typeface="Times New Roman" pitchFamily="18" charset="0"/>
              </a:rPr>
              <a:t>IT IS A TECHNICAL DRAWING IN WHICH DIFFERENT VIEWS OF AN OBJECT</a:t>
            </a:r>
          </a:p>
          <a:p>
            <a:pPr algn="ctr" eaLnBrk="1" hangingPunct="1"/>
            <a:r>
              <a:rPr lang="en-US" sz="1800">
                <a:solidFill>
                  <a:srgbClr val="D60093"/>
                </a:solidFill>
                <a:latin typeface="Times New Roman" pitchFamily="18" charset="0"/>
              </a:rPr>
              <a:t> ARE PROJECTED ON DIFFERENT REFERENCE PLANES </a:t>
            </a:r>
            <a:br>
              <a:rPr lang="en-US" sz="1800">
                <a:solidFill>
                  <a:srgbClr val="D60093"/>
                </a:solidFill>
                <a:latin typeface="Times New Roman" pitchFamily="18" charset="0"/>
              </a:rPr>
            </a:br>
            <a:r>
              <a:rPr lang="en-US" sz="1800">
                <a:solidFill>
                  <a:srgbClr val="D60093"/>
                </a:solidFill>
                <a:latin typeface="Times New Roman" pitchFamily="18" charset="0"/>
              </a:rPr>
              <a:t>OBSERVING PERPENDICULAR TO RESPECTIVE REFERENCE PLANE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066800" y="5029200"/>
            <a:ext cx="800100" cy="1009650"/>
            <a:chOff x="672" y="3168"/>
            <a:chExt cx="504" cy="636"/>
          </a:xfrm>
        </p:grpSpPr>
        <p:sp>
          <p:nvSpPr>
            <p:cNvPr id="161811" name="Oval 12"/>
            <p:cNvSpPr>
              <a:spLocks noChangeArrowheads="1"/>
            </p:cNvSpPr>
            <p:nvPr/>
          </p:nvSpPr>
          <p:spPr bwMode="auto">
            <a:xfrm>
              <a:off x="672" y="3168"/>
              <a:ext cx="240" cy="24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>
                  <a:latin typeface="Arial" charset="0"/>
                </a:rPr>
                <a:t>1</a:t>
              </a:r>
            </a:p>
          </p:txBody>
        </p:sp>
        <p:sp>
          <p:nvSpPr>
            <p:cNvPr id="161812" name="Oval 13"/>
            <p:cNvSpPr>
              <a:spLocks noChangeArrowheads="1"/>
            </p:cNvSpPr>
            <p:nvPr/>
          </p:nvSpPr>
          <p:spPr bwMode="auto">
            <a:xfrm>
              <a:off x="804" y="3360"/>
              <a:ext cx="240" cy="24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>
                  <a:latin typeface="Arial" charset="0"/>
                </a:rPr>
                <a:t>2</a:t>
              </a:r>
            </a:p>
          </p:txBody>
        </p:sp>
        <p:sp>
          <p:nvSpPr>
            <p:cNvPr id="161813" name="Oval 14"/>
            <p:cNvSpPr>
              <a:spLocks noChangeArrowheads="1"/>
            </p:cNvSpPr>
            <p:nvPr/>
          </p:nvSpPr>
          <p:spPr bwMode="auto">
            <a:xfrm>
              <a:off x="936" y="3564"/>
              <a:ext cx="240" cy="24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>
                  <a:latin typeface="Arial" charset="0"/>
                </a:rPr>
                <a:t>3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61805" name="AutoShape 23">
              <a:hlinkClick r:id="rId2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6" name="AutoShape 24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7" name="AutoShape 25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8" name="AutoShape 26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9" name="AutoShape 27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10" name="AutoShape 28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6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6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6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6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"/>
                                        <p:tgtEl>
                                          <p:spTgt spid="56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566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566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566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566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66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66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6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6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6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6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6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6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566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566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566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566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300"/>
                                        <p:tgtEl>
                                          <p:spTgt spid="56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4" grpId="0" autoUpdateAnimBg="0"/>
      <p:bldP spid="566275" grpId="0" autoUpdateAnimBg="0"/>
      <p:bldP spid="566276" grpId="0" autoUpdateAnimBg="0"/>
      <p:bldP spid="566277" grpId="0" autoUpdateAnimBg="0"/>
      <p:bldP spid="566278" grpId="0" autoUpdateAnimBg="0"/>
      <p:bldP spid="566279" grpId="0" autoUpdateAnimBg="0"/>
      <p:bldP spid="566280" grpId="0" autoUpdateAnimBg="0"/>
      <p:bldP spid="566281" grpId="0" autoUpdateAnimBg="0"/>
      <p:bldP spid="56628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AutoShape 2"/>
          <p:cNvSpPr>
            <a:spLocks noChangeArrowheads="1"/>
          </p:cNvSpPr>
          <p:nvPr/>
        </p:nvSpPr>
        <p:spPr bwMode="auto">
          <a:xfrm rot="-1619946">
            <a:off x="6019800" y="4340225"/>
            <a:ext cx="1866900" cy="933450"/>
          </a:xfrm>
          <a:prstGeom prst="parallelogram">
            <a:avLst>
              <a:gd name="adj" fmla="val 50926"/>
            </a:avLst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7299" name="AutoShape 3"/>
          <p:cNvSpPr>
            <a:spLocks noChangeArrowheads="1"/>
          </p:cNvSpPr>
          <p:nvPr/>
        </p:nvSpPr>
        <p:spPr bwMode="auto">
          <a:xfrm rot="9241979" flipH="1">
            <a:off x="6437313" y="5100638"/>
            <a:ext cx="2236787" cy="995362"/>
          </a:xfrm>
          <a:prstGeom prst="parallelogram">
            <a:avLst>
              <a:gd name="adj" fmla="val 77113"/>
            </a:avLst>
          </a:prstGeom>
          <a:solidFill>
            <a:srgbClr val="99CC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67300" name="Object 4"/>
          <p:cNvGraphicFramePr>
            <a:graphicFrameLocks noChangeAspect="1"/>
          </p:cNvGraphicFramePr>
          <p:nvPr/>
        </p:nvGraphicFramePr>
        <p:xfrm>
          <a:off x="8107363" y="5573713"/>
          <a:ext cx="390525" cy="18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CorelDRAW" r:id="rId4" imgW="668520" imgH="320400" progId="CorelDRAW.Graphic.11">
                  <p:embed/>
                </p:oleObj>
              </mc:Choice>
              <mc:Fallback>
                <p:oleObj name="CorelDRAW" r:id="rId4" imgW="668520" imgH="320400" progId="CorelDRAW.Graphic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7363" y="5573713"/>
                        <a:ext cx="390525" cy="18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01" name="Object 5"/>
          <p:cNvGraphicFramePr>
            <a:graphicFrameLocks noChangeAspect="1"/>
          </p:cNvGraphicFramePr>
          <p:nvPr/>
        </p:nvGraphicFramePr>
        <p:xfrm>
          <a:off x="7288213" y="4037013"/>
          <a:ext cx="2444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CorelDRAW" r:id="rId6" imgW="417960" imgH="505440" progId="CorelDRAW.Graphic.11">
                  <p:embed/>
                </p:oleObj>
              </mc:Choice>
              <mc:Fallback>
                <p:oleObj name="CorelDRAW" r:id="rId6" imgW="417960" imgH="505440" progId="CorelDRAW.Graphic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8213" y="4037013"/>
                        <a:ext cx="2444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7302" name="AutoShape 6"/>
          <p:cNvSpPr>
            <a:spLocks noChangeArrowheads="1"/>
          </p:cNvSpPr>
          <p:nvPr/>
        </p:nvSpPr>
        <p:spPr bwMode="auto">
          <a:xfrm rot="1619946" flipV="1">
            <a:off x="6630988" y="4773613"/>
            <a:ext cx="1644650" cy="822325"/>
          </a:xfrm>
          <a:prstGeom prst="parallelogram">
            <a:avLst>
              <a:gd name="adj" fmla="val 50926"/>
            </a:avLst>
          </a:prstGeom>
          <a:solidFill>
            <a:srgbClr val="CCFF33"/>
          </a:solidFill>
          <a:ln w="2857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67303" name="Object 7"/>
          <p:cNvGraphicFramePr>
            <a:graphicFrameLocks noChangeAspect="1"/>
          </p:cNvGraphicFramePr>
          <p:nvPr/>
        </p:nvGraphicFramePr>
        <p:xfrm>
          <a:off x="7050088" y="5143500"/>
          <a:ext cx="7635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CorelDRAW" r:id="rId8" imgW="1309320" imgH="735120" progId="CorelDRAW.Graphic.11">
                  <p:embed/>
                </p:oleObj>
              </mc:Choice>
              <mc:Fallback>
                <p:oleObj name="CorelDRAW" r:id="rId8" imgW="1309320" imgH="735120" progId="CorelDRAW.Graphic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088" y="5143500"/>
                        <a:ext cx="76358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04" name="Object 8"/>
          <p:cNvGraphicFramePr>
            <a:graphicFrameLocks noChangeAspect="1"/>
          </p:cNvGraphicFramePr>
          <p:nvPr/>
        </p:nvGraphicFramePr>
        <p:xfrm>
          <a:off x="7050088" y="4741863"/>
          <a:ext cx="6699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CorelDRAW" r:id="rId10" imgW="1148760" imgH="734400" progId="CorelDRAW.Graphic.11">
                  <p:embed/>
                </p:oleObj>
              </mc:Choice>
              <mc:Fallback>
                <p:oleObj name="CorelDRAW" r:id="rId10" imgW="1148760" imgH="734400" progId="CorelDRAW.Graphic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088" y="4741863"/>
                        <a:ext cx="669925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7305" name="AutoShape 9"/>
          <p:cNvSpPr>
            <a:spLocks noChangeArrowheads="1"/>
          </p:cNvSpPr>
          <p:nvPr/>
        </p:nvSpPr>
        <p:spPr bwMode="auto">
          <a:xfrm rot="-1619946">
            <a:off x="3200400" y="4416425"/>
            <a:ext cx="1866900" cy="933450"/>
          </a:xfrm>
          <a:prstGeom prst="parallelogram">
            <a:avLst>
              <a:gd name="adj" fmla="val 50926"/>
            </a:avLst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7306" name="AutoShape 10"/>
          <p:cNvSpPr>
            <a:spLocks noChangeArrowheads="1"/>
          </p:cNvSpPr>
          <p:nvPr/>
        </p:nvSpPr>
        <p:spPr bwMode="auto">
          <a:xfrm rot="9241979" flipH="1">
            <a:off x="3613150" y="5170488"/>
            <a:ext cx="2339975" cy="1077912"/>
          </a:xfrm>
          <a:prstGeom prst="parallelogram">
            <a:avLst>
              <a:gd name="adj" fmla="val 85889"/>
            </a:avLst>
          </a:prstGeom>
          <a:solidFill>
            <a:srgbClr val="99CC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7307" name="AutoShape 11"/>
          <p:cNvSpPr>
            <a:spLocks noChangeArrowheads="1"/>
          </p:cNvSpPr>
          <p:nvPr/>
        </p:nvSpPr>
        <p:spPr bwMode="auto">
          <a:xfrm rot="-4117185">
            <a:off x="3951287" y="4821238"/>
            <a:ext cx="1076325" cy="1066800"/>
          </a:xfrm>
          <a:prstGeom prst="parallelogram">
            <a:avLst>
              <a:gd name="adj" fmla="val 9146"/>
            </a:avLst>
          </a:prstGeom>
          <a:solidFill>
            <a:srgbClr val="CCFF33"/>
          </a:solidFill>
          <a:ln w="2857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7308" name="Line 12"/>
          <p:cNvSpPr>
            <a:spLocks noChangeShapeType="1"/>
          </p:cNvSpPr>
          <p:nvPr/>
        </p:nvSpPr>
        <p:spPr bwMode="auto">
          <a:xfrm flipV="1">
            <a:off x="4800600" y="5616575"/>
            <a:ext cx="844550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7309" name="Text Box 13"/>
          <p:cNvSpPr txBox="1">
            <a:spLocks noChangeArrowheads="1"/>
          </p:cNvSpPr>
          <p:nvPr/>
        </p:nvSpPr>
        <p:spPr bwMode="auto">
          <a:xfrm>
            <a:off x="4862513" y="5656263"/>
            <a:ext cx="290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Times New Roman" pitchFamily="18" charset="0"/>
                <a:sym typeface="WP Greek Courier" pitchFamily="49" charset="2"/>
              </a:rPr>
              <a:t></a:t>
            </a:r>
          </a:p>
        </p:txBody>
      </p:sp>
      <p:sp>
        <p:nvSpPr>
          <p:cNvPr id="567310" name="Text Box 14"/>
          <p:cNvSpPr txBox="1">
            <a:spLocks noChangeArrowheads="1"/>
          </p:cNvSpPr>
          <p:nvPr/>
        </p:nvSpPr>
        <p:spPr bwMode="auto">
          <a:xfrm rot="1712806">
            <a:off x="4308475" y="4930775"/>
            <a:ext cx="663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b="0">
                <a:latin typeface="Times New Roman" pitchFamily="18" charset="0"/>
              </a:rPr>
              <a:t>A.I.P.</a:t>
            </a:r>
          </a:p>
        </p:txBody>
      </p:sp>
      <p:sp>
        <p:nvSpPr>
          <p:cNvPr id="567311" name="Rectangle 15"/>
          <p:cNvSpPr>
            <a:spLocks noChangeArrowheads="1"/>
          </p:cNvSpPr>
          <p:nvPr/>
        </p:nvSpPr>
        <p:spPr bwMode="auto">
          <a:xfrm rot="1579697">
            <a:off x="3740150" y="5299075"/>
            <a:ext cx="12287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900">
                <a:cs typeface="Times New Roman" pitchFamily="18" charset="0"/>
                <a:sym typeface="Symbol" pitchFamily="18" charset="2"/>
              </a:rPr>
              <a:t> to Vp </a:t>
            </a:r>
          </a:p>
          <a:p>
            <a:pPr algn="ctr" eaLnBrk="1" hangingPunct="1"/>
            <a:r>
              <a:rPr lang="en-US" sz="900">
                <a:cs typeface="Times New Roman" pitchFamily="18" charset="0"/>
                <a:sym typeface="Symbol" pitchFamily="18" charset="2"/>
              </a:rPr>
              <a:t>&amp; </a:t>
            </a:r>
          </a:p>
          <a:p>
            <a:pPr algn="ctr" eaLnBrk="1" hangingPunct="1"/>
            <a:r>
              <a:rPr lang="en-US" sz="900">
                <a:cs typeface="Times New Roman" pitchFamily="18" charset="0"/>
                <a:sym typeface="Symbol" pitchFamily="18" charset="2"/>
              </a:rPr>
              <a:t> to Hp</a:t>
            </a:r>
            <a:endParaRPr lang="en-US" sz="600" b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67312" name="Arc 16"/>
          <p:cNvSpPr>
            <a:spLocks/>
          </p:cNvSpPr>
          <p:nvPr/>
        </p:nvSpPr>
        <p:spPr bwMode="auto">
          <a:xfrm rot="-1678405">
            <a:off x="4956175" y="5561013"/>
            <a:ext cx="222250" cy="331787"/>
          </a:xfrm>
          <a:custGeom>
            <a:avLst/>
            <a:gdLst>
              <a:gd name="T0" fmla="*/ 2147483647 w 21600"/>
              <a:gd name="T1" fmla="*/ 0 h 32355"/>
              <a:gd name="T2" fmla="*/ 2147483647 w 21600"/>
              <a:gd name="T3" fmla="*/ 2147483647 h 32355"/>
              <a:gd name="T4" fmla="*/ 0 w 21600"/>
              <a:gd name="T5" fmla="*/ 2147483647 h 32355"/>
              <a:gd name="T6" fmla="*/ 0 60000 65536"/>
              <a:gd name="T7" fmla="*/ 0 60000 65536"/>
              <a:gd name="T8" fmla="*/ 0 60000 65536"/>
              <a:gd name="T9" fmla="*/ 0 w 21600"/>
              <a:gd name="T10" fmla="*/ 0 h 32355"/>
              <a:gd name="T11" fmla="*/ 21600 w 21600"/>
              <a:gd name="T12" fmla="*/ 32355 h 323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355" fill="none" extrusionOk="0">
                <a:moveTo>
                  <a:pt x="9924" y="-1"/>
                </a:moveTo>
                <a:cubicBezTo>
                  <a:pt x="17096" y="3709"/>
                  <a:pt x="21600" y="11110"/>
                  <a:pt x="21600" y="19185"/>
                </a:cubicBezTo>
                <a:cubicBezTo>
                  <a:pt x="21600" y="23948"/>
                  <a:pt x="20025" y="28578"/>
                  <a:pt x="17120" y="32354"/>
                </a:cubicBezTo>
              </a:path>
              <a:path w="21600" h="32355" stroke="0" extrusionOk="0">
                <a:moveTo>
                  <a:pt x="9924" y="-1"/>
                </a:moveTo>
                <a:cubicBezTo>
                  <a:pt x="17096" y="3709"/>
                  <a:pt x="21600" y="11110"/>
                  <a:pt x="21600" y="19185"/>
                </a:cubicBezTo>
                <a:cubicBezTo>
                  <a:pt x="21600" y="23948"/>
                  <a:pt x="20025" y="28578"/>
                  <a:pt x="17120" y="32354"/>
                </a:cubicBezTo>
                <a:lnTo>
                  <a:pt x="0" y="1918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67313" name="Object 17"/>
          <p:cNvGraphicFramePr>
            <a:graphicFrameLocks noChangeAspect="1"/>
          </p:cNvGraphicFramePr>
          <p:nvPr/>
        </p:nvGraphicFramePr>
        <p:xfrm>
          <a:off x="5422900" y="5705475"/>
          <a:ext cx="390525" cy="18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CorelDRAW" r:id="rId12" imgW="668520" imgH="320400" progId="CorelDRAW.Graphic.11">
                  <p:embed/>
                </p:oleObj>
              </mc:Choice>
              <mc:Fallback>
                <p:oleObj name="CorelDRAW" r:id="rId12" imgW="668520" imgH="320400" progId="CorelDRAW.Graphic.11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5705475"/>
                        <a:ext cx="390525" cy="18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14" name="Object 18"/>
          <p:cNvGraphicFramePr>
            <a:graphicFrameLocks noChangeAspect="1"/>
          </p:cNvGraphicFramePr>
          <p:nvPr/>
        </p:nvGraphicFramePr>
        <p:xfrm>
          <a:off x="4464050" y="4105275"/>
          <a:ext cx="24447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CorelDRAW" r:id="rId13" imgW="417960" imgH="505440" progId="CorelDRAW.Graphic.11">
                  <p:embed/>
                </p:oleObj>
              </mc:Choice>
              <mc:Fallback>
                <p:oleObj name="CorelDRAW" r:id="rId13" imgW="417960" imgH="505440" progId="CorelDRAW.Graphic.11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4105275"/>
                        <a:ext cx="24447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7315" name="AutoShape 19"/>
          <p:cNvSpPr>
            <a:spLocks noChangeArrowheads="1"/>
          </p:cNvSpPr>
          <p:nvPr/>
        </p:nvSpPr>
        <p:spPr bwMode="auto">
          <a:xfrm rot="-1619946">
            <a:off x="457200" y="4505325"/>
            <a:ext cx="1866900" cy="933450"/>
          </a:xfrm>
          <a:prstGeom prst="parallelogram">
            <a:avLst>
              <a:gd name="adj" fmla="val 50926"/>
            </a:avLst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7316" name="AutoShape 20"/>
          <p:cNvSpPr>
            <a:spLocks noChangeArrowheads="1"/>
          </p:cNvSpPr>
          <p:nvPr/>
        </p:nvSpPr>
        <p:spPr bwMode="auto">
          <a:xfrm rot="9241979" flipH="1">
            <a:off x="871538" y="5253038"/>
            <a:ext cx="2289175" cy="995362"/>
          </a:xfrm>
          <a:prstGeom prst="parallelogram">
            <a:avLst>
              <a:gd name="adj" fmla="val 90993"/>
            </a:avLst>
          </a:prstGeom>
          <a:solidFill>
            <a:srgbClr val="99CC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7317" name="Line 21"/>
          <p:cNvSpPr>
            <a:spLocks noChangeShapeType="1"/>
          </p:cNvSpPr>
          <p:nvPr/>
        </p:nvSpPr>
        <p:spPr bwMode="auto">
          <a:xfrm flipV="1">
            <a:off x="947738" y="4505325"/>
            <a:ext cx="798512" cy="427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7318" name="Arc 22"/>
          <p:cNvSpPr>
            <a:spLocks/>
          </p:cNvSpPr>
          <p:nvPr/>
        </p:nvSpPr>
        <p:spPr bwMode="auto">
          <a:xfrm rot="-1120204">
            <a:off x="1608138" y="4537075"/>
            <a:ext cx="231775" cy="407988"/>
          </a:xfrm>
          <a:custGeom>
            <a:avLst/>
            <a:gdLst>
              <a:gd name="T0" fmla="*/ 2147483647 w 21600"/>
              <a:gd name="T1" fmla="*/ 0 h 31145"/>
              <a:gd name="T2" fmla="*/ 2147483647 w 21600"/>
              <a:gd name="T3" fmla="*/ 2147483647 h 31145"/>
              <a:gd name="T4" fmla="*/ 0 w 21600"/>
              <a:gd name="T5" fmla="*/ 2147483647 h 31145"/>
              <a:gd name="T6" fmla="*/ 0 60000 65536"/>
              <a:gd name="T7" fmla="*/ 0 60000 65536"/>
              <a:gd name="T8" fmla="*/ 0 60000 65536"/>
              <a:gd name="T9" fmla="*/ 0 w 21600"/>
              <a:gd name="T10" fmla="*/ 0 h 31145"/>
              <a:gd name="T11" fmla="*/ 21600 w 21600"/>
              <a:gd name="T12" fmla="*/ 31145 h 311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145" fill="none" extrusionOk="0">
                <a:moveTo>
                  <a:pt x="13365" y="0"/>
                </a:moveTo>
                <a:cubicBezTo>
                  <a:pt x="18565" y="4095"/>
                  <a:pt x="21600" y="10349"/>
                  <a:pt x="21600" y="16968"/>
                </a:cubicBezTo>
                <a:cubicBezTo>
                  <a:pt x="21600" y="22178"/>
                  <a:pt x="19716" y="27213"/>
                  <a:pt x="16296" y="31144"/>
                </a:cubicBezTo>
              </a:path>
              <a:path w="21600" h="31145" stroke="0" extrusionOk="0">
                <a:moveTo>
                  <a:pt x="13365" y="0"/>
                </a:moveTo>
                <a:cubicBezTo>
                  <a:pt x="18565" y="4095"/>
                  <a:pt x="21600" y="10349"/>
                  <a:pt x="21600" y="16968"/>
                </a:cubicBezTo>
                <a:cubicBezTo>
                  <a:pt x="21600" y="22178"/>
                  <a:pt x="19716" y="27213"/>
                  <a:pt x="16296" y="31144"/>
                </a:cubicBezTo>
                <a:lnTo>
                  <a:pt x="0" y="16968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7319" name="Text Box 23"/>
          <p:cNvSpPr txBox="1">
            <a:spLocks noChangeArrowheads="1"/>
          </p:cNvSpPr>
          <p:nvPr/>
        </p:nvSpPr>
        <p:spPr bwMode="auto">
          <a:xfrm>
            <a:off x="1277938" y="4638675"/>
            <a:ext cx="290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Times New Roman" pitchFamily="18" charset="0"/>
                <a:sym typeface="WP Greek Courier" pitchFamily="49" charset="2"/>
              </a:rPr>
              <a:t></a:t>
            </a:r>
          </a:p>
        </p:txBody>
      </p:sp>
      <p:sp>
        <p:nvSpPr>
          <p:cNvPr id="567320" name="Rectangle 24"/>
          <p:cNvSpPr>
            <a:spLocks noChangeArrowheads="1"/>
          </p:cNvSpPr>
          <p:nvPr/>
        </p:nvSpPr>
        <p:spPr bwMode="auto">
          <a:xfrm>
            <a:off x="946150" y="4933950"/>
            <a:ext cx="1289050" cy="801688"/>
          </a:xfrm>
          <a:prstGeom prst="rect">
            <a:avLst/>
          </a:prstGeom>
          <a:solidFill>
            <a:srgbClr val="CCFF33"/>
          </a:solidFill>
          <a:ln w="28575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7321" name="Text Box 25"/>
          <p:cNvSpPr txBox="1">
            <a:spLocks noChangeArrowheads="1"/>
          </p:cNvSpPr>
          <p:nvPr/>
        </p:nvSpPr>
        <p:spPr bwMode="auto">
          <a:xfrm>
            <a:off x="1254125" y="4949825"/>
            <a:ext cx="741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b="0">
                <a:latin typeface="Times New Roman" pitchFamily="18" charset="0"/>
              </a:rPr>
              <a:t>A.V.P.</a:t>
            </a:r>
          </a:p>
        </p:txBody>
      </p:sp>
      <p:sp>
        <p:nvSpPr>
          <p:cNvPr id="567322" name="Rectangle 26"/>
          <p:cNvSpPr>
            <a:spLocks noChangeArrowheads="1"/>
          </p:cNvSpPr>
          <p:nvPr/>
        </p:nvSpPr>
        <p:spPr bwMode="auto">
          <a:xfrm>
            <a:off x="914400" y="5330825"/>
            <a:ext cx="137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000">
                <a:cs typeface="Times New Roman" pitchFamily="18" charset="0"/>
                <a:sym typeface="Symbol" pitchFamily="18" charset="2"/>
              </a:rPr>
              <a:t> to Hp &amp;  to Vp</a:t>
            </a:r>
            <a:endParaRPr lang="en-US" sz="900" b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567323" name="Object 27"/>
          <p:cNvGraphicFramePr>
            <a:graphicFrameLocks noChangeAspect="1"/>
          </p:cNvGraphicFramePr>
          <p:nvPr/>
        </p:nvGraphicFramePr>
        <p:xfrm>
          <a:off x="2546350" y="5749925"/>
          <a:ext cx="390525" cy="18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CorelDRAW" r:id="rId14" imgW="668520" imgH="320400" progId="CorelDRAW.Graphic.11">
                  <p:embed/>
                </p:oleObj>
              </mc:Choice>
              <mc:Fallback>
                <p:oleObj name="CorelDRAW" r:id="rId14" imgW="668520" imgH="320400" progId="CorelDRAW.Graphic.11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0" y="5749925"/>
                        <a:ext cx="390525" cy="18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24" name="Object 28"/>
          <p:cNvGraphicFramePr>
            <a:graphicFrameLocks noChangeAspect="1"/>
          </p:cNvGraphicFramePr>
          <p:nvPr/>
        </p:nvGraphicFramePr>
        <p:xfrm>
          <a:off x="1712913" y="4187825"/>
          <a:ext cx="2444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CorelDRAW" r:id="rId15" imgW="417960" imgH="505440" progId="CorelDRAW.Graphic.11">
                  <p:embed/>
                </p:oleObj>
              </mc:Choice>
              <mc:Fallback>
                <p:oleObj name="CorelDRAW" r:id="rId15" imgW="417960" imgH="505440" progId="CorelDRAW.Graphic.11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4187825"/>
                        <a:ext cx="2444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7325" name="AutoShape 29"/>
          <p:cNvSpPr>
            <a:spLocks noChangeArrowheads="1"/>
          </p:cNvSpPr>
          <p:nvPr/>
        </p:nvSpPr>
        <p:spPr bwMode="auto">
          <a:xfrm rot="-1619946">
            <a:off x="0" y="1295400"/>
            <a:ext cx="1866900" cy="933450"/>
          </a:xfrm>
          <a:prstGeom prst="parallelogram">
            <a:avLst>
              <a:gd name="adj" fmla="val 50926"/>
            </a:avLst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7326" name="AutoShape 30"/>
          <p:cNvSpPr>
            <a:spLocks noChangeArrowheads="1"/>
          </p:cNvSpPr>
          <p:nvPr/>
        </p:nvSpPr>
        <p:spPr bwMode="auto">
          <a:xfrm rot="9241979" flipH="1">
            <a:off x="414338" y="2043113"/>
            <a:ext cx="2289175" cy="995362"/>
          </a:xfrm>
          <a:prstGeom prst="parallelogram">
            <a:avLst>
              <a:gd name="adj" fmla="val 90993"/>
            </a:avLst>
          </a:prstGeom>
          <a:solidFill>
            <a:srgbClr val="99CC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67327" name="Object 31"/>
          <p:cNvGraphicFramePr>
            <a:graphicFrameLocks noChangeAspect="1"/>
          </p:cNvGraphicFramePr>
          <p:nvPr/>
        </p:nvGraphicFramePr>
        <p:xfrm>
          <a:off x="1447800" y="2771775"/>
          <a:ext cx="390525" cy="18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CorelDRAW" r:id="rId16" imgW="668520" imgH="320400" progId="CorelDRAW.Graphic.11">
                  <p:embed/>
                </p:oleObj>
              </mc:Choice>
              <mc:Fallback>
                <p:oleObj name="CorelDRAW" r:id="rId16" imgW="668520" imgH="320400" progId="CorelDRAW.Graphic.11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771775"/>
                        <a:ext cx="390525" cy="18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28" name="Object 32"/>
          <p:cNvGraphicFramePr>
            <a:graphicFrameLocks noChangeAspect="1"/>
          </p:cNvGraphicFramePr>
          <p:nvPr/>
        </p:nvGraphicFramePr>
        <p:xfrm>
          <a:off x="381000" y="1520825"/>
          <a:ext cx="2444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CorelDRAW" r:id="rId17" imgW="417960" imgH="505440" progId="CorelDRAW.Graphic.11">
                  <p:embed/>
                </p:oleObj>
              </mc:Choice>
              <mc:Fallback>
                <p:oleObj name="CorelDRAW" r:id="rId17" imgW="417960" imgH="505440" progId="CorelDRAW.Graphic.11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0825"/>
                        <a:ext cx="2444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3413125" y="260350"/>
            <a:ext cx="1084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u="sng"/>
              <a:t>PLANES</a:t>
            </a:r>
          </a:p>
        </p:txBody>
      </p:sp>
      <p:sp>
        <p:nvSpPr>
          <p:cNvPr id="567330" name="Line 34"/>
          <p:cNvSpPr>
            <a:spLocks noChangeShapeType="1"/>
          </p:cNvSpPr>
          <p:nvPr/>
        </p:nvSpPr>
        <p:spPr bwMode="auto">
          <a:xfrm>
            <a:off x="3886200" y="533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7331" name="Line 35"/>
          <p:cNvSpPr>
            <a:spLocks noChangeShapeType="1"/>
          </p:cNvSpPr>
          <p:nvPr/>
        </p:nvSpPr>
        <p:spPr bwMode="auto">
          <a:xfrm flipH="1">
            <a:off x="2057400" y="9144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7332" name="Line 36"/>
          <p:cNvSpPr>
            <a:spLocks noChangeShapeType="1"/>
          </p:cNvSpPr>
          <p:nvPr/>
        </p:nvSpPr>
        <p:spPr bwMode="auto">
          <a:xfrm>
            <a:off x="2057400" y="914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7333" name="Line 37"/>
          <p:cNvSpPr>
            <a:spLocks noChangeShapeType="1"/>
          </p:cNvSpPr>
          <p:nvPr/>
        </p:nvSpPr>
        <p:spPr bwMode="auto">
          <a:xfrm>
            <a:off x="3886200" y="9144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7334" name="Line 38"/>
          <p:cNvSpPr>
            <a:spLocks noChangeShapeType="1"/>
          </p:cNvSpPr>
          <p:nvPr/>
        </p:nvSpPr>
        <p:spPr bwMode="auto">
          <a:xfrm>
            <a:off x="1752600" y="3309938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7335" name="Line 39"/>
          <p:cNvSpPr>
            <a:spLocks noChangeShapeType="1"/>
          </p:cNvSpPr>
          <p:nvPr/>
        </p:nvSpPr>
        <p:spPr bwMode="auto">
          <a:xfrm>
            <a:off x="7086600" y="33099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7336" name="Line 40"/>
          <p:cNvSpPr>
            <a:spLocks noChangeShapeType="1"/>
          </p:cNvSpPr>
          <p:nvPr/>
        </p:nvSpPr>
        <p:spPr bwMode="auto">
          <a:xfrm>
            <a:off x="4495800" y="330993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7337" name="Line 41"/>
          <p:cNvSpPr>
            <a:spLocks noChangeShapeType="1"/>
          </p:cNvSpPr>
          <p:nvPr/>
        </p:nvSpPr>
        <p:spPr bwMode="auto">
          <a:xfrm>
            <a:off x="1752600" y="33099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7338" name="Text Box 42"/>
          <p:cNvSpPr txBox="1">
            <a:spLocks noChangeArrowheads="1"/>
          </p:cNvSpPr>
          <p:nvPr/>
        </p:nvSpPr>
        <p:spPr bwMode="auto">
          <a:xfrm>
            <a:off x="1501775" y="1382713"/>
            <a:ext cx="18589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 i="1">
                <a:solidFill>
                  <a:srgbClr val="D60093"/>
                </a:solidFill>
                <a:latin typeface="Times New Roman" pitchFamily="18" charset="0"/>
              </a:rPr>
              <a:t>PRINCIPAL PLANES</a:t>
            </a:r>
          </a:p>
          <a:p>
            <a:pPr algn="ctr" eaLnBrk="1" hangingPunct="1"/>
            <a:r>
              <a:rPr lang="en-US" sz="1400" b="0" i="1">
                <a:latin typeface="Times New Roman" pitchFamily="18" charset="0"/>
              </a:rPr>
              <a:t>HP AND  VP</a:t>
            </a:r>
          </a:p>
        </p:txBody>
      </p:sp>
      <p:sp>
        <p:nvSpPr>
          <p:cNvPr id="567339" name="Text Box 43"/>
          <p:cNvSpPr txBox="1">
            <a:spLocks noChangeArrowheads="1"/>
          </p:cNvSpPr>
          <p:nvPr/>
        </p:nvSpPr>
        <p:spPr bwMode="auto">
          <a:xfrm>
            <a:off x="3124200" y="3048000"/>
            <a:ext cx="1870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i="1">
                <a:solidFill>
                  <a:srgbClr val="D60093"/>
                </a:solidFill>
                <a:latin typeface="Times New Roman" pitchFamily="18" charset="0"/>
              </a:rPr>
              <a:t>AUXILIARY PLANES</a:t>
            </a:r>
          </a:p>
        </p:txBody>
      </p:sp>
      <p:sp>
        <p:nvSpPr>
          <p:cNvPr id="567340" name="Text Box 44"/>
          <p:cNvSpPr txBox="1">
            <a:spLocks noChangeArrowheads="1"/>
          </p:cNvSpPr>
          <p:nvPr/>
        </p:nvSpPr>
        <p:spPr bwMode="auto">
          <a:xfrm>
            <a:off x="809625" y="3581400"/>
            <a:ext cx="2298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Auxiliary Vertical Plane</a:t>
            </a:r>
          </a:p>
          <a:p>
            <a:pPr algn="ctr" eaLnBrk="1" hangingPunct="1"/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(A.V.P</a:t>
            </a:r>
            <a:r>
              <a:rPr lang="en-US" sz="1400">
                <a:latin typeface="Times New Roman" pitchFamily="18" charset="0"/>
              </a:rPr>
              <a:t>.)</a:t>
            </a:r>
          </a:p>
        </p:txBody>
      </p:sp>
      <p:sp>
        <p:nvSpPr>
          <p:cNvPr id="567341" name="Text Box 45"/>
          <p:cNvSpPr txBox="1">
            <a:spLocks noChangeArrowheads="1"/>
          </p:cNvSpPr>
          <p:nvPr/>
        </p:nvSpPr>
        <p:spPr bwMode="auto">
          <a:xfrm>
            <a:off x="6437313" y="3586163"/>
            <a:ext cx="13604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Profile Plane </a:t>
            </a:r>
          </a:p>
          <a:p>
            <a:pPr eaLnBrk="1" hangingPunct="1"/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( P.P.)</a:t>
            </a:r>
          </a:p>
        </p:txBody>
      </p:sp>
      <p:sp>
        <p:nvSpPr>
          <p:cNvPr id="567342" name="Text Box 46"/>
          <p:cNvSpPr txBox="1">
            <a:spLocks noChangeArrowheads="1"/>
          </p:cNvSpPr>
          <p:nvPr/>
        </p:nvSpPr>
        <p:spPr bwMode="auto">
          <a:xfrm>
            <a:off x="3305175" y="3565525"/>
            <a:ext cx="23098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Auxiliary Inclined Plane</a:t>
            </a:r>
          </a:p>
          <a:p>
            <a:pPr algn="ctr" eaLnBrk="1" hangingPunct="1"/>
            <a:r>
              <a:rPr lang="en-US">
                <a:solidFill>
                  <a:schemeClr val="accent2"/>
                </a:solidFill>
                <a:latin typeface="Times New Roman" pitchFamily="18" charset="0"/>
              </a:rPr>
              <a:t>(A.I.P.)</a:t>
            </a:r>
          </a:p>
        </p:txBody>
      </p:sp>
      <p:sp>
        <p:nvSpPr>
          <p:cNvPr id="6191" name="Oval 47"/>
          <p:cNvSpPr>
            <a:spLocks noChangeArrowheads="1"/>
          </p:cNvSpPr>
          <p:nvPr/>
        </p:nvSpPr>
        <p:spPr bwMode="auto">
          <a:xfrm>
            <a:off x="381000" y="381000"/>
            <a:ext cx="5334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>
                <a:latin typeface="Arial" charset="0"/>
              </a:rPr>
              <a:t>1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6193" name="AutoShape 56">
              <a:hlinkClick r:id="rId18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4" name="AutoShape 57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5" name="AutoShape 58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" name="AutoShape 59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7" name="AutoShape 60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8" name="AutoShape 61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7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7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7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6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6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7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7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7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7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7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7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7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7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56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7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7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67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67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7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7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7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7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67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7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7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7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67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67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67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67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67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67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67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67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7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7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67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7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67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67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7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67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67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67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67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67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67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67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8" dur="500"/>
                                        <p:tgtEl>
                                          <p:spTgt spid="56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67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67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67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67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67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67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67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67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67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67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67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67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5" dur="500"/>
                                        <p:tgtEl>
                                          <p:spTgt spid="56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0" dur="500"/>
                                        <p:tgtEl>
                                          <p:spTgt spid="56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5" dur="500"/>
                                        <p:tgtEl>
                                          <p:spTgt spid="56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67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67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67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67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8" dur="500"/>
                                        <p:tgtEl>
                                          <p:spTgt spid="56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67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567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67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67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5" dur="500"/>
                                        <p:tgtEl>
                                          <p:spTgt spid="56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0" dur="500"/>
                                        <p:tgtEl>
                                          <p:spTgt spid="56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567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567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1" dur="500"/>
                                        <p:tgtEl>
                                          <p:spTgt spid="56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6" dur="500"/>
                                        <p:tgtEl>
                                          <p:spTgt spid="56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1" dur="500"/>
                                        <p:tgtEl>
                                          <p:spTgt spid="56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567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67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67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567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4" dur="500"/>
                                        <p:tgtEl>
                                          <p:spTgt spid="56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567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567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567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567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567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567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7" dur="500"/>
                                        <p:tgtEl>
                                          <p:spTgt spid="56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2" dur="500"/>
                                        <p:tgtEl>
                                          <p:spTgt spid="56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298" grpId="0" animBg="1"/>
      <p:bldP spid="567299" grpId="0" animBg="1"/>
      <p:bldP spid="567302" grpId="0" animBg="1"/>
      <p:bldP spid="567305" grpId="0" animBg="1"/>
      <p:bldP spid="567306" grpId="0" animBg="1"/>
      <p:bldP spid="567307" grpId="0" animBg="1"/>
      <p:bldP spid="567308" grpId="0" animBg="1"/>
      <p:bldP spid="567309" grpId="0" autoUpdateAnimBg="0"/>
      <p:bldP spid="567310" grpId="0" autoUpdateAnimBg="0"/>
      <p:bldP spid="567311" grpId="0" autoUpdateAnimBg="0"/>
      <p:bldP spid="567312" grpId="0" animBg="1"/>
      <p:bldP spid="567315" grpId="0" animBg="1"/>
      <p:bldP spid="567316" grpId="0" animBg="1"/>
      <p:bldP spid="567317" grpId="0" animBg="1"/>
      <p:bldP spid="567318" grpId="0" animBg="1"/>
      <p:bldP spid="567319" grpId="0" autoUpdateAnimBg="0"/>
      <p:bldP spid="567320" grpId="0" animBg="1"/>
      <p:bldP spid="567321" grpId="0" autoUpdateAnimBg="0"/>
      <p:bldP spid="567322" grpId="0" autoUpdateAnimBg="0"/>
      <p:bldP spid="567325" grpId="0" animBg="1"/>
      <p:bldP spid="567326" grpId="0" animBg="1"/>
      <p:bldP spid="567330" grpId="0" animBg="1"/>
      <p:bldP spid="567331" grpId="0" animBg="1"/>
      <p:bldP spid="567332" grpId="0" animBg="1"/>
      <p:bldP spid="567333" grpId="0" animBg="1"/>
      <p:bldP spid="567334" grpId="0" animBg="1"/>
      <p:bldP spid="567335" grpId="0" animBg="1"/>
      <p:bldP spid="567336" grpId="0" animBg="1"/>
      <p:bldP spid="567337" grpId="0" animBg="1"/>
      <p:bldP spid="567338" grpId="0" autoUpdateAnimBg="0"/>
      <p:bldP spid="567339" grpId="0" autoUpdateAnimBg="0"/>
      <p:bldP spid="567340" grpId="0" autoUpdateAnimBg="0"/>
      <p:bldP spid="567341" grpId="0" autoUpdateAnimBg="0"/>
      <p:bldP spid="56734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553200" y="3886200"/>
            <a:ext cx="2133600" cy="1955800"/>
            <a:chOff x="4368" y="864"/>
            <a:chExt cx="1152" cy="1056"/>
          </a:xfrm>
        </p:grpSpPr>
        <p:sp>
          <p:nvSpPr>
            <p:cNvPr id="7305" name="Rectangle 3"/>
            <p:cNvSpPr>
              <a:spLocks noChangeArrowheads="1"/>
            </p:cNvSpPr>
            <p:nvPr/>
          </p:nvSpPr>
          <p:spPr bwMode="auto">
            <a:xfrm>
              <a:off x="4896" y="864"/>
              <a:ext cx="624" cy="528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6" name="Rectangle 4"/>
            <p:cNvSpPr>
              <a:spLocks noChangeArrowheads="1"/>
            </p:cNvSpPr>
            <p:nvPr/>
          </p:nvSpPr>
          <p:spPr bwMode="auto">
            <a:xfrm>
              <a:off x="4368" y="864"/>
              <a:ext cx="624" cy="52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7" name="Rectangle 5"/>
            <p:cNvSpPr>
              <a:spLocks noChangeArrowheads="1"/>
            </p:cNvSpPr>
            <p:nvPr/>
          </p:nvSpPr>
          <p:spPr bwMode="auto">
            <a:xfrm>
              <a:off x="4368" y="1392"/>
              <a:ext cx="624" cy="52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9350" name="Rectangle 6"/>
          <p:cNvSpPr>
            <a:spLocks noChangeArrowheads="1"/>
          </p:cNvSpPr>
          <p:nvPr/>
        </p:nvSpPr>
        <p:spPr bwMode="auto">
          <a:xfrm>
            <a:off x="6934200" y="41148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819400" y="685800"/>
            <a:ext cx="5715000" cy="838200"/>
            <a:chOff x="1776" y="288"/>
            <a:chExt cx="3600" cy="528"/>
          </a:xfrm>
        </p:grpSpPr>
        <p:sp>
          <p:nvSpPr>
            <p:cNvPr id="7303" name="AutoShape 8"/>
            <p:cNvSpPr>
              <a:spLocks noChangeArrowheads="1"/>
            </p:cNvSpPr>
            <p:nvPr/>
          </p:nvSpPr>
          <p:spPr bwMode="auto">
            <a:xfrm>
              <a:off x="1776" y="288"/>
              <a:ext cx="3600" cy="528"/>
            </a:xfrm>
            <a:prstGeom prst="wedgeRoundRectCallout">
              <a:avLst>
                <a:gd name="adj1" fmla="val -54583"/>
                <a:gd name="adj2" fmla="val 75759"/>
                <a:gd name="adj3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en-US" sz="1800" b="0">
                <a:latin typeface="Arial" charset="0"/>
              </a:endParaRPr>
            </a:p>
          </p:txBody>
        </p:sp>
        <p:sp>
          <p:nvSpPr>
            <p:cNvPr id="7304" name="Text Box 9"/>
            <p:cNvSpPr txBox="1">
              <a:spLocks noChangeArrowheads="1"/>
            </p:cNvSpPr>
            <p:nvPr/>
          </p:nvSpPr>
          <p:spPr bwMode="auto">
            <a:xfrm>
              <a:off x="1824" y="288"/>
              <a:ext cx="353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D60093"/>
                  </a:solidFill>
                  <a:latin typeface="Times New Roman" pitchFamily="18" charset="0"/>
                </a:rPr>
                <a:t>THIS IS A PICTORIAL SET-UP OF ALL THREE PLANES.</a:t>
              </a:r>
            </a:p>
            <a:p>
              <a:pPr eaLnBrk="1" hangingPunct="1"/>
              <a:r>
                <a:rPr lang="en-US" sz="1200">
                  <a:solidFill>
                    <a:srgbClr val="D60093"/>
                  </a:solidFill>
                  <a:latin typeface="Times New Roman" pitchFamily="18" charset="0"/>
                </a:rPr>
                <a:t>ARROW DIRECTION IS A NORMAL WAY OF OBSERVING THE OBJECT.</a:t>
              </a:r>
            </a:p>
            <a:p>
              <a:pPr eaLnBrk="1" hangingPunct="1"/>
              <a:r>
                <a:rPr lang="en-US" sz="1200">
                  <a:solidFill>
                    <a:srgbClr val="D60093"/>
                  </a:solidFill>
                  <a:latin typeface="Times New Roman" pitchFamily="18" charset="0"/>
                </a:rPr>
                <a:t>BUT IN THIS DIRECTION ONLY VP AND A VIEW ON IT (FV) CAN BE SEEN.</a:t>
              </a:r>
            </a:p>
            <a:p>
              <a:pPr eaLnBrk="1" hangingPunct="1"/>
              <a:r>
                <a:rPr lang="en-US" sz="1200">
                  <a:solidFill>
                    <a:srgbClr val="D60093"/>
                  </a:solidFill>
                  <a:latin typeface="Times New Roman" pitchFamily="18" charset="0"/>
                </a:rPr>
                <a:t>THE OTHER PLANES AND VIEWS ON THOSE CAN NOT BE SEEN.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88925" y="2062163"/>
            <a:ext cx="1793875" cy="860425"/>
            <a:chOff x="507" y="1646"/>
            <a:chExt cx="1344" cy="644"/>
          </a:xfrm>
        </p:grpSpPr>
        <p:sp>
          <p:nvSpPr>
            <p:cNvPr id="7302" name="AutoShape 11"/>
            <p:cNvSpPr>
              <a:spLocks noChangeArrowheads="1"/>
            </p:cNvSpPr>
            <p:nvPr/>
          </p:nvSpPr>
          <p:spPr bwMode="auto">
            <a:xfrm rot="9241979" flipH="1">
              <a:off x="507" y="1646"/>
              <a:ext cx="1344" cy="644"/>
            </a:xfrm>
            <a:prstGeom prst="parallelogram">
              <a:avLst>
                <a:gd name="adj" fmla="val 71614"/>
              </a:avLst>
            </a:prstGeom>
            <a:solidFill>
              <a:srgbClr val="99CCFF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175" name="Object 12"/>
            <p:cNvGraphicFramePr>
              <a:graphicFrameLocks noChangeAspect="1"/>
            </p:cNvGraphicFramePr>
            <p:nvPr/>
          </p:nvGraphicFramePr>
          <p:xfrm>
            <a:off x="1555" y="1928"/>
            <a:ext cx="246" cy="1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4" name="CorelDRAW" r:id="rId3" imgW="668520" imgH="320400" progId="CorelDRAW.Graphic.11">
                    <p:embed/>
                  </p:oleObj>
                </mc:Choice>
                <mc:Fallback>
                  <p:oleObj name="CorelDRAW" r:id="rId3" imgW="668520" imgH="320400" progId="CorelDRAW.Graphic.11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5" y="1928"/>
                          <a:ext cx="246" cy="1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-76200" y="1146175"/>
            <a:ext cx="1570038" cy="1041400"/>
            <a:chOff x="234" y="960"/>
            <a:chExt cx="1176" cy="780"/>
          </a:xfrm>
        </p:grpSpPr>
        <p:sp>
          <p:nvSpPr>
            <p:cNvPr id="7301" name="AutoShape 14"/>
            <p:cNvSpPr>
              <a:spLocks noChangeArrowheads="1"/>
            </p:cNvSpPr>
            <p:nvPr/>
          </p:nvSpPr>
          <p:spPr bwMode="auto">
            <a:xfrm rot="-1619946">
              <a:off x="234" y="1152"/>
              <a:ext cx="1176" cy="588"/>
            </a:xfrm>
            <a:prstGeom prst="parallelogram">
              <a:avLst>
                <a:gd name="adj" fmla="val 50926"/>
              </a:avLst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174" name="Object 15"/>
            <p:cNvGraphicFramePr>
              <a:graphicFrameLocks noChangeAspect="1"/>
            </p:cNvGraphicFramePr>
            <p:nvPr/>
          </p:nvGraphicFramePr>
          <p:xfrm>
            <a:off x="1039" y="960"/>
            <a:ext cx="15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5" name="CorelDRAW" r:id="rId5" imgW="417960" imgH="505440" progId="CorelDRAW.Graphic.11">
                    <p:embed/>
                  </p:oleObj>
                </mc:Choice>
                <mc:Fallback>
                  <p:oleObj name="CorelDRAW" r:id="rId5" imgW="417960" imgH="505440" progId="CorelDRAW.Graphic.11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9" y="960"/>
                          <a:ext cx="15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042988" y="1300163"/>
            <a:ext cx="1543050" cy="863600"/>
            <a:chOff x="1032" y="1072"/>
            <a:chExt cx="1155" cy="646"/>
          </a:xfrm>
        </p:grpSpPr>
        <p:sp>
          <p:nvSpPr>
            <p:cNvPr id="7300" name="AutoShape 17"/>
            <p:cNvSpPr>
              <a:spLocks noChangeArrowheads="1"/>
            </p:cNvSpPr>
            <p:nvPr/>
          </p:nvSpPr>
          <p:spPr bwMode="auto">
            <a:xfrm rot="1619946" flipV="1">
              <a:off x="1032" y="1140"/>
              <a:ext cx="1155" cy="578"/>
            </a:xfrm>
            <a:prstGeom prst="parallelogram">
              <a:avLst>
                <a:gd name="adj" fmla="val 50882"/>
              </a:avLst>
            </a:prstGeom>
            <a:solidFill>
              <a:srgbClr val="CCFF33"/>
            </a:solidFill>
            <a:ln w="28575">
              <a:solidFill>
                <a:srgbClr val="D6009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173" name="Object 18"/>
            <p:cNvGraphicFramePr>
              <a:graphicFrameLocks noChangeAspect="1"/>
            </p:cNvGraphicFramePr>
            <p:nvPr/>
          </p:nvGraphicFramePr>
          <p:xfrm>
            <a:off x="1296" y="1072"/>
            <a:ext cx="594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6" name="CorelDRAW" r:id="rId7" imgW="1148760" imgH="734400" progId="CorelDRAW.Graphic.11">
                    <p:embed/>
                  </p:oleObj>
                </mc:Choice>
                <mc:Fallback>
                  <p:oleObj name="CorelDRAW" r:id="rId7" imgW="1148760" imgH="734400" progId="CorelDRAW.Graphic.11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1072"/>
                          <a:ext cx="594" cy="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9363" name="Text Box 19"/>
          <p:cNvSpPr txBox="1">
            <a:spLocks noChangeArrowheads="1"/>
          </p:cNvSpPr>
          <p:nvPr/>
        </p:nvSpPr>
        <p:spPr bwMode="auto">
          <a:xfrm rot="-493841">
            <a:off x="-65088" y="2425700"/>
            <a:ext cx="330201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X</a:t>
            </a:r>
          </a:p>
        </p:txBody>
      </p:sp>
      <p:sp>
        <p:nvSpPr>
          <p:cNvPr id="569364" name="Text Box 20"/>
          <p:cNvSpPr txBox="1">
            <a:spLocks noChangeArrowheads="1"/>
          </p:cNvSpPr>
          <p:nvPr/>
        </p:nvSpPr>
        <p:spPr bwMode="auto">
          <a:xfrm rot="-493841">
            <a:off x="1225550" y="1760538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Y</a:t>
            </a:r>
          </a:p>
        </p:txBody>
      </p:sp>
      <p:sp>
        <p:nvSpPr>
          <p:cNvPr id="569365" name="Line 21"/>
          <p:cNvSpPr>
            <a:spLocks noChangeShapeType="1"/>
          </p:cNvSpPr>
          <p:nvPr/>
        </p:nvSpPr>
        <p:spPr bwMode="auto">
          <a:xfrm flipH="1" flipV="1">
            <a:off x="701675" y="1787525"/>
            <a:ext cx="639763" cy="320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9366" name="Arc 22"/>
          <p:cNvSpPr>
            <a:spLocks/>
          </p:cNvSpPr>
          <p:nvPr/>
        </p:nvSpPr>
        <p:spPr bwMode="auto">
          <a:xfrm rot="5866953">
            <a:off x="188913" y="2941638"/>
            <a:ext cx="896937" cy="8969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9367" name="Arc 23"/>
          <p:cNvSpPr>
            <a:spLocks/>
          </p:cNvSpPr>
          <p:nvPr/>
        </p:nvSpPr>
        <p:spPr bwMode="auto">
          <a:xfrm rot="2385316">
            <a:off x="1709738" y="614363"/>
            <a:ext cx="896937" cy="846137"/>
          </a:xfrm>
          <a:custGeom>
            <a:avLst/>
            <a:gdLst>
              <a:gd name="T0" fmla="*/ 2147483647 w 21600"/>
              <a:gd name="T1" fmla="*/ 0 h 20339"/>
              <a:gd name="T2" fmla="*/ 2147483647 w 21600"/>
              <a:gd name="T3" fmla="*/ 2147483647 h 20339"/>
              <a:gd name="T4" fmla="*/ 0 w 21600"/>
              <a:gd name="T5" fmla="*/ 2147483647 h 20339"/>
              <a:gd name="T6" fmla="*/ 0 60000 65536"/>
              <a:gd name="T7" fmla="*/ 0 60000 65536"/>
              <a:gd name="T8" fmla="*/ 0 60000 65536"/>
              <a:gd name="T9" fmla="*/ 0 w 21600"/>
              <a:gd name="T10" fmla="*/ 0 h 20339"/>
              <a:gd name="T11" fmla="*/ 21600 w 21600"/>
              <a:gd name="T12" fmla="*/ 20339 h 203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39" fill="none" extrusionOk="0">
                <a:moveTo>
                  <a:pt x="7272" y="-1"/>
                </a:moveTo>
                <a:cubicBezTo>
                  <a:pt x="15864" y="3072"/>
                  <a:pt x="21600" y="11213"/>
                  <a:pt x="21600" y="20339"/>
                </a:cubicBezTo>
              </a:path>
              <a:path w="21600" h="20339" stroke="0" extrusionOk="0">
                <a:moveTo>
                  <a:pt x="7272" y="-1"/>
                </a:moveTo>
                <a:cubicBezTo>
                  <a:pt x="15864" y="3072"/>
                  <a:pt x="21600" y="11213"/>
                  <a:pt x="21600" y="20339"/>
                </a:cubicBezTo>
                <a:lnTo>
                  <a:pt x="0" y="20339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9368" name="Line 24"/>
          <p:cNvSpPr>
            <a:spLocks noChangeShapeType="1"/>
          </p:cNvSpPr>
          <p:nvPr/>
        </p:nvSpPr>
        <p:spPr bwMode="auto">
          <a:xfrm>
            <a:off x="188913" y="2555875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9369" name="Line 25"/>
          <p:cNvSpPr>
            <a:spLocks noChangeShapeType="1"/>
          </p:cNvSpPr>
          <p:nvPr/>
        </p:nvSpPr>
        <p:spPr bwMode="auto">
          <a:xfrm flipV="1">
            <a:off x="1149350" y="609600"/>
            <a:ext cx="1217613" cy="512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9370" name="Line 26"/>
          <p:cNvSpPr>
            <a:spLocks noChangeShapeType="1"/>
          </p:cNvSpPr>
          <p:nvPr/>
        </p:nvSpPr>
        <p:spPr bwMode="auto">
          <a:xfrm>
            <a:off x="1149350" y="2684463"/>
            <a:ext cx="0" cy="257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9371" name="Line 27"/>
          <p:cNvSpPr>
            <a:spLocks noChangeShapeType="1"/>
          </p:cNvSpPr>
          <p:nvPr/>
        </p:nvSpPr>
        <p:spPr bwMode="auto">
          <a:xfrm flipV="1">
            <a:off x="1752600" y="1752600"/>
            <a:ext cx="255588" cy="128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381000" y="3990975"/>
            <a:ext cx="2590800" cy="1928813"/>
            <a:chOff x="1920" y="384"/>
            <a:chExt cx="1935" cy="1440"/>
          </a:xfrm>
        </p:grpSpPr>
        <p:sp>
          <p:nvSpPr>
            <p:cNvPr id="7283" name="AutoShape 29"/>
            <p:cNvSpPr>
              <a:spLocks noChangeArrowheads="1"/>
            </p:cNvSpPr>
            <p:nvPr/>
          </p:nvSpPr>
          <p:spPr bwMode="auto">
            <a:xfrm rot="-1619946">
              <a:off x="1920" y="1236"/>
              <a:ext cx="1176" cy="588"/>
            </a:xfrm>
            <a:prstGeom prst="parallelogram">
              <a:avLst>
                <a:gd name="adj" fmla="val 50926"/>
              </a:avLst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1920" y="384"/>
              <a:ext cx="1935" cy="1417"/>
              <a:chOff x="1920" y="384"/>
              <a:chExt cx="1935" cy="1417"/>
            </a:xfrm>
          </p:grpSpPr>
          <p:grpSp>
            <p:nvGrpSpPr>
              <p:cNvPr id="9" name="Group 31"/>
              <p:cNvGrpSpPr>
                <a:grpSpLocks/>
              </p:cNvGrpSpPr>
              <p:nvPr/>
            </p:nvGrpSpPr>
            <p:grpSpPr bwMode="auto">
              <a:xfrm>
                <a:off x="1920" y="384"/>
                <a:ext cx="1176" cy="780"/>
                <a:chOff x="234" y="960"/>
                <a:chExt cx="1176" cy="780"/>
              </a:xfrm>
            </p:grpSpPr>
            <p:sp>
              <p:nvSpPr>
                <p:cNvPr id="7299" name="AutoShape 32"/>
                <p:cNvSpPr>
                  <a:spLocks noChangeArrowheads="1"/>
                </p:cNvSpPr>
                <p:nvPr/>
              </p:nvSpPr>
              <p:spPr bwMode="auto">
                <a:xfrm rot="-1619946">
                  <a:off x="234" y="1152"/>
                  <a:ext cx="1176" cy="588"/>
                </a:xfrm>
                <a:prstGeom prst="parallelogram">
                  <a:avLst>
                    <a:gd name="adj" fmla="val 50926"/>
                  </a:avLst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aphicFrame>
              <p:nvGraphicFramePr>
                <p:cNvPr id="7172" name="Object 33"/>
                <p:cNvGraphicFramePr>
                  <a:graphicFrameLocks noChangeAspect="1"/>
                </p:cNvGraphicFramePr>
                <p:nvPr/>
              </p:nvGraphicFramePr>
              <p:xfrm>
                <a:off x="1039" y="960"/>
                <a:ext cx="154" cy="18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77" name="CorelDRAW" r:id="rId9" imgW="417960" imgH="505440" progId="CorelDRAW.Graphic.11">
                        <p:embed/>
                      </p:oleObj>
                    </mc:Choice>
                    <mc:Fallback>
                      <p:oleObj name="CorelDRAW" r:id="rId9" imgW="417960" imgH="505440" progId="CorelDRAW.Graphic.11">
                        <p:embed/>
                        <p:pic>
                          <p:nvPicPr>
                            <p:cNvPr id="0" name="Object 3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39" y="960"/>
                              <a:ext cx="154" cy="18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0" name="Group 34"/>
              <p:cNvGrpSpPr>
                <a:grpSpLocks/>
              </p:cNvGrpSpPr>
              <p:nvPr/>
            </p:nvGrpSpPr>
            <p:grpSpPr bwMode="auto">
              <a:xfrm>
                <a:off x="2700" y="492"/>
                <a:ext cx="1155" cy="646"/>
                <a:chOff x="1032" y="1072"/>
                <a:chExt cx="1155" cy="646"/>
              </a:xfrm>
            </p:grpSpPr>
            <p:sp>
              <p:nvSpPr>
                <p:cNvPr id="7298" name="AutoShape 35"/>
                <p:cNvSpPr>
                  <a:spLocks noChangeArrowheads="1"/>
                </p:cNvSpPr>
                <p:nvPr/>
              </p:nvSpPr>
              <p:spPr bwMode="auto">
                <a:xfrm rot="1619946" flipV="1">
                  <a:off x="1032" y="1140"/>
                  <a:ext cx="1155" cy="578"/>
                </a:xfrm>
                <a:prstGeom prst="parallelogram">
                  <a:avLst>
                    <a:gd name="adj" fmla="val 50882"/>
                  </a:avLst>
                </a:prstGeom>
                <a:solidFill>
                  <a:srgbClr val="CCFF33"/>
                </a:solidFill>
                <a:ln w="28575">
                  <a:solidFill>
                    <a:srgbClr val="D6009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aphicFrame>
              <p:nvGraphicFramePr>
                <p:cNvPr id="7171" name="Object 36"/>
                <p:cNvGraphicFramePr>
                  <a:graphicFrameLocks noChangeAspect="1"/>
                </p:cNvGraphicFramePr>
                <p:nvPr/>
              </p:nvGraphicFramePr>
              <p:xfrm>
                <a:off x="1296" y="1072"/>
                <a:ext cx="594" cy="38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78" name="CorelDRAW" r:id="rId10" imgW="1148760" imgH="734400" progId="CorelDRAW.Graphic.11">
                        <p:embed/>
                      </p:oleObj>
                    </mc:Choice>
                    <mc:Fallback>
                      <p:oleObj name="CorelDRAW" r:id="rId10" imgW="1148760" imgH="734400" progId="CorelDRAW.Graphic.11">
                        <p:embed/>
                        <p:pic>
                          <p:nvPicPr>
                            <p:cNvPr id="0" name="Object 3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96" y="1072"/>
                              <a:ext cx="594" cy="38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7287" name="Line 37"/>
              <p:cNvSpPr>
                <a:spLocks noChangeShapeType="1"/>
              </p:cNvSpPr>
              <p:nvPr/>
            </p:nvSpPr>
            <p:spPr bwMode="auto">
              <a:xfrm flipH="1" flipV="1">
                <a:off x="3135" y="1230"/>
                <a:ext cx="48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" name="Group 38"/>
              <p:cNvGrpSpPr>
                <a:grpSpLocks/>
              </p:cNvGrpSpPr>
              <p:nvPr/>
            </p:nvGrpSpPr>
            <p:grpSpPr bwMode="auto">
              <a:xfrm>
                <a:off x="2640" y="1404"/>
                <a:ext cx="230" cy="397"/>
                <a:chOff x="1926" y="2047"/>
                <a:chExt cx="257" cy="445"/>
              </a:xfrm>
            </p:grpSpPr>
            <p:sp>
              <p:nvSpPr>
                <p:cNvPr id="7289" name="Freeform 39"/>
                <p:cNvSpPr>
                  <a:spLocks/>
                </p:cNvSpPr>
                <p:nvPr/>
              </p:nvSpPr>
              <p:spPr bwMode="auto">
                <a:xfrm>
                  <a:off x="1976" y="2047"/>
                  <a:ext cx="13" cy="34"/>
                </a:xfrm>
                <a:custGeom>
                  <a:avLst/>
                  <a:gdLst>
                    <a:gd name="T0" fmla="*/ 13 w 13"/>
                    <a:gd name="T1" fmla="*/ 25 h 34"/>
                    <a:gd name="T2" fmla="*/ 0 w 13"/>
                    <a:gd name="T3" fmla="*/ 34 h 34"/>
                    <a:gd name="T4" fmla="*/ 0 w 13"/>
                    <a:gd name="T5" fmla="*/ 9 h 34"/>
                    <a:gd name="T6" fmla="*/ 13 w 13"/>
                    <a:gd name="T7" fmla="*/ 0 h 34"/>
                    <a:gd name="T8" fmla="*/ 13 w 13"/>
                    <a:gd name="T9" fmla="*/ 25 h 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34"/>
                    <a:gd name="T17" fmla="*/ 13 w 13"/>
                    <a:gd name="T18" fmla="*/ 34 h 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34">
                      <a:moveTo>
                        <a:pt x="13" y="25"/>
                      </a:moveTo>
                      <a:lnTo>
                        <a:pt x="0" y="34"/>
                      </a:lnTo>
                      <a:lnTo>
                        <a:pt x="0" y="9"/>
                      </a:lnTo>
                      <a:lnTo>
                        <a:pt x="13" y="0"/>
                      </a:lnTo>
                      <a:lnTo>
                        <a:pt x="13" y="2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0" name="Freeform 40"/>
                <p:cNvSpPr>
                  <a:spLocks/>
                </p:cNvSpPr>
                <p:nvPr/>
              </p:nvSpPr>
              <p:spPr bwMode="auto">
                <a:xfrm>
                  <a:off x="1930" y="2275"/>
                  <a:ext cx="92" cy="210"/>
                </a:xfrm>
                <a:custGeom>
                  <a:avLst/>
                  <a:gdLst>
                    <a:gd name="T0" fmla="*/ 13 w 92"/>
                    <a:gd name="T1" fmla="*/ 200 h 210"/>
                    <a:gd name="T2" fmla="*/ 0 w 92"/>
                    <a:gd name="T3" fmla="*/ 210 h 210"/>
                    <a:gd name="T4" fmla="*/ 0 w 92"/>
                    <a:gd name="T5" fmla="*/ 71 h 210"/>
                    <a:gd name="T6" fmla="*/ 13 w 92"/>
                    <a:gd name="T7" fmla="*/ 62 h 210"/>
                    <a:gd name="T8" fmla="*/ 13 w 92"/>
                    <a:gd name="T9" fmla="*/ 123 h 210"/>
                    <a:gd name="T10" fmla="*/ 79 w 92"/>
                    <a:gd name="T11" fmla="*/ 73 h 210"/>
                    <a:gd name="T12" fmla="*/ 79 w 92"/>
                    <a:gd name="T13" fmla="*/ 12 h 210"/>
                    <a:gd name="T14" fmla="*/ 92 w 92"/>
                    <a:gd name="T15" fmla="*/ 0 h 210"/>
                    <a:gd name="T16" fmla="*/ 92 w 92"/>
                    <a:gd name="T17" fmla="*/ 139 h 210"/>
                    <a:gd name="T18" fmla="*/ 79 w 92"/>
                    <a:gd name="T19" fmla="*/ 148 h 210"/>
                    <a:gd name="T20" fmla="*/ 79 w 92"/>
                    <a:gd name="T21" fmla="*/ 87 h 210"/>
                    <a:gd name="T22" fmla="*/ 13 w 92"/>
                    <a:gd name="T23" fmla="*/ 137 h 210"/>
                    <a:gd name="T24" fmla="*/ 13 w 92"/>
                    <a:gd name="T25" fmla="*/ 200 h 21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2"/>
                    <a:gd name="T40" fmla="*/ 0 h 210"/>
                    <a:gd name="T41" fmla="*/ 92 w 92"/>
                    <a:gd name="T42" fmla="*/ 210 h 21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2" h="210">
                      <a:moveTo>
                        <a:pt x="13" y="200"/>
                      </a:moveTo>
                      <a:lnTo>
                        <a:pt x="0" y="210"/>
                      </a:lnTo>
                      <a:lnTo>
                        <a:pt x="0" y="71"/>
                      </a:lnTo>
                      <a:lnTo>
                        <a:pt x="13" y="62"/>
                      </a:lnTo>
                      <a:lnTo>
                        <a:pt x="13" y="123"/>
                      </a:lnTo>
                      <a:lnTo>
                        <a:pt x="79" y="73"/>
                      </a:lnTo>
                      <a:lnTo>
                        <a:pt x="79" y="12"/>
                      </a:lnTo>
                      <a:lnTo>
                        <a:pt x="92" y="0"/>
                      </a:lnTo>
                      <a:lnTo>
                        <a:pt x="92" y="139"/>
                      </a:lnTo>
                      <a:lnTo>
                        <a:pt x="79" y="148"/>
                      </a:lnTo>
                      <a:lnTo>
                        <a:pt x="79" y="87"/>
                      </a:lnTo>
                      <a:lnTo>
                        <a:pt x="13" y="137"/>
                      </a:lnTo>
                      <a:lnTo>
                        <a:pt x="13" y="20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1" name="Freeform 41"/>
                <p:cNvSpPr>
                  <a:spLocks/>
                </p:cNvSpPr>
                <p:nvPr/>
              </p:nvSpPr>
              <p:spPr bwMode="auto">
                <a:xfrm>
                  <a:off x="2053" y="2354"/>
                  <a:ext cx="13" cy="37"/>
                </a:xfrm>
                <a:custGeom>
                  <a:avLst/>
                  <a:gdLst>
                    <a:gd name="T0" fmla="*/ 13 w 13"/>
                    <a:gd name="T1" fmla="*/ 27 h 37"/>
                    <a:gd name="T2" fmla="*/ 0 w 13"/>
                    <a:gd name="T3" fmla="*/ 37 h 37"/>
                    <a:gd name="T4" fmla="*/ 0 w 13"/>
                    <a:gd name="T5" fmla="*/ 12 h 37"/>
                    <a:gd name="T6" fmla="*/ 13 w 13"/>
                    <a:gd name="T7" fmla="*/ 0 h 37"/>
                    <a:gd name="T8" fmla="*/ 13 w 13"/>
                    <a:gd name="T9" fmla="*/ 27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37"/>
                    <a:gd name="T17" fmla="*/ 13 w 13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37">
                      <a:moveTo>
                        <a:pt x="13" y="27"/>
                      </a:moveTo>
                      <a:lnTo>
                        <a:pt x="0" y="37"/>
                      </a:lnTo>
                      <a:lnTo>
                        <a:pt x="0" y="12"/>
                      </a:lnTo>
                      <a:lnTo>
                        <a:pt x="13" y="0"/>
                      </a:lnTo>
                      <a:lnTo>
                        <a:pt x="13" y="2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2" name="Freeform 42"/>
                <p:cNvSpPr>
                  <a:spLocks noEditPoints="1"/>
                </p:cNvSpPr>
                <p:nvPr/>
              </p:nvSpPr>
              <p:spPr bwMode="auto">
                <a:xfrm>
                  <a:off x="2097" y="2175"/>
                  <a:ext cx="81" cy="181"/>
                </a:xfrm>
                <a:custGeom>
                  <a:avLst/>
                  <a:gdLst>
                    <a:gd name="T0" fmla="*/ 13 w 81"/>
                    <a:gd name="T1" fmla="*/ 46 h 181"/>
                    <a:gd name="T2" fmla="*/ 13 w 81"/>
                    <a:gd name="T3" fmla="*/ 98 h 181"/>
                    <a:gd name="T4" fmla="*/ 34 w 81"/>
                    <a:gd name="T5" fmla="*/ 83 h 181"/>
                    <a:gd name="T6" fmla="*/ 48 w 81"/>
                    <a:gd name="T7" fmla="*/ 71 h 181"/>
                    <a:gd name="T8" fmla="*/ 59 w 81"/>
                    <a:gd name="T9" fmla="*/ 58 h 181"/>
                    <a:gd name="T10" fmla="*/ 61 w 81"/>
                    <a:gd name="T11" fmla="*/ 52 h 181"/>
                    <a:gd name="T12" fmla="*/ 65 w 81"/>
                    <a:gd name="T13" fmla="*/ 45 h 181"/>
                    <a:gd name="T14" fmla="*/ 65 w 81"/>
                    <a:gd name="T15" fmla="*/ 39 h 181"/>
                    <a:gd name="T16" fmla="*/ 67 w 81"/>
                    <a:gd name="T17" fmla="*/ 33 h 181"/>
                    <a:gd name="T18" fmla="*/ 65 w 81"/>
                    <a:gd name="T19" fmla="*/ 27 h 181"/>
                    <a:gd name="T20" fmla="*/ 65 w 81"/>
                    <a:gd name="T21" fmla="*/ 22 h 181"/>
                    <a:gd name="T22" fmla="*/ 61 w 81"/>
                    <a:gd name="T23" fmla="*/ 20 h 181"/>
                    <a:gd name="T24" fmla="*/ 59 w 81"/>
                    <a:gd name="T25" fmla="*/ 18 h 181"/>
                    <a:gd name="T26" fmla="*/ 54 w 81"/>
                    <a:gd name="T27" fmla="*/ 20 h 181"/>
                    <a:gd name="T28" fmla="*/ 48 w 81"/>
                    <a:gd name="T29" fmla="*/ 22 h 181"/>
                    <a:gd name="T30" fmla="*/ 40 w 81"/>
                    <a:gd name="T31" fmla="*/ 25 h 181"/>
                    <a:gd name="T32" fmla="*/ 33 w 81"/>
                    <a:gd name="T33" fmla="*/ 31 h 181"/>
                    <a:gd name="T34" fmla="*/ 13 w 81"/>
                    <a:gd name="T35" fmla="*/ 46 h 181"/>
                    <a:gd name="T36" fmla="*/ 0 w 81"/>
                    <a:gd name="T37" fmla="*/ 43 h 181"/>
                    <a:gd name="T38" fmla="*/ 31 w 81"/>
                    <a:gd name="T39" fmla="*/ 22 h 181"/>
                    <a:gd name="T40" fmla="*/ 40 w 81"/>
                    <a:gd name="T41" fmla="*/ 12 h 181"/>
                    <a:gd name="T42" fmla="*/ 50 w 81"/>
                    <a:gd name="T43" fmla="*/ 6 h 181"/>
                    <a:gd name="T44" fmla="*/ 58 w 81"/>
                    <a:gd name="T45" fmla="*/ 2 h 181"/>
                    <a:gd name="T46" fmla="*/ 63 w 81"/>
                    <a:gd name="T47" fmla="*/ 0 h 181"/>
                    <a:gd name="T48" fmla="*/ 71 w 81"/>
                    <a:gd name="T49" fmla="*/ 0 h 181"/>
                    <a:gd name="T50" fmla="*/ 77 w 81"/>
                    <a:gd name="T51" fmla="*/ 4 h 181"/>
                    <a:gd name="T52" fmla="*/ 81 w 81"/>
                    <a:gd name="T53" fmla="*/ 12 h 181"/>
                    <a:gd name="T54" fmla="*/ 81 w 81"/>
                    <a:gd name="T55" fmla="*/ 20 h 181"/>
                    <a:gd name="T56" fmla="*/ 81 w 81"/>
                    <a:gd name="T57" fmla="*/ 31 h 181"/>
                    <a:gd name="T58" fmla="*/ 77 w 81"/>
                    <a:gd name="T59" fmla="*/ 43 h 181"/>
                    <a:gd name="T60" fmla="*/ 71 w 81"/>
                    <a:gd name="T61" fmla="*/ 54 h 181"/>
                    <a:gd name="T62" fmla="*/ 65 w 81"/>
                    <a:gd name="T63" fmla="*/ 66 h 181"/>
                    <a:gd name="T64" fmla="*/ 59 w 81"/>
                    <a:gd name="T65" fmla="*/ 75 h 181"/>
                    <a:gd name="T66" fmla="*/ 52 w 81"/>
                    <a:gd name="T67" fmla="*/ 81 h 181"/>
                    <a:gd name="T68" fmla="*/ 42 w 81"/>
                    <a:gd name="T69" fmla="*/ 91 h 181"/>
                    <a:gd name="T70" fmla="*/ 33 w 81"/>
                    <a:gd name="T71" fmla="*/ 98 h 181"/>
                    <a:gd name="T72" fmla="*/ 13 w 81"/>
                    <a:gd name="T73" fmla="*/ 112 h 181"/>
                    <a:gd name="T74" fmla="*/ 13 w 81"/>
                    <a:gd name="T75" fmla="*/ 169 h 181"/>
                    <a:gd name="T76" fmla="*/ 0 w 81"/>
                    <a:gd name="T77" fmla="*/ 181 h 181"/>
                    <a:gd name="T78" fmla="*/ 0 w 81"/>
                    <a:gd name="T79" fmla="*/ 43 h 18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81"/>
                    <a:gd name="T121" fmla="*/ 0 h 181"/>
                    <a:gd name="T122" fmla="*/ 81 w 81"/>
                    <a:gd name="T123" fmla="*/ 181 h 18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81" h="181">
                      <a:moveTo>
                        <a:pt x="13" y="46"/>
                      </a:moveTo>
                      <a:lnTo>
                        <a:pt x="13" y="98"/>
                      </a:lnTo>
                      <a:lnTo>
                        <a:pt x="34" y="83"/>
                      </a:lnTo>
                      <a:lnTo>
                        <a:pt x="48" y="71"/>
                      </a:lnTo>
                      <a:lnTo>
                        <a:pt x="59" y="58"/>
                      </a:lnTo>
                      <a:lnTo>
                        <a:pt x="61" y="52"/>
                      </a:lnTo>
                      <a:lnTo>
                        <a:pt x="65" y="45"/>
                      </a:lnTo>
                      <a:lnTo>
                        <a:pt x="65" y="39"/>
                      </a:lnTo>
                      <a:lnTo>
                        <a:pt x="67" y="33"/>
                      </a:lnTo>
                      <a:lnTo>
                        <a:pt x="65" y="27"/>
                      </a:lnTo>
                      <a:lnTo>
                        <a:pt x="65" y="22"/>
                      </a:lnTo>
                      <a:lnTo>
                        <a:pt x="61" y="20"/>
                      </a:lnTo>
                      <a:lnTo>
                        <a:pt x="59" y="18"/>
                      </a:lnTo>
                      <a:lnTo>
                        <a:pt x="54" y="20"/>
                      </a:lnTo>
                      <a:lnTo>
                        <a:pt x="48" y="22"/>
                      </a:lnTo>
                      <a:lnTo>
                        <a:pt x="40" y="25"/>
                      </a:lnTo>
                      <a:lnTo>
                        <a:pt x="33" y="31"/>
                      </a:lnTo>
                      <a:lnTo>
                        <a:pt x="13" y="46"/>
                      </a:lnTo>
                      <a:close/>
                      <a:moveTo>
                        <a:pt x="0" y="43"/>
                      </a:moveTo>
                      <a:lnTo>
                        <a:pt x="31" y="22"/>
                      </a:lnTo>
                      <a:lnTo>
                        <a:pt x="40" y="12"/>
                      </a:lnTo>
                      <a:lnTo>
                        <a:pt x="50" y="6"/>
                      </a:lnTo>
                      <a:lnTo>
                        <a:pt x="58" y="2"/>
                      </a:lnTo>
                      <a:lnTo>
                        <a:pt x="63" y="0"/>
                      </a:lnTo>
                      <a:lnTo>
                        <a:pt x="71" y="0"/>
                      </a:lnTo>
                      <a:lnTo>
                        <a:pt x="77" y="4"/>
                      </a:lnTo>
                      <a:lnTo>
                        <a:pt x="81" y="12"/>
                      </a:lnTo>
                      <a:lnTo>
                        <a:pt x="81" y="20"/>
                      </a:lnTo>
                      <a:lnTo>
                        <a:pt x="81" y="31"/>
                      </a:lnTo>
                      <a:lnTo>
                        <a:pt x="77" y="43"/>
                      </a:lnTo>
                      <a:lnTo>
                        <a:pt x="71" y="54"/>
                      </a:lnTo>
                      <a:lnTo>
                        <a:pt x="65" y="66"/>
                      </a:lnTo>
                      <a:lnTo>
                        <a:pt x="59" y="75"/>
                      </a:lnTo>
                      <a:lnTo>
                        <a:pt x="52" y="81"/>
                      </a:lnTo>
                      <a:lnTo>
                        <a:pt x="42" y="91"/>
                      </a:lnTo>
                      <a:lnTo>
                        <a:pt x="33" y="98"/>
                      </a:lnTo>
                      <a:lnTo>
                        <a:pt x="13" y="112"/>
                      </a:lnTo>
                      <a:lnTo>
                        <a:pt x="13" y="169"/>
                      </a:lnTo>
                      <a:lnTo>
                        <a:pt x="0" y="181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3" name="Freeform 43"/>
                <p:cNvSpPr>
                  <a:spLocks/>
                </p:cNvSpPr>
                <p:nvPr/>
              </p:nvSpPr>
              <p:spPr bwMode="auto">
                <a:xfrm>
                  <a:off x="2162" y="2271"/>
                  <a:ext cx="14" cy="35"/>
                </a:xfrm>
                <a:custGeom>
                  <a:avLst/>
                  <a:gdLst>
                    <a:gd name="T0" fmla="*/ 14 w 14"/>
                    <a:gd name="T1" fmla="*/ 25 h 35"/>
                    <a:gd name="T2" fmla="*/ 0 w 14"/>
                    <a:gd name="T3" fmla="*/ 35 h 35"/>
                    <a:gd name="T4" fmla="*/ 0 w 14"/>
                    <a:gd name="T5" fmla="*/ 10 h 35"/>
                    <a:gd name="T6" fmla="*/ 14 w 14"/>
                    <a:gd name="T7" fmla="*/ 0 h 35"/>
                    <a:gd name="T8" fmla="*/ 14 w 14"/>
                    <a:gd name="T9" fmla="*/ 25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35"/>
                    <a:gd name="T17" fmla="*/ 14 w 14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35">
                      <a:moveTo>
                        <a:pt x="14" y="25"/>
                      </a:moveTo>
                      <a:lnTo>
                        <a:pt x="0" y="35"/>
                      </a:lnTo>
                      <a:lnTo>
                        <a:pt x="0" y="10"/>
                      </a:lnTo>
                      <a:lnTo>
                        <a:pt x="14" y="0"/>
                      </a:lnTo>
                      <a:lnTo>
                        <a:pt x="14" y="2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4" name="Freeform 44"/>
                <p:cNvSpPr>
                  <a:spLocks noEditPoints="1"/>
                </p:cNvSpPr>
                <p:nvPr/>
              </p:nvSpPr>
              <p:spPr bwMode="auto">
                <a:xfrm>
                  <a:off x="1926" y="2268"/>
                  <a:ext cx="100" cy="224"/>
                </a:xfrm>
                <a:custGeom>
                  <a:avLst/>
                  <a:gdLst>
                    <a:gd name="T0" fmla="*/ 6 w 100"/>
                    <a:gd name="T1" fmla="*/ 221 h 224"/>
                    <a:gd name="T2" fmla="*/ 15 w 100"/>
                    <a:gd name="T3" fmla="*/ 203 h 224"/>
                    <a:gd name="T4" fmla="*/ 6 w 100"/>
                    <a:gd name="T5" fmla="*/ 221 h 224"/>
                    <a:gd name="T6" fmla="*/ 0 w 100"/>
                    <a:gd name="T7" fmla="*/ 217 h 224"/>
                    <a:gd name="T8" fmla="*/ 6 w 100"/>
                    <a:gd name="T9" fmla="*/ 221 h 224"/>
                    <a:gd name="T10" fmla="*/ 0 w 100"/>
                    <a:gd name="T11" fmla="*/ 78 h 224"/>
                    <a:gd name="T12" fmla="*/ 8 w 100"/>
                    <a:gd name="T13" fmla="*/ 217 h 224"/>
                    <a:gd name="T14" fmla="*/ 0 w 100"/>
                    <a:gd name="T15" fmla="*/ 78 h 224"/>
                    <a:gd name="T16" fmla="*/ 2 w 100"/>
                    <a:gd name="T17" fmla="*/ 76 h 224"/>
                    <a:gd name="T18" fmla="*/ 0 w 100"/>
                    <a:gd name="T19" fmla="*/ 78 h 224"/>
                    <a:gd name="T20" fmla="*/ 15 w 100"/>
                    <a:gd name="T21" fmla="*/ 65 h 224"/>
                    <a:gd name="T22" fmla="*/ 6 w 100"/>
                    <a:gd name="T23" fmla="*/ 82 h 224"/>
                    <a:gd name="T24" fmla="*/ 15 w 100"/>
                    <a:gd name="T25" fmla="*/ 65 h 224"/>
                    <a:gd name="T26" fmla="*/ 21 w 100"/>
                    <a:gd name="T27" fmla="*/ 69 h 224"/>
                    <a:gd name="T28" fmla="*/ 15 w 100"/>
                    <a:gd name="T29" fmla="*/ 65 h 224"/>
                    <a:gd name="T30" fmla="*/ 21 w 100"/>
                    <a:gd name="T31" fmla="*/ 130 h 224"/>
                    <a:gd name="T32" fmla="*/ 13 w 100"/>
                    <a:gd name="T33" fmla="*/ 69 h 224"/>
                    <a:gd name="T34" fmla="*/ 19 w 100"/>
                    <a:gd name="T35" fmla="*/ 134 h 224"/>
                    <a:gd name="T36" fmla="*/ 13 w 100"/>
                    <a:gd name="T37" fmla="*/ 130 h 224"/>
                    <a:gd name="T38" fmla="*/ 19 w 100"/>
                    <a:gd name="T39" fmla="*/ 134 h 224"/>
                    <a:gd name="T40" fmla="*/ 81 w 100"/>
                    <a:gd name="T41" fmla="*/ 76 h 224"/>
                    <a:gd name="T42" fmla="*/ 19 w 100"/>
                    <a:gd name="T43" fmla="*/ 134 h 224"/>
                    <a:gd name="T44" fmla="*/ 86 w 100"/>
                    <a:gd name="T45" fmla="*/ 80 h 224"/>
                    <a:gd name="T46" fmla="*/ 84 w 100"/>
                    <a:gd name="T47" fmla="*/ 84 h 224"/>
                    <a:gd name="T48" fmla="*/ 86 w 100"/>
                    <a:gd name="T49" fmla="*/ 80 h 224"/>
                    <a:gd name="T50" fmla="*/ 79 w 100"/>
                    <a:gd name="T51" fmla="*/ 19 h 224"/>
                    <a:gd name="T52" fmla="*/ 86 w 100"/>
                    <a:gd name="T53" fmla="*/ 80 h 224"/>
                    <a:gd name="T54" fmla="*/ 79 w 100"/>
                    <a:gd name="T55" fmla="*/ 19 h 224"/>
                    <a:gd name="T56" fmla="*/ 81 w 100"/>
                    <a:gd name="T57" fmla="*/ 15 h 224"/>
                    <a:gd name="T58" fmla="*/ 79 w 100"/>
                    <a:gd name="T59" fmla="*/ 19 h 224"/>
                    <a:gd name="T60" fmla="*/ 94 w 100"/>
                    <a:gd name="T61" fmla="*/ 5 h 224"/>
                    <a:gd name="T62" fmla="*/ 84 w 100"/>
                    <a:gd name="T63" fmla="*/ 21 h 224"/>
                    <a:gd name="T64" fmla="*/ 94 w 100"/>
                    <a:gd name="T65" fmla="*/ 5 h 224"/>
                    <a:gd name="T66" fmla="*/ 100 w 100"/>
                    <a:gd name="T67" fmla="*/ 7 h 224"/>
                    <a:gd name="T68" fmla="*/ 94 w 100"/>
                    <a:gd name="T69" fmla="*/ 5 h 224"/>
                    <a:gd name="T70" fmla="*/ 100 w 100"/>
                    <a:gd name="T71" fmla="*/ 146 h 224"/>
                    <a:gd name="T72" fmla="*/ 92 w 100"/>
                    <a:gd name="T73" fmla="*/ 7 h 224"/>
                    <a:gd name="T74" fmla="*/ 100 w 100"/>
                    <a:gd name="T75" fmla="*/ 146 h 224"/>
                    <a:gd name="T76" fmla="*/ 98 w 100"/>
                    <a:gd name="T77" fmla="*/ 150 h 224"/>
                    <a:gd name="T78" fmla="*/ 100 w 100"/>
                    <a:gd name="T79" fmla="*/ 146 h 224"/>
                    <a:gd name="T80" fmla="*/ 84 w 100"/>
                    <a:gd name="T81" fmla="*/ 159 h 224"/>
                    <a:gd name="T82" fmla="*/ 94 w 100"/>
                    <a:gd name="T83" fmla="*/ 142 h 224"/>
                    <a:gd name="T84" fmla="*/ 84 w 100"/>
                    <a:gd name="T85" fmla="*/ 159 h 224"/>
                    <a:gd name="T86" fmla="*/ 79 w 100"/>
                    <a:gd name="T87" fmla="*/ 155 h 224"/>
                    <a:gd name="T88" fmla="*/ 84 w 100"/>
                    <a:gd name="T89" fmla="*/ 159 h 224"/>
                    <a:gd name="T90" fmla="*/ 79 w 100"/>
                    <a:gd name="T91" fmla="*/ 94 h 224"/>
                    <a:gd name="T92" fmla="*/ 86 w 100"/>
                    <a:gd name="T93" fmla="*/ 155 h 224"/>
                    <a:gd name="T94" fmla="*/ 81 w 100"/>
                    <a:gd name="T95" fmla="*/ 90 h 224"/>
                    <a:gd name="T96" fmla="*/ 86 w 100"/>
                    <a:gd name="T97" fmla="*/ 94 h 224"/>
                    <a:gd name="T98" fmla="*/ 81 w 100"/>
                    <a:gd name="T99" fmla="*/ 90 h 224"/>
                    <a:gd name="T100" fmla="*/ 19 w 100"/>
                    <a:gd name="T101" fmla="*/ 148 h 224"/>
                    <a:gd name="T102" fmla="*/ 81 w 100"/>
                    <a:gd name="T103" fmla="*/ 90 h 224"/>
                    <a:gd name="T104" fmla="*/ 13 w 100"/>
                    <a:gd name="T105" fmla="*/ 144 h 224"/>
                    <a:gd name="T106" fmla="*/ 15 w 100"/>
                    <a:gd name="T107" fmla="*/ 140 h 224"/>
                    <a:gd name="T108" fmla="*/ 13 w 100"/>
                    <a:gd name="T109" fmla="*/ 144 h 224"/>
                    <a:gd name="T110" fmla="*/ 21 w 100"/>
                    <a:gd name="T111" fmla="*/ 207 h 224"/>
                    <a:gd name="T112" fmla="*/ 13 w 100"/>
                    <a:gd name="T113" fmla="*/ 144 h 224"/>
                    <a:gd name="T114" fmla="*/ 21 w 100"/>
                    <a:gd name="T115" fmla="*/ 207 h 224"/>
                    <a:gd name="T116" fmla="*/ 19 w 100"/>
                    <a:gd name="T117" fmla="*/ 209 h 224"/>
                    <a:gd name="T118" fmla="*/ 21 w 100"/>
                    <a:gd name="T119" fmla="*/ 207 h 22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00"/>
                    <a:gd name="T181" fmla="*/ 0 h 224"/>
                    <a:gd name="T182" fmla="*/ 100 w 100"/>
                    <a:gd name="T183" fmla="*/ 224 h 224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00" h="224">
                      <a:moveTo>
                        <a:pt x="19" y="209"/>
                      </a:moveTo>
                      <a:lnTo>
                        <a:pt x="6" y="221"/>
                      </a:lnTo>
                      <a:lnTo>
                        <a:pt x="2" y="213"/>
                      </a:lnTo>
                      <a:lnTo>
                        <a:pt x="15" y="203"/>
                      </a:lnTo>
                      <a:lnTo>
                        <a:pt x="19" y="209"/>
                      </a:lnTo>
                      <a:close/>
                      <a:moveTo>
                        <a:pt x="6" y="221"/>
                      </a:moveTo>
                      <a:lnTo>
                        <a:pt x="0" y="224"/>
                      </a:lnTo>
                      <a:lnTo>
                        <a:pt x="0" y="217"/>
                      </a:lnTo>
                      <a:lnTo>
                        <a:pt x="4" y="217"/>
                      </a:lnTo>
                      <a:lnTo>
                        <a:pt x="6" y="221"/>
                      </a:lnTo>
                      <a:close/>
                      <a:moveTo>
                        <a:pt x="0" y="217"/>
                      </a:moveTo>
                      <a:lnTo>
                        <a:pt x="0" y="78"/>
                      </a:lnTo>
                      <a:lnTo>
                        <a:pt x="8" y="78"/>
                      </a:lnTo>
                      <a:lnTo>
                        <a:pt x="8" y="217"/>
                      </a:lnTo>
                      <a:lnTo>
                        <a:pt x="0" y="217"/>
                      </a:lnTo>
                      <a:close/>
                      <a:moveTo>
                        <a:pt x="0" y="78"/>
                      </a:moveTo>
                      <a:lnTo>
                        <a:pt x="0" y="76"/>
                      </a:lnTo>
                      <a:lnTo>
                        <a:pt x="2" y="76"/>
                      </a:lnTo>
                      <a:lnTo>
                        <a:pt x="4" y="78"/>
                      </a:lnTo>
                      <a:lnTo>
                        <a:pt x="0" y="78"/>
                      </a:lnTo>
                      <a:close/>
                      <a:moveTo>
                        <a:pt x="2" y="76"/>
                      </a:moveTo>
                      <a:lnTo>
                        <a:pt x="15" y="65"/>
                      </a:lnTo>
                      <a:lnTo>
                        <a:pt x="19" y="73"/>
                      </a:lnTo>
                      <a:lnTo>
                        <a:pt x="6" y="82"/>
                      </a:lnTo>
                      <a:lnTo>
                        <a:pt x="2" y="76"/>
                      </a:lnTo>
                      <a:close/>
                      <a:moveTo>
                        <a:pt x="15" y="65"/>
                      </a:moveTo>
                      <a:lnTo>
                        <a:pt x="21" y="61"/>
                      </a:lnTo>
                      <a:lnTo>
                        <a:pt x="21" y="69"/>
                      </a:lnTo>
                      <a:lnTo>
                        <a:pt x="17" y="69"/>
                      </a:lnTo>
                      <a:lnTo>
                        <a:pt x="15" y="65"/>
                      </a:lnTo>
                      <a:close/>
                      <a:moveTo>
                        <a:pt x="21" y="69"/>
                      </a:moveTo>
                      <a:lnTo>
                        <a:pt x="21" y="130"/>
                      </a:lnTo>
                      <a:lnTo>
                        <a:pt x="13" y="130"/>
                      </a:lnTo>
                      <a:lnTo>
                        <a:pt x="13" y="69"/>
                      </a:lnTo>
                      <a:lnTo>
                        <a:pt x="21" y="69"/>
                      </a:lnTo>
                      <a:close/>
                      <a:moveTo>
                        <a:pt x="19" y="134"/>
                      </a:moveTo>
                      <a:lnTo>
                        <a:pt x="13" y="138"/>
                      </a:lnTo>
                      <a:lnTo>
                        <a:pt x="13" y="130"/>
                      </a:lnTo>
                      <a:lnTo>
                        <a:pt x="17" y="130"/>
                      </a:lnTo>
                      <a:lnTo>
                        <a:pt x="19" y="134"/>
                      </a:lnTo>
                      <a:close/>
                      <a:moveTo>
                        <a:pt x="15" y="126"/>
                      </a:moveTo>
                      <a:lnTo>
                        <a:pt x="81" y="76"/>
                      </a:lnTo>
                      <a:lnTo>
                        <a:pt x="84" y="84"/>
                      </a:lnTo>
                      <a:lnTo>
                        <a:pt x="19" y="134"/>
                      </a:lnTo>
                      <a:lnTo>
                        <a:pt x="15" y="126"/>
                      </a:lnTo>
                      <a:close/>
                      <a:moveTo>
                        <a:pt x="86" y="80"/>
                      </a:moveTo>
                      <a:lnTo>
                        <a:pt x="86" y="82"/>
                      </a:lnTo>
                      <a:lnTo>
                        <a:pt x="84" y="84"/>
                      </a:lnTo>
                      <a:lnTo>
                        <a:pt x="83" y="80"/>
                      </a:lnTo>
                      <a:lnTo>
                        <a:pt x="86" y="80"/>
                      </a:lnTo>
                      <a:close/>
                      <a:moveTo>
                        <a:pt x="79" y="80"/>
                      </a:moveTo>
                      <a:lnTo>
                        <a:pt x="79" y="19"/>
                      </a:lnTo>
                      <a:lnTo>
                        <a:pt x="86" y="19"/>
                      </a:lnTo>
                      <a:lnTo>
                        <a:pt x="86" y="80"/>
                      </a:lnTo>
                      <a:lnTo>
                        <a:pt x="79" y="80"/>
                      </a:lnTo>
                      <a:close/>
                      <a:moveTo>
                        <a:pt x="79" y="19"/>
                      </a:moveTo>
                      <a:lnTo>
                        <a:pt x="79" y="17"/>
                      </a:lnTo>
                      <a:lnTo>
                        <a:pt x="81" y="15"/>
                      </a:lnTo>
                      <a:lnTo>
                        <a:pt x="83" y="19"/>
                      </a:lnTo>
                      <a:lnTo>
                        <a:pt x="79" y="19"/>
                      </a:lnTo>
                      <a:close/>
                      <a:moveTo>
                        <a:pt x="81" y="15"/>
                      </a:moveTo>
                      <a:lnTo>
                        <a:pt x="94" y="5"/>
                      </a:lnTo>
                      <a:lnTo>
                        <a:pt x="98" y="11"/>
                      </a:lnTo>
                      <a:lnTo>
                        <a:pt x="84" y="21"/>
                      </a:lnTo>
                      <a:lnTo>
                        <a:pt x="81" y="15"/>
                      </a:lnTo>
                      <a:close/>
                      <a:moveTo>
                        <a:pt x="94" y="5"/>
                      </a:moveTo>
                      <a:lnTo>
                        <a:pt x="100" y="0"/>
                      </a:lnTo>
                      <a:lnTo>
                        <a:pt x="100" y="7"/>
                      </a:lnTo>
                      <a:lnTo>
                        <a:pt x="96" y="7"/>
                      </a:lnTo>
                      <a:lnTo>
                        <a:pt x="94" y="5"/>
                      </a:lnTo>
                      <a:close/>
                      <a:moveTo>
                        <a:pt x="100" y="7"/>
                      </a:moveTo>
                      <a:lnTo>
                        <a:pt x="100" y="146"/>
                      </a:lnTo>
                      <a:lnTo>
                        <a:pt x="92" y="146"/>
                      </a:lnTo>
                      <a:lnTo>
                        <a:pt x="92" y="7"/>
                      </a:lnTo>
                      <a:lnTo>
                        <a:pt x="100" y="7"/>
                      </a:lnTo>
                      <a:close/>
                      <a:moveTo>
                        <a:pt x="100" y="146"/>
                      </a:moveTo>
                      <a:lnTo>
                        <a:pt x="100" y="148"/>
                      </a:lnTo>
                      <a:lnTo>
                        <a:pt x="98" y="150"/>
                      </a:lnTo>
                      <a:lnTo>
                        <a:pt x="96" y="146"/>
                      </a:lnTo>
                      <a:lnTo>
                        <a:pt x="100" y="146"/>
                      </a:lnTo>
                      <a:close/>
                      <a:moveTo>
                        <a:pt x="98" y="150"/>
                      </a:moveTo>
                      <a:lnTo>
                        <a:pt x="84" y="159"/>
                      </a:lnTo>
                      <a:lnTo>
                        <a:pt x="81" y="153"/>
                      </a:lnTo>
                      <a:lnTo>
                        <a:pt x="94" y="142"/>
                      </a:lnTo>
                      <a:lnTo>
                        <a:pt x="98" y="150"/>
                      </a:lnTo>
                      <a:close/>
                      <a:moveTo>
                        <a:pt x="84" y="159"/>
                      </a:moveTo>
                      <a:lnTo>
                        <a:pt x="79" y="165"/>
                      </a:lnTo>
                      <a:lnTo>
                        <a:pt x="79" y="155"/>
                      </a:lnTo>
                      <a:lnTo>
                        <a:pt x="83" y="155"/>
                      </a:lnTo>
                      <a:lnTo>
                        <a:pt x="84" y="159"/>
                      </a:lnTo>
                      <a:close/>
                      <a:moveTo>
                        <a:pt x="79" y="155"/>
                      </a:moveTo>
                      <a:lnTo>
                        <a:pt x="79" y="94"/>
                      </a:lnTo>
                      <a:lnTo>
                        <a:pt x="86" y="94"/>
                      </a:lnTo>
                      <a:lnTo>
                        <a:pt x="86" y="155"/>
                      </a:lnTo>
                      <a:lnTo>
                        <a:pt x="79" y="155"/>
                      </a:lnTo>
                      <a:close/>
                      <a:moveTo>
                        <a:pt x="81" y="90"/>
                      </a:moveTo>
                      <a:lnTo>
                        <a:pt x="86" y="86"/>
                      </a:lnTo>
                      <a:lnTo>
                        <a:pt x="86" y="94"/>
                      </a:lnTo>
                      <a:lnTo>
                        <a:pt x="83" y="94"/>
                      </a:lnTo>
                      <a:lnTo>
                        <a:pt x="81" y="90"/>
                      </a:lnTo>
                      <a:close/>
                      <a:moveTo>
                        <a:pt x="84" y="96"/>
                      </a:moveTo>
                      <a:lnTo>
                        <a:pt x="19" y="148"/>
                      </a:lnTo>
                      <a:lnTo>
                        <a:pt x="15" y="140"/>
                      </a:lnTo>
                      <a:lnTo>
                        <a:pt x="81" y="90"/>
                      </a:lnTo>
                      <a:lnTo>
                        <a:pt x="84" y="96"/>
                      </a:lnTo>
                      <a:close/>
                      <a:moveTo>
                        <a:pt x="13" y="144"/>
                      </a:moveTo>
                      <a:lnTo>
                        <a:pt x="13" y="142"/>
                      </a:lnTo>
                      <a:lnTo>
                        <a:pt x="15" y="140"/>
                      </a:lnTo>
                      <a:lnTo>
                        <a:pt x="17" y="144"/>
                      </a:lnTo>
                      <a:lnTo>
                        <a:pt x="13" y="144"/>
                      </a:lnTo>
                      <a:close/>
                      <a:moveTo>
                        <a:pt x="21" y="144"/>
                      </a:moveTo>
                      <a:lnTo>
                        <a:pt x="21" y="207"/>
                      </a:lnTo>
                      <a:lnTo>
                        <a:pt x="13" y="207"/>
                      </a:lnTo>
                      <a:lnTo>
                        <a:pt x="13" y="144"/>
                      </a:lnTo>
                      <a:lnTo>
                        <a:pt x="21" y="144"/>
                      </a:lnTo>
                      <a:close/>
                      <a:moveTo>
                        <a:pt x="21" y="207"/>
                      </a:moveTo>
                      <a:lnTo>
                        <a:pt x="21" y="209"/>
                      </a:lnTo>
                      <a:lnTo>
                        <a:pt x="19" y="209"/>
                      </a:lnTo>
                      <a:lnTo>
                        <a:pt x="17" y="207"/>
                      </a:lnTo>
                      <a:lnTo>
                        <a:pt x="21" y="207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5" name="Freeform 45"/>
                <p:cNvSpPr>
                  <a:spLocks noEditPoints="1"/>
                </p:cNvSpPr>
                <p:nvPr/>
              </p:nvSpPr>
              <p:spPr bwMode="auto">
                <a:xfrm>
                  <a:off x="2049" y="2346"/>
                  <a:ext cx="21" cy="52"/>
                </a:xfrm>
                <a:custGeom>
                  <a:avLst/>
                  <a:gdLst>
                    <a:gd name="T0" fmla="*/ 19 w 21"/>
                    <a:gd name="T1" fmla="*/ 37 h 52"/>
                    <a:gd name="T2" fmla="*/ 6 w 21"/>
                    <a:gd name="T3" fmla="*/ 48 h 52"/>
                    <a:gd name="T4" fmla="*/ 0 w 21"/>
                    <a:gd name="T5" fmla="*/ 41 h 52"/>
                    <a:gd name="T6" fmla="*/ 13 w 21"/>
                    <a:gd name="T7" fmla="*/ 31 h 52"/>
                    <a:gd name="T8" fmla="*/ 19 w 21"/>
                    <a:gd name="T9" fmla="*/ 37 h 52"/>
                    <a:gd name="T10" fmla="*/ 6 w 21"/>
                    <a:gd name="T11" fmla="*/ 48 h 52"/>
                    <a:gd name="T12" fmla="*/ 0 w 21"/>
                    <a:gd name="T13" fmla="*/ 52 h 52"/>
                    <a:gd name="T14" fmla="*/ 0 w 21"/>
                    <a:gd name="T15" fmla="*/ 45 h 52"/>
                    <a:gd name="T16" fmla="*/ 4 w 21"/>
                    <a:gd name="T17" fmla="*/ 45 h 52"/>
                    <a:gd name="T18" fmla="*/ 6 w 21"/>
                    <a:gd name="T19" fmla="*/ 48 h 52"/>
                    <a:gd name="T20" fmla="*/ 0 w 21"/>
                    <a:gd name="T21" fmla="*/ 45 h 52"/>
                    <a:gd name="T22" fmla="*/ 0 w 21"/>
                    <a:gd name="T23" fmla="*/ 20 h 52"/>
                    <a:gd name="T24" fmla="*/ 8 w 21"/>
                    <a:gd name="T25" fmla="*/ 20 h 52"/>
                    <a:gd name="T26" fmla="*/ 8 w 21"/>
                    <a:gd name="T27" fmla="*/ 45 h 52"/>
                    <a:gd name="T28" fmla="*/ 0 w 21"/>
                    <a:gd name="T29" fmla="*/ 45 h 52"/>
                    <a:gd name="T30" fmla="*/ 0 w 21"/>
                    <a:gd name="T31" fmla="*/ 20 h 52"/>
                    <a:gd name="T32" fmla="*/ 0 w 21"/>
                    <a:gd name="T33" fmla="*/ 18 h 52"/>
                    <a:gd name="T34" fmla="*/ 0 w 21"/>
                    <a:gd name="T35" fmla="*/ 16 h 52"/>
                    <a:gd name="T36" fmla="*/ 4 w 21"/>
                    <a:gd name="T37" fmla="*/ 20 h 52"/>
                    <a:gd name="T38" fmla="*/ 0 w 21"/>
                    <a:gd name="T39" fmla="*/ 20 h 52"/>
                    <a:gd name="T40" fmla="*/ 0 w 21"/>
                    <a:gd name="T41" fmla="*/ 16 h 52"/>
                    <a:gd name="T42" fmla="*/ 13 w 21"/>
                    <a:gd name="T43" fmla="*/ 6 h 52"/>
                    <a:gd name="T44" fmla="*/ 19 w 21"/>
                    <a:gd name="T45" fmla="*/ 12 h 52"/>
                    <a:gd name="T46" fmla="*/ 6 w 21"/>
                    <a:gd name="T47" fmla="*/ 23 h 52"/>
                    <a:gd name="T48" fmla="*/ 0 w 21"/>
                    <a:gd name="T49" fmla="*/ 16 h 52"/>
                    <a:gd name="T50" fmla="*/ 13 w 21"/>
                    <a:gd name="T51" fmla="*/ 6 h 52"/>
                    <a:gd name="T52" fmla="*/ 21 w 21"/>
                    <a:gd name="T53" fmla="*/ 0 h 52"/>
                    <a:gd name="T54" fmla="*/ 21 w 21"/>
                    <a:gd name="T55" fmla="*/ 8 h 52"/>
                    <a:gd name="T56" fmla="*/ 17 w 21"/>
                    <a:gd name="T57" fmla="*/ 8 h 52"/>
                    <a:gd name="T58" fmla="*/ 13 w 21"/>
                    <a:gd name="T59" fmla="*/ 6 h 52"/>
                    <a:gd name="T60" fmla="*/ 21 w 21"/>
                    <a:gd name="T61" fmla="*/ 8 h 52"/>
                    <a:gd name="T62" fmla="*/ 21 w 21"/>
                    <a:gd name="T63" fmla="*/ 35 h 52"/>
                    <a:gd name="T64" fmla="*/ 13 w 21"/>
                    <a:gd name="T65" fmla="*/ 35 h 52"/>
                    <a:gd name="T66" fmla="*/ 13 w 21"/>
                    <a:gd name="T67" fmla="*/ 8 h 52"/>
                    <a:gd name="T68" fmla="*/ 21 w 21"/>
                    <a:gd name="T69" fmla="*/ 8 h 52"/>
                    <a:gd name="T70" fmla="*/ 21 w 21"/>
                    <a:gd name="T71" fmla="*/ 35 h 52"/>
                    <a:gd name="T72" fmla="*/ 21 w 21"/>
                    <a:gd name="T73" fmla="*/ 37 h 52"/>
                    <a:gd name="T74" fmla="*/ 19 w 21"/>
                    <a:gd name="T75" fmla="*/ 37 h 52"/>
                    <a:gd name="T76" fmla="*/ 17 w 21"/>
                    <a:gd name="T77" fmla="*/ 35 h 52"/>
                    <a:gd name="T78" fmla="*/ 21 w 21"/>
                    <a:gd name="T79" fmla="*/ 35 h 5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1"/>
                    <a:gd name="T121" fmla="*/ 0 h 52"/>
                    <a:gd name="T122" fmla="*/ 21 w 21"/>
                    <a:gd name="T123" fmla="*/ 52 h 5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1" h="52">
                      <a:moveTo>
                        <a:pt x="19" y="37"/>
                      </a:moveTo>
                      <a:lnTo>
                        <a:pt x="6" y="48"/>
                      </a:lnTo>
                      <a:lnTo>
                        <a:pt x="0" y="41"/>
                      </a:lnTo>
                      <a:lnTo>
                        <a:pt x="13" y="31"/>
                      </a:lnTo>
                      <a:lnTo>
                        <a:pt x="19" y="37"/>
                      </a:lnTo>
                      <a:close/>
                      <a:moveTo>
                        <a:pt x="6" y="48"/>
                      </a:moveTo>
                      <a:lnTo>
                        <a:pt x="0" y="52"/>
                      </a:lnTo>
                      <a:lnTo>
                        <a:pt x="0" y="45"/>
                      </a:lnTo>
                      <a:lnTo>
                        <a:pt x="4" y="45"/>
                      </a:lnTo>
                      <a:lnTo>
                        <a:pt x="6" y="48"/>
                      </a:lnTo>
                      <a:close/>
                      <a:moveTo>
                        <a:pt x="0" y="45"/>
                      </a:moveTo>
                      <a:lnTo>
                        <a:pt x="0" y="20"/>
                      </a:lnTo>
                      <a:lnTo>
                        <a:pt x="8" y="20"/>
                      </a:lnTo>
                      <a:lnTo>
                        <a:pt x="8" y="45"/>
                      </a:lnTo>
                      <a:lnTo>
                        <a:pt x="0" y="45"/>
                      </a:lnTo>
                      <a:close/>
                      <a:moveTo>
                        <a:pt x="0" y="20"/>
                      </a:move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4" y="20"/>
                      </a:lnTo>
                      <a:lnTo>
                        <a:pt x="0" y="20"/>
                      </a:lnTo>
                      <a:close/>
                      <a:moveTo>
                        <a:pt x="0" y="16"/>
                      </a:moveTo>
                      <a:lnTo>
                        <a:pt x="13" y="6"/>
                      </a:lnTo>
                      <a:lnTo>
                        <a:pt x="19" y="12"/>
                      </a:lnTo>
                      <a:lnTo>
                        <a:pt x="6" y="23"/>
                      </a:lnTo>
                      <a:lnTo>
                        <a:pt x="0" y="16"/>
                      </a:lnTo>
                      <a:close/>
                      <a:moveTo>
                        <a:pt x="13" y="6"/>
                      </a:moveTo>
                      <a:lnTo>
                        <a:pt x="21" y="0"/>
                      </a:lnTo>
                      <a:lnTo>
                        <a:pt x="21" y="8"/>
                      </a:lnTo>
                      <a:lnTo>
                        <a:pt x="17" y="8"/>
                      </a:lnTo>
                      <a:lnTo>
                        <a:pt x="13" y="6"/>
                      </a:lnTo>
                      <a:close/>
                      <a:moveTo>
                        <a:pt x="21" y="8"/>
                      </a:moveTo>
                      <a:lnTo>
                        <a:pt x="21" y="35"/>
                      </a:lnTo>
                      <a:lnTo>
                        <a:pt x="13" y="35"/>
                      </a:lnTo>
                      <a:lnTo>
                        <a:pt x="13" y="8"/>
                      </a:lnTo>
                      <a:lnTo>
                        <a:pt x="21" y="8"/>
                      </a:lnTo>
                      <a:close/>
                      <a:moveTo>
                        <a:pt x="21" y="35"/>
                      </a:moveTo>
                      <a:lnTo>
                        <a:pt x="21" y="37"/>
                      </a:lnTo>
                      <a:lnTo>
                        <a:pt x="19" y="37"/>
                      </a:lnTo>
                      <a:lnTo>
                        <a:pt x="17" y="35"/>
                      </a:lnTo>
                      <a:lnTo>
                        <a:pt x="21" y="35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6" name="Freeform 46"/>
                <p:cNvSpPr>
                  <a:spLocks noEditPoints="1"/>
                </p:cNvSpPr>
                <p:nvPr/>
              </p:nvSpPr>
              <p:spPr bwMode="auto">
                <a:xfrm>
                  <a:off x="2093" y="2172"/>
                  <a:ext cx="90" cy="192"/>
                </a:xfrm>
                <a:custGeom>
                  <a:avLst/>
                  <a:gdLst>
                    <a:gd name="T0" fmla="*/ 21 w 90"/>
                    <a:gd name="T1" fmla="*/ 105 h 192"/>
                    <a:gd name="T2" fmla="*/ 37 w 90"/>
                    <a:gd name="T3" fmla="*/ 84 h 192"/>
                    <a:gd name="T4" fmla="*/ 38 w 90"/>
                    <a:gd name="T5" fmla="*/ 86 h 192"/>
                    <a:gd name="T6" fmla="*/ 48 w 90"/>
                    <a:gd name="T7" fmla="*/ 82 h 192"/>
                    <a:gd name="T8" fmla="*/ 65 w 90"/>
                    <a:gd name="T9" fmla="*/ 63 h 192"/>
                    <a:gd name="T10" fmla="*/ 65 w 90"/>
                    <a:gd name="T11" fmla="*/ 48 h 192"/>
                    <a:gd name="T12" fmla="*/ 65 w 90"/>
                    <a:gd name="T13" fmla="*/ 42 h 192"/>
                    <a:gd name="T14" fmla="*/ 67 w 90"/>
                    <a:gd name="T15" fmla="*/ 36 h 192"/>
                    <a:gd name="T16" fmla="*/ 67 w 90"/>
                    <a:gd name="T17" fmla="*/ 36 h 192"/>
                    <a:gd name="T18" fmla="*/ 71 w 90"/>
                    <a:gd name="T19" fmla="*/ 23 h 192"/>
                    <a:gd name="T20" fmla="*/ 58 w 90"/>
                    <a:gd name="T21" fmla="*/ 19 h 192"/>
                    <a:gd name="T22" fmla="*/ 35 w 90"/>
                    <a:gd name="T23" fmla="*/ 32 h 192"/>
                    <a:gd name="T24" fmla="*/ 15 w 90"/>
                    <a:gd name="T25" fmla="*/ 46 h 192"/>
                    <a:gd name="T26" fmla="*/ 17 w 90"/>
                    <a:gd name="T27" fmla="*/ 49 h 192"/>
                    <a:gd name="T28" fmla="*/ 2 w 90"/>
                    <a:gd name="T29" fmla="*/ 44 h 192"/>
                    <a:gd name="T30" fmla="*/ 31 w 90"/>
                    <a:gd name="T31" fmla="*/ 21 h 192"/>
                    <a:gd name="T32" fmla="*/ 35 w 90"/>
                    <a:gd name="T33" fmla="*/ 25 h 192"/>
                    <a:gd name="T34" fmla="*/ 38 w 90"/>
                    <a:gd name="T35" fmla="*/ 25 h 192"/>
                    <a:gd name="T36" fmla="*/ 42 w 90"/>
                    <a:gd name="T37" fmla="*/ 23 h 192"/>
                    <a:gd name="T38" fmla="*/ 52 w 90"/>
                    <a:gd name="T39" fmla="*/ 5 h 192"/>
                    <a:gd name="T40" fmla="*/ 56 w 90"/>
                    <a:gd name="T41" fmla="*/ 13 h 192"/>
                    <a:gd name="T42" fmla="*/ 62 w 90"/>
                    <a:gd name="T43" fmla="*/ 9 h 192"/>
                    <a:gd name="T44" fmla="*/ 62 w 90"/>
                    <a:gd name="T45" fmla="*/ 5 h 192"/>
                    <a:gd name="T46" fmla="*/ 65 w 90"/>
                    <a:gd name="T47" fmla="*/ 9 h 192"/>
                    <a:gd name="T48" fmla="*/ 65 w 90"/>
                    <a:gd name="T49" fmla="*/ 0 h 192"/>
                    <a:gd name="T50" fmla="*/ 65 w 90"/>
                    <a:gd name="T51" fmla="*/ 0 h 192"/>
                    <a:gd name="T52" fmla="*/ 69 w 90"/>
                    <a:gd name="T53" fmla="*/ 0 h 192"/>
                    <a:gd name="T54" fmla="*/ 71 w 90"/>
                    <a:gd name="T55" fmla="*/ 0 h 192"/>
                    <a:gd name="T56" fmla="*/ 71 w 90"/>
                    <a:gd name="T57" fmla="*/ 0 h 192"/>
                    <a:gd name="T58" fmla="*/ 71 w 90"/>
                    <a:gd name="T59" fmla="*/ 0 h 192"/>
                    <a:gd name="T60" fmla="*/ 86 w 90"/>
                    <a:gd name="T61" fmla="*/ 9 h 192"/>
                    <a:gd name="T62" fmla="*/ 88 w 90"/>
                    <a:gd name="T63" fmla="*/ 13 h 192"/>
                    <a:gd name="T64" fmla="*/ 88 w 90"/>
                    <a:gd name="T65" fmla="*/ 13 h 192"/>
                    <a:gd name="T66" fmla="*/ 81 w 90"/>
                    <a:gd name="T67" fmla="*/ 23 h 192"/>
                    <a:gd name="T68" fmla="*/ 79 w 90"/>
                    <a:gd name="T69" fmla="*/ 40 h 192"/>
                    <a:gd name="T70" fmla="*/ 77 w 90"/>
                    <a:gd name="T71" fmla="*/ 46 h 192"/>
                    <a:gd name="T72" fmla="*/ 85 w 90"/>
                    <a:gd name="T73" fmla="*/ 48 h 192"/>
                    <a:gd name="T74" fmla="*/ 83 w 90"/>
                    <a:gd name="T75" fmla="*/ 51 h 192"/>
                    <a:gd name="T76" fmla="*/ 83 w 90"/>
                    <a:gd name="T77" fmla="*/ 53 h 192"/>
                    <a:gd name="T78" fmla="*/ 83 w 90"/>
                    <a:gd name="T79" fmla="*/ 55 h 192"/>
                    <a:gd name="T80" fmla="*/ 83 w 90"/>
                    <a:gd name="T81" fmla="*/ 55 h 192"/>
                    <a:gd name="T82" fmla="*/ 71 w 90"/>
                    <a:gd name="T83" fmla="*/ 73 h 192"/>
                    <a:gd name="T84" fmla="*/ 69 w 90"/>
                    <a:gd name="T85" fmla="*/ 69 h 192"/>
                    <a:gd name="T86" fmla="*/ 65 w 90"/>
                    <a:gd name="T87" fmla="*/ 69 h 192"/>
                    <a:gd name="T88" fmla="*/ 62 w 90"/>
                    <a:gd name="T89" fmla="*/ 71 h 192"/>
                    <a:gd name="T90" fmla="*/ 58 w 90"/>
                    <a:gd name="T91" fmla="*/ 88 h 192"/>
                    <a:gd name="T92" fmla="*/ 54 w 90"/>
                    <a:gd name="T93" fmla="*/ 92 h 192"/>
                    <a:gd name="T94" fmla="*/ 50 w 90"/>
                    <a:gd name="T95" fmla="*/ 96 h 192"/>
                    <a:gd name="T96" fmla="*/ 50 w 90"/>
                    <a:gd name="T97" fmla="*/ 96 h 192"/>
                    <a:gd name="T98" fmla="*/ 13 w 90"/>
                    <a:gd name="T99" fmla="*/ 115 h 192"/>
                    <a:gd name="T100" fmla="*/ 21 w 90"/>
                    <a:gd name="T101" fmla="*/ 172 h 192"/>
                    <a:gd name="T102" fmla="*/ 21 w 90"/>
                    <a:gd name="T103" fmla="*/ 176 h 192"/>
                    <a:gd name="T104" fmla="*/ 15 w 90"/>
                    <a:gd name="T105" fmla="*/ 171 h 192"/>
                    <a:gd name="T106" fmla="*/ 8 w 90"/>
                    <a:gd name="T107" fmla="*/ 186 h 192"/>
                    <a:gd name="T108" fmla="*/ 0 w 90"/>
                    <a:gd name="T109" fmla="*/ 46 h 19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90"/>
                    <a:gd name="T166" fmla="*/ 0 h 192"/>
                    <a:gd name="T167" fmla="*/ 90 w 90"/>
                    <a:gd name="T168" fmla="*/ 192 h 19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90" h="192">
                      <a:moveTo>
                        <a:pt x="21" y="49"/>
                      </a:moveTo>
                      <a:lnTo>
                        <a:pt x="21" y="101"/>
                      </a:lnTo>
                      <a:lnTo>
                        <a:pt x="13" y="101"/>
                      </a:lnTo>
                      <a:lnTo>
                        <a:pt x="13" y="49"/>
                      </a:lnTo>
                      <a:lnTo>
                        <a:pt x="21" y="49"/>
                      </a:lnTo>
                      <a:close/>
                      <a:moveTo>
                        <a:pt x="21" y="105"/>
                      </a:moveTo>
                      <a:lnTo>
                        <a:pt x="13" y="109"/>
                      </a:lnTo>
                      <a:lnTo>
                        <a:pt x="13" y="101"/>
                      </a:lnTo>
                      <a:lnTo>
                        <a:pt x="17" y="101"/>
                      </a:lnTo>
                      <a:lnTo>
                        <a:pt x="21" y="105"/>
                      </a:lnTo>
                      <a:close/>
                      <a:moveTo>
                        <a:pt x="15" y="98"/>
                      </a:moveTo>
                      <a:lnTo>
                        <a:pt x="37" y="84"/>
                      </a:lnTo>
                      <a:lnTo>
                        <a:pt x="40" y="90"/>
                      </a:lnTo>
                      <a:lnTo>
                        <a:pt x="21" y="105"/>
                      </a:lnTo>
                      <a:lnTo>
                        <a:pt x="15" y="98"/>
                      </a:lnTo>
                      <a:close/>
                      <a:moveTo>
                        <a:pt x="37" y="84"/>
                      </a:moveTo>
                      <a:lnTo>
                        <a:pt x="37" y="84"/>
                      </a:lnTo>
                      <a:lnTo>
                        <a:pt x="38" y="86"/>
                      </a:lnTo>
                      <a:lnTo>
                        <a:pt x="37" y="84"/>
                      </a:lnTo>
                      <a:close/>
                      <a:moveTo>
                        <a:pt x="37" y="84"/>
                      </a:moveTo>
                      <a:lnTo>
                        <a:pt x="42" y="76"/>
                      </a:lnTo>
                      <a:lnTo>
                        <a:pt x="50" y="71"/>
                      </a:lnTo>
                      <a:lnTo>
                        <a:pt x="56" y="76"/>
                      </a:lnTo>
                      <a:lnTo>
                        <a:pt x="48" y="82"/>
                      </a:lnTo>
                      <a:lnTo>
                        <a:pt x="40" y="90"/>
                      </a:lnTo>
                      <a:lnTo>
                        <a:pt x="37" y="84"/>
                      </a:lnTo>
                      <a:close/>
                      <a:moveTo>
                        <a:pt x="50" y="71"/>
                      </a:moveTo>
                      <a:lnTo>
                        <a:pt x="56" y="65"/>
                      </a:lnTo>
                      <a:lnTo>
                        <a:pt x="60" y="59"/>
                      </a:lnTo>
                      <a:lnTo>
                        <a:pt x="65" y="63"/>
                      </a:lnTo>
                      <a:lnTo>
                        <a:pt x="62" y="71"/>
                      </a:lnTo>
                      <a:lnTo>
                        <a:pt x="56" y="76"/>
                      </a:lnTo>
                      <a:lnTo>
                        <a:pt x="50" y="71"/>
                      </a:lnTo>
                      <a:close/>
                      <a:moveTo>
                        <a:pt x="60" y="59"/>
                      </a:moveTo>
                      <a:lnTo>
                        <a:pt x="63" y="53"/>
                      </a:lnTo>
                      <a:lnTo>
                        <a:pt x="65" y="48"/>
                      </a:lnTo>
                      <a:lnTo>
                        <a:pt x="73" y="49"/>
                      </a:lnTo>
                      <a:lnTo>
                        <a:pt x="69" y="57"/>
                      </a:lnTo>
                      <a:lnTo>
                        <a:pt x="65" y="63"/>
                      </a:lnTo>
                      <a:lnTo>
                        <a:pt x="60" y="59"/>
                      </a:lnTo>
                      <a:close/>
                      <a:moveTo>
                        <a:pt x="65" y="48"/>
                      </a:moveTo>
                      <a:lnTo>
                        <a:pt x="65" y="42"/>
                      </a:lnTo>
                      <a:lnTo>
                        <a:pt x="67" y="36"/>
                      </a:lnTo>
                      <a:lnTo>
                        <a:pt x="75" y="36"/>
                      </a:lnTo>
                      <a:lnTo>
                        <a:pt x="75" y="42"/>
                      </a:lnTo>
                      <a:lnTo>
                        <a:pt x="73" y="49"/>
                      </a:lnTo>
                      <a:lnTo>
                        <a:pt x="65" y="48"/>
                      </a:lnTo>
                      <a:close/>
                      <a:moveTo>
                        <a:pt x="67" y="36"/>
                      </a:moveTo>
                      <a:lnTo>
                        <a:pt x="65" y="30"/>
                      </a:lnTo>
                      <a:lnTo>
                        <a:pt x="65" y="26"/>
                      </a:lnTo>
                      <a:lnTo>
                        <a:pt x="71" y="23"/>
                      </a:lnTo>
                      <a:lnTo>
                        <a:pt x="73" y="28"/>
                      </a:lnTo>
                      <a:lnTo>
                        <a:pt x="75" y="36"/>
                      </a:lnTo>
                      <a:lnTo>
                        <a:pt x="67" y="36"/>
                      </a:lnTo>
                      <a:close/>
                      <a:moveTo>
                        <a:pt x="65" y="26"/>
                      </a:moveTo>
                      <a:lnTo>
                        <a:pt x="63" y="26"/>
                      </a:lnTo>
                      <a:lnTo>
                        <a:pt x="62" y="25"/>
                      </a:lnTo>
                      <a:lnTo>
                        <a:pt x="63" y="17"/>
                      </a:lnTo>
                      <a:lnTo>
                        <a:pt x="67" y="19"/>
                      </a:lnTo>
                      <a:lnTo>
                        <a:pt x="71" y="23"/>
                      </a:lnTo>
                      <a:lnTo>
                        <a:pt x="65" y="26"/>
                      </a:lnTo>
                      <a:close/>
                      <a:moveTo>
                        <a:pt x="62" y="25"/>
                      </a:moveTo>
                      <a:lnTo>
                        <a:pt x="60" y="26"/>
                      </a:lnTo>
                      <a:lnTo>
                        <a:pt x="54" y="28"/>
                      </a:lnTo>
                      <a:lnTo>
                        <a:pt x="50" y="21"/>
                      </a:lnTo>
                      <a:lnTo>
                        <a:pt x="58" y="19"/>
                      </a:lnTo>
                      <a:lnTo>
                        <a:pt x="63" y="17"/>
                      </a:lnTo>
                      <a:lnTo>
                        <a:pt x="62" y="25"/>
                      </a:lnTo>
                      <a:close/>
                      <a:moveTo>
                        <a:pt x="54" y="28"/>
                      </a:moveTo>
                      <a:lnTo>
                        <a:pt x="48" y="32"/>
                      </a:lnTo>
                      <a:lnTo>
                        <a:pt x="38" y="38"/>
                      </a:lnTo>
                      <a:lnTo>
                        <a:pt x="35" y="32"/>
                      </a:lnTo>
                      <a:lnTo>
                        <a:pt x="42" y="25"/>
                      </a:lnTo>
                      <a:lnTo>
                        <a:pt x="50" y="21"/>
                      </a:lnTo>
                      <a:lnTo>
                        <a:pt x="54" y="28"/>
                      </a:lnTo>
                      <a:close/>
                      <a:moveTo>
                        <a:pt x="38" y="38"/>
                      </a:moveTo>
                      <a:lnTo>
                        <a:pt x="21" y="51"/>
                      </a:lnTo>
                      <a:lnTo>
                        <a:pt x="15" y="46"/>
                      </a:lnTo>
                      <a:lnTo>
                        <a:pt x="35" y="32"/>
                      </a:lnTo>
                      <a:lnTo>
                        <a:pt x="38" y="38"/>
                      </a:lnTo>
                      <a:close/>
                      <a:moveTo>
                        <a:pt x="13" y="49"/>
                      </a:moveTo>
                      <a:lnTo>
                        <a:pt x="13" y="48"/>
                      </a:lnTo>
                      <a:lnTo>
                        <a:pt x="15" y="46"/>
                      </a:lnTo>
                      <a:lnTo>
                        <a:pt x="17" y="49"/>
                      </a:lnTo>
                      <a:lnTo>
                        <a:pt x="13" y="49"/>
                      </a:lnTo>
                      <a:close/>
                      <a:moveTo>
                        <a:pt x="2" y="44"/>
                      </a:moveTo>
                      <a:lnTo>
                        <a:pt x="31" y="21"/>
                      </a:lnTo>
                      <a:lnTo>
                        <a:pt x="37" y="26"/>
                      </a:lnTo>
                      <a:lnTo>
                        <a:pt x="8" y="49"/>
                      </a:lnTo>
                      <a:lnTo>
                        <a:pt x="2" y="44"/>
                      </a:lnTo>
                      <a:close/>
                      <a:moveTo>
                        <a:pt x="31" y="21"/>
                      </a:moveTo>
                      <a:lnTo>
                        <a:pt x="31" y="21"/>
                      </a:lnTo>
                      <a:lnTo>
                        <a:pt x="35" y="25"/>
                      </a:lnTo>
                      <a:lnTo>
                        <a:pt x="31" y="21"/>
                      </a:lnTo>
                      <a:close/>
                      <a:moveTo>
                        <a:pt x="31" y="21"/>
                      </a:moveTo>
                      <a:lnTo>
                        <a:pt x="31" y="21"/>
                      </a:lnTo>
                      <a:lnTo>
                        <a:pt x="37" y="26"/>
                      </a:lnTo>
                      <a:lnTo>
                        <a:pt x="31" y="21"/>
                      </a:lnTo>
                      <a:close/>
                      <a:moveTo>
                        <a:pt x="37" y="26"/>
                      </a:moveTo>
                      <a:lnTo>
                        <a:pt x="37" y="26"/>
                      </a:lnTo>
                      <a:lnTo>
                        <a:pt x="35" y="25"/>
                      </a:lnTo>
                      <a:lnTo>
                        <a:pt x="37" y="26"/>
                      </a:lnTo>
                      <a:close/>
                      <a:moveTo>
                        <a:pt x="31" y="21"/>
                      </a:moveTo>
                      <a:lnTo>
                        <a:pt x="33" y="19"/>
                      </a:lnTo>
                      <a:lnTo>
                        <a:pt x="35" y="17"/>
                      </a:lnTo>
                      <a:lnTo>
                        <a:pt x="40" y="25"/>
                      </a:lnTo>
                      <a:lnTo>
                        <a:pt x="38" y="25"/>
                      </a:lnTo>
                      <a:lnTo>
                        <a:pt x="37" y="26"/>
                      </a:lnTo>
                      <a:lnTo>
                        <a:pt x="31" y="21"/>
                      </a:lnTo>
                      <a:close/>
                      <a:moveTo>
                        <a:pt x="35" y="17"/>
                      </a:moveTo>
                      <a:lnTo>
                        <a:pt x="37" y="17"/>
                      </a:lnTo>
                      <a:lnTo>
                        <a:pt x="38" y="15"/>
                      </a:lnTo>
                      <a:lnTo>
                        <a:pt x="42" y="23"/>
                      </a:lnTo>
                      <a:lnTo>
                        <a:pt x="40" y="23"/>
                      </a:lnTo>
                      <a:lnTo>
                        <a:pt x="40" y="25"/>
                      </a:lnTo>
                      <a:lnTo>
                        <a:pt x="35" y="17"/>
                      </a:lnTo>
                      <a:close/>
                      <a:moveTo>
                        <a:pt x="38" y="15"/>
                      </a:moveTo>
                      <a:lnTo>
                        <a:pt x="46" y="9"/>
                      </a:lnTo>
                      <a:lnTo>
                        <a:pt x="52" y="5"/>
                      </a:lnTo>
                      <a:lnTo>
                        <a:pt x="56" y="13"/>
                      </a:lnTo>
                      <a:lnTo>
                        <a:pt x="50" y="17"/>
                      </a:lnTo>
                      <a:lnTo>
                        <a:pt x="42" y="23"/>
                      </a:lnTo>
                      <a:lnTo>
                        <a:pt x="38" y="15"/>
                      </a:lnTo>
                      <a:close/>
                      <a:moveTo>
                        <a:pt x="56" y="13"/>
                      </a:moveTo>
                      <a:lnTo>
                        <a:pt x="56" y="13"/>
                      </a:lnTo>
                      <a:lnTo>
                        <a:pt x="54" y="9"/>
                      </a:lnTo>
                      <a:lnTo>
                        <a:pt x="56" y="13"/>
                      </a:lnTo>
                      <a:close/>
                      <a:moveTo>
                        <a:pt x="52" y="5"/>
                      </a:moveTo>
                      <a:lnTo>
                        <a:pt x="56" y="3"/>
                      </a:lnTo>
                      <a:lnTo>
                        <a:pt x="60" y="1"/>
                      </a:lnTo>
                      <a:lnTo>
                        <a:pt x="62" y="9"/>
                      </a:lnTo>
                      <a:lnTo>
                        <a:pt x="60" y="11"/>
                      </a:lnTo>
                      <a:lnTo>
                        <a:pt x="56" y="13"/>
                      </a:lnTo>
                      <a:lnTo>
                        <a:pt x="52" y="5"/>
                      </a:lnTo>
                      <a:close/>
                      <a:moveTo>
                        <a:pt x="62" y="9"/>
                      </a:moveTo>
                      <a:lnTo>
                        <a:pt x="62" y="9"/>
                      </a:lnTo>
                      <a:lnTo>
                        <a:pt x="62" y="5"/>
                      </a:lnTo>
                      <a:lnTo>
                        <a:pt x="62" y="9"/>
                      </a:lnTo>
                      <a:close/>
                      <a:moveTo>
                        <a:pt x="60" y="1"/>
                      </a:moveTo>
                      <a:lnTo>
                        <a:pt x="63" y="1"/>
                      </a:lnTo>
                      <a:lnTo>
                        <a:pt x="65" y="0"/>
                      </a:lnTo>
                      <a:lnTo>
                        <a:pt x="67" y="7"/>
                      </a:lnTo>
                      <a:lnTo>
                        <a:pt x="65" y="9"/>
                      </a:lnTo>
                      <a:lnTo>
                        <a:pt x="62" y="9"/>
                      </a:lnTo>
                      <a:lnTo>
                        <a:pt x="60" y="1"/>
                      </a:lnTo>
                      <a:close/>
                      <a:moveTo>
                        <a:pt x="65" y="0"/>
                      </a:moveTo>
                      <a:lnTo>
                        <a:pt x="65" y="0"/>
                      </a:lnTo>
                      <a:lnTo>
                        <a:pt x="67" y="3"/>
                      </a:lnTo>
                      <a:lnTo>
                        <a:pt x="65" y="0"/>
                      </a:lnTo>
                      <a:close/>
                      <a:moveTo>
                        <a:pt x="65" y="0"/>
                      </a:moveTo>
                      <a:lnTo>
                        <a:pt x="65" y="0"/>
                      </a:lnTo>
                      <a:lnTo>
                        <a:pt x="67" y="7"/>
                      </a:lnTo>
                      <a:lnTo>
                        <a:pt x="65" y="0"/>
                      </a:lnTo>
                      <a:close/>
                      <a:moveTo>
                        <a:pt x="65" y="0"/>
                      </a:moveTo>
                      <a:lnTo>
                        <a:pt x="65" y="0"/>
                      </a:lnTo>
                      <a:lnTo>
                        <a:pt x="67" y="3"/>
                      </a:lnTo>
                      <a:lnTo>
                        <a:pt x="65" y="0"/>
                      </a:lnTo>
                      <a:close/>
                      <a:moveTo>
                        <a:pt x="65" y="0"/>
                      </a:moveTo>
                      <a:lnTo>
                        <a:pt x="67" y="0"/>
                      </a:lnTo>
                      <a:lnTo>
                        <a:pt x="69" y="0"/>
                      </a:lnTo>
                      <a:lnTo>
                        <a:pt x="69" y="7"/>
                      </a:lnTo>
                      <a:lnTo>
                        <a:pt x="67" y="7"/>
                      </a:lnTo>
                      <a:lnTo>
                        <a:pt x="65" y="0"/>
                      </a:lnTo>
                      <a:close/>
                      <a:moveTo>
                        <a:pt x="69" y="0"/>
                      </a:moveTo>
                      <a:lnTo>
                        <a:pt x="71" y="0"/>
                      </a:lnTo>
                      <a:lnTo>
                        <a:pt x="71" y="7"/>
                      </a:lnTo>
                      <a:lnTo>
                        <a:pt x="69" y="7"/>
                      </a:lnTo>
                      <a:lnTo>
                        <a:pt x="69" y="0"/>
                      </a:lnTo>
                      <a:close/>
                      <a:moveTo>
                        <a:pt x="71" y="0"/>
                      </a:moveTo>
                      <a:lnTo>
                        <a:pt x="79" y="1"/>
                      </a:lnTo>
                      <a:lnTo>
                        <a:pt x="83" y="5"/>
                      </a:lnTo>
                      <a:lnTo>
                        <a:pt x="77" y="11"/>
                      </a:lnTo>
                      <a:lnTo>
                        <a:pt x="75" y="9"/>
                      </a:lnTo>
                      <a:lnTo>
                        <a:pt x="71" y="7"/>
                      </a:lnTo>
                      <a:lnTo>
                        <a:pt x="71" y="0"/>
                      </a:lnTo>
                      <a:close/>
                      <a:moveTo>
                        <a:pt x="77" y="11"/>
                      </a:moveTo>
                      <a:lnTo>
                        <a:pt x="77" y="11"/>
                      </a:lnTo>
                      <a:lnTo>
                        <a:pt x="81" y="7"/>
                      </a:lnTo>
                      <a:lnTo>
                        <a:pt x="77" y="11"/>
                      </a:lnTo>
                      <a:close/>
                      <a:moveTo>
                        <a:pt x="83" y="5"/>
                      </a:moveTo>
                      <a:lnTo>
                        <a:pt x="86" y="9"/>
                      </a:lnTo>
                      <a:lnTo>
                        <a:pt x="88" y="13"/>
                      </a:lnTo>
                      <a:lnTo>
                        <a:pt x="81" y="15"/>
                      </a:lnTo>
                      <a:lnTo>
                        <a:pt x="79" y="13"/>
                      </a:lnTo>
                      <a:lnTo>
                        <a:pt x="77" y="11"/>
                      </a:lnTo>
                      <a:lnTo>
                        <a:pt x="83" y="5"/>
                      </a:lnTo>
                      <a:close/>
                      <a:moveTo>
                        <a:pt x="88" y="13"/>
                      </a:moveTo>
                      <a:lnTo>
                        <a:pt x="88" y="19"/>
                      </a:lnTo>
                      <a:lnTo>
                        <a:pt x="90" y="23"/>
                      </a:lnTo>
                      <a:lnTo>
                        <a:pt x="81" y="23"/>
                      </a:lnTo>
                      <a:lnTo>
                        <a:pt x="81" y="19"/>
                      </a:lnTo>
                      <a:lnTo>
                        <a:pt x="81" y="15"/>
                      </a:lnTo>
                      <a:lnTo>
                        <a:pt x="88" y="13"/>
                      </a:lnTo>
                      <a:close/>
                      <a:moveTo>
                        <a:pt x="90" y="23"/>
                      </a:moveTo>
                      <a:lnTo>
                        <a:pt x="88" y="28"/>
                      </a:lnTo>
                      <a:lnTo>
                        <a:pt x="88" y="36"/>
                      </a:lnTo>
                      <a:lnTo>
                        <a:pt x="81" y="34"/>
                      </a:lnTo>
                      <a:lnTo>
                        <a:pt x="81" y="28"/>
                      </a:lnTo>
                      <a:lnTo>
                        <a:pt x="81" y="23"/>
                      </a:lnTo>
                      <a:lnTo>
                        <a:pt x="90" y="23"/>
                      </a:lnTo>
                      <a:close/>
                      <a:moveTo>
                        <a:pt x="88" y="36"/>
                      </a:moveTo>
                      <a:lnTo>
                        <a:pt x="86" y="42"/>
                      </a:lnTo>
                      <a:lnTo>
                        <a:pt x="85" y="48"/>
                      </a:lnTo>
                      <a:lnTo>
                        <a:pt x="77" y="46"/>
                      </a:lnTo>
                      <a:lnTo>
                        <a:pt x="79" y="40"/>
                      </a:lnTo>
                      <a:lnTo>
                        <a:pt x="81" y="34"/>
                      </a:lnTo>
                      <a:lnTo>
                        <a:pt x="88" y="36"/>
                      </a:lnTo>
                      <a:close/>
                      <a:moveTo>
                        <a:pt x="77" y="46"/>
                      </a:moveTo>
                      <a:lnTo>
                        <a:pt x="77" y="46"/>
                      </a:lnTo>
                      <a:lnTo>
                        <a:pt x="81" y="46"/>
                      </a:lnTo>
                      <a:lnTo>
                        <a:pt x="77" y="46"/>
                      </a:lnTo>
                      <a:close/>
                      <a:moveTo>
                        <a:pt x="85" y="48"/>
                      </a:moveTo>
                      <a:lnTo>
                        <a:pt x="85" y="48"/>
                      </a:lnTo>
                      <a:lnTo>
                        <a:pt x="77" y="46"/>
                      </a:lnTo>
                      <a:lnTo>
                        <a:pt x="85" y="48"/>
                      </a:lnTo>
                      <a:close/>
                      <a:moveTo>
                        <a:pt x="85" y="48"/>
                      </a:moveTo>
                      <a:lnTo>
                        <a:pt x="85" y="48"/>
                      </a:lnTo>
                      <a:lnTo>
                        <a:pt x="81" y="46"/>
                      </a:lnTo>
                      <a:lnTo>
                        <a:pt x="85" y="48"/>
                      </a:lnTo>
                      <a:close/>
                      <a:moveTo>
                        <a:pt x="85" y="48"/>
                      </a:moveTo>
                      <a:lnTo>
                        <a:pt x="85" y="49"/>
                      </a:lnTo>
                      <a:lnTo>
                        <a:pt x="83" y="51"/>
                      </a:lnTo>
                      <a:lnTo>
                        <a:pt x="77" y="48"/>
                      </a:lnTo>
                      <a:lnTo>
                        <a:pt x="77" y="46"/>
                      </a:lnTo>
                      <a:lnTo>
                        <a:pt x="85" y="48"/>
                      </a:lnTo>
                      <a:close/>
                      <a:moveTo>
                        <a:pt x="83" y="51"/>
                      </a:moveTo>
                      <a:lnTo>
                        <a:pt x="83" y="53"/>
                      </a:lnTo>
                      <a:lnTo>
                        <a:pt x="83" y="55"/>
                      </a:lnTo>
                      <a:lnTo>
                        <a:pt x="75" y="51"/>
                      </a:lnTo>
                      <a:lnTo>
                        <a:pt x="75" y="49"/>
                      </a:lnTo>
                      <a:lnTo>
                        <a:pt x="77" y="48"/>
                      </a:lnTo>
                      <a:lnTo>
                        <a:pt x="83" y="51"/>
                      </a:lnTo>
                      <a:close/>
                      <a:moveTo>
                        <a:pt x="83" y="55"/>
                      </a:moveTo>
                      <a:lnTo>
                        <a:pt x="77" y="63"/>
                      </a:lnTo>
                      <a:lnTo>
                        <a:pt x="71" y="73"/>
                      </a:lnTo>
                      <a:lnTo>
                        <a:pt x="65" y="67"/>
                      </a:lnTo>
                      <a:lnTo>
                        <a:pt x="71" y="59"/>
                      </a:lnTo>
                      <a:lnTo>
                        <a:pt x="75" y="51"/>
                      </a:lnTo>
                      <a:lnTo>
                        <a:pt x="83" y="55"/>
                      </a:lnTo>
                      <a:close/>
                      <a:moveTo>
                        <a:pt x="65" y="67"/>
                      </a:moveTo>
                      <a:lnTo>
                        <a:pt x="65" y="67"/>
                      </a:lnTo>
                      <a:lnTo>
                        <a:pt x="69" y="69"/>
                      </a:lnTo>
                      <a:lnTo>
                        <a:pt x="65" y="67"/>
                      </a:lnTo>
                      <a:close/>
                      <a:moveTo>
                        <a:pt x="71" y="73"/>
                      </a:moveTo>
                      <a:lnTo>
                        <a:pt x="71" y="73"/>
                      </a:lnTo>
                      <a:lnTo>
                        <a:pt x="65" y="67"/>
                      </a:lnTo>
                      <a:lnTo>
                        <a:pt x="71" y="73"/>
                      </a:lnTo>
                      <a:close/>
                      <a:moveTo>
                        <a:pt x="71" y="73"/>
                      </a:moveTo>
                      <a:lnTo>
                        <a:pt x="71" y="73"/>
                      </a:lnTo>
                      <a:lnTo>
                        <a:pt x="69" y="69"/>
                      </a:lnTo>
                      <a:lnTo>
                        <a:pt x="71" y="73"/>
                      </a:lnTo>
                      <a:close/>
                      <a:moveTo>
                        <a:pt x="71" y="73"/>
                      </a:moveTo>
                      <a:lnTo>
                        <a:pt x="71" y="73"/>
                      </a:lnTo>
                      <a:lnTo>
                        <a:pt x="71" y="74"/>
                      </a:lnTo>
                      <a:lnTo>
                        <a:pt x="63" y="69"/>
                      </a:lnTo>
                      <a:lnTo>
                        <a:pt x="65" y="69"/>
                      </a:lnTo>
                      <a:lnTo>
                        <a:pt x="65" y="67"/>
                      </a:lnTo>
                      <a:lnTo>
                        <a:pt x="71" y="73"/>
                      </a:lnTo>
                      <a:close/>
                      <a:moveTo>
                        <a:pt x="71" y="74"/>
                      </a:moveTo>
                      <a:lnTo>
                        <a:pt x="69" y="74"/>
                      </a:lnTo>
                      <a:lnTo>
                        <a:pt x="69" y="76"/>
                      </a:lnTo>
                      <a:lnTo>
                        <a:pt x="62" y="71"/>
                      </a:lnTo>
                      <a:lnTo>
                        <a:pt x="63" y="71"/>
                      </a:lnTo>
                      <a:lnTo>
                        <a:pt x="63" y="69"/>
                      </a:lnTo>
                      <a:lnTo>
                        <a:pt x="71" y="74"/>
                      </a:lnTo>
                      <a:close/>
                      <a:moveTo>
                        <a:pt x="69" y="76"/>
                      </a:moveTo>
                      <a:lnTo>
                        <a:pt x="63" y="82"/>
                      </a:lnTo>
                      <a:lnTo>
                        <a:pt x="58" y="88"/>
                      </a:lnTo>
                      <a:lnTo>
                        <a:pt x="52" y="82"/>
                      </a:lnTo>
                      <a:lnTo>
                        <a:pt x="58" y="76"/>
                      </a:lnTo>
                      <a:lnTo>
                        <a:pt x="62" y="71"/>
                      </a:lnTo>
                      <a:lnTo>
                        <a:pt x="69" y="76"/>
                      </a:lnTo>
                      <a:close/>
                      <a:moveTo>
                        <a:pt x="58" y="88"/>
                      </a:moveTo>
                      <a:lnTo>
                        <a:pt x="54" y="92"/>
                      </a:lnTo>
                      <a:lnTo>
                        <a:pt x="50" y="96"/>
                      </a:lnTo>
                      <a:lnTo>
                        <a:pt x="44" y="90"/>
                      </a:lnTo>
                      <a:lnTo>
                        <a:pt x="48" y="86"/>
                      </a:lnTo>
                      <a:lnTo>
                        <a:pt x="52" y="82"/>
                      </a:lnTo>
                      <a:lnTo>
                        <a:pt x="58" y="88"/>
                      </a:lnTo>
                      <a:close/>
                      <a:moveTo>
                        <a:pt x="50" y="96"/>
                      </a:moveTo>
                      <a:lnTo>
                        <a:pt x="44" y="99"/>
                      </a:lnTo>
                      <a:lnTo>
                        <a:pt x="38" y="105"/>
                      </a:lnTo>
                      <a:lnTo>
                        <a:pt x="35" y="98"/>
                      </a:lnTo>
                      <a:lnTo>
                        <a:pt x="38" y="94"/>
                      </a:lnTo>
                      <a:lnTo>
                        <a:pt x="44" y="90"/>
                      </a:lnTo>
                      <a:lnTo>
                        <a:pt x="50" y="96"/>
                      </a:lnTo>
                      <a:close/>
                      <a:moveTo>
                        <a:pt x="38" y="105"/>
                      </a:moveTo>
                      <a:lnTo>
                        <a:pt x="21" y="119"/>
                      </a:lnTo>
                      <a:lnTo>
                        <a:pt x="15" y="113"/>
                      </a:lnTo>
                      <a:lnTo>
                        <a:pt x="35" y="98"/>
                      </a:lnTo>
                      <a:lnTo>
                        <a:pt x="38" y="105"/>
                      </a:lnTo>
                      <a:close/>
                      <a:moveTo>
                        <a:pt x="13" y="115"/>
                      </a:moveTo>
                      <a:lnTo>
                        <a:pt x="13" y="113"/>
                      </a:lnTo>
                      <a:lnTo>
                        <a:pt x="15" y="113"/>
                      </a:lnTo>
                      <a:lnTo>
                        <a:pt x="17" y="115"/>
                      </a:lnTo>
                      <a:lnTo>
                        <a:pt x="13" y="115"/>
                      </a:lnTo>
                      <a:close/>
                      <a:moveTo>
                        <a:pt x="21" y="115"/>
                      </a:moveTo>
                      <a:lnTo>
                        <a:pt x="21" y="172"/>
                      </a:lnTo>
                      <a:lnTo>
                        <a:pt x="13" y="172"/>
                      </a:lnTo>
                      <a:lnTo>
                        <a:pt x="13" y="115"/>
                      </a:lnTo>
                      <a:lnTo>
                        <a:pt x="21" y="115"/>
                      </a:lnTo>
                      <a:close/>
                      <a:moveTo>
                        <a:pt x="21" y="172"/>
                      </a:moveTo>
                      <a:lnTo>
                        <a:pt x="21" y="174"/>
                      </a:lnTo>
                      <a:lnTo>
                        <a:pt x="21" y="176"/>
                      </a:lnTo>
                      <a:lnTo>
                        <a:pt x="17" y="172"/>
                      </a:lnTo>
                      <a:lnTo>
                        <a:pt x="21" y="172"/>
                      </a:lnTo>
                      <a:close/>
                      <a:moveTo>
                        <a:pt x="21" y="176"/>
                      </a:moveTo>
                      <a:lnTo>
                        <a:pt x="8" y="186"/>
                      </a:lnTo>
                      <a:lnTo>
                        <a:pt x="2" y="180"/>
                      </a:lnTo>
                      <a:lnTo>
                        <a:pt x="15" y="171"/>
                      </a:lnTo>
                      <a:lnTo>
                        <a:pt x="21" y="176"/>
                      </a:lnTo>
                      <a:close/>
                      <a:moveTo>
                        <a:pt x="8" y="186"/>
                      </a:moveTo>
                      <a:lnTo>
                        <a:pt x="0" y="192"/>
                      </a:lnTo>
                      <a:lnTo>
                        <a:pt x="0" y="184"/>
                      </a:lnTo>
                      <a:lnTo>
                        <a:pt x="4" y="184"/>
                      </a:lnTo>
                      <a:lnTo>
                        <a:pt x="8" y="186"/>
                      </a:lnTo>
                      <a:close/>
                      <a:moveTo>
                        <a:pt x="0" y="184"/>
                      </a:moveTo>
                      <a:lnTo>
                        <a:pt x="0" y="46"/>
                      </a:lnTo>
                      <a:lnTo>
                        <a:pt x="8" y="46"/>
                      </a:lnTo>
                      <a:lnTo>
                        <a:pt x="8" y="184"/>
                      </a:lnTo>
                      <a:lnTo>
                        <a:pt x="0" y="184"/>
                      </a:lnTo>
                      <a:close/>
                      <a:moveTo>
                        <a:pt x="0" y="46"/>
                      </a:moveTo>
                      <a:lnTo>
                        <a:pt x="0" y="44"/>
                      </a:lnTo>
                      <a:lnTo>
                        <a:pt x="2" y="44"/>
                      </a:lnTo>
                      <a:lnTo>
                        <a:pt x="4" y="46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7" name="Freeform 47"/>
                <p:cNvSpPr>
                  <a:spLocks noEditPoints="1"/>
                </p:cNvSpPr>
                <p:nvPr/>
              </p:nvSpPr>
              <p:spPr bwMode="auto">
                <a:xfrm>
                  <a:off x="2158" y="2262"/>
                  <a:ext cx="21" cy="52"/>
                </a:xfrm>
                <a:custGeom>
                  <a:avLst/>
                  <a:gdLst>
                    <a:gd name="T0" fmla="*/ 20 w 21"/>
                    <a:gd name="T1" fmla="*/ 36 h 52"/>
                    <a:gd name="T2" fmla="*/ 6 w 21"/>
                    <a:gd name="T3" fmla="*/ 48 h 52"/>
                    <a:gd name="T4" fmla="*/ 2 w 21"/>
                    <a:gd name="T5" fmla="*/ 40 h 52"/>
                    <a:gd name="T6" fmla="*/ 16 w 21"/>
                    <a:gd name="T7" fmla="*/ 31 h 52"/>
                    <a:gd name="T8" fmla="*/ 20 w 21"/>
                    <a:gd name="T9" fmla="*/ 36 h 52"/>
                    <a:gd name="T10" fmla="*/ 6 w 21"/>
                    <a:gd name="T11" fmla="*/ 48 h 52"/>
                    <a:gd name="T12" fmla="*/ 0 w 21"/>
                    <a:gd name="T13" fmla="*/ 52 h 52"/>
                    <a:gd name="T14" fmla="*/ 0 w 21"/>
                    <a:gd name="T15" fmla="*/ 44 h 52"/>
                    <a:gd name="T16" fmla="*/ 4 w 21"/>
                    <a:gd name="T17" fmla="*/ 44 h 52"/>
                    <a:gd name="T18" fmla="*/ 6 w 21"/>
                    <a:gd name="T19" fmla="*/ 48 h 52"/>
                    <a:gd name="T20" fmla="*/ 0 w 21"/>
                    <a:gd name="T21" fmla="*/ 44 h 52"/>
                    <a:gd name="T22" fmla="*/ 0 w 21"/>
                    <a:gd name="T23" fmla="*/ 19 h 52"/>
                    <a:gd name="T24" fmla="*/ 8 w 21"/>
                    <a:gd name="T25" fmla="*/ 19 h 52"/>
                    <a:gd name="T26" fmla="*/ 8 w 21"/>
                    <a:gd name="T27" fmla="*/ 44 h 52"/>
                    <a:gd name="T28" fmla="*/ 0 w 21"/>
                    <a:gd name="T29" fmla="*/ 44 h 52"/>
                    <a:gd name="T30" fmla="*/ 0 w 21"/>
                    <a:gd name="T31" fmla="*/ 19 h 52"/>
                    <a:gd name="T32" fmla="*/ 0 w 21"/>
                    <a:gd name="T33" fmla="*/ 17 h 52"/>
                    <a:gd name="T34" fmla="*/ 2 w 21"/>
                    <a:gd name="T35" fmla="*/ 15 h 52"/>
                    <a:gd name="T36" fmla="*/ 4 w 21"/>
                    <a:gd name="T37" fmla="*/ 19 h 52"/>
                    <a:gd name="T38" fmla="*/ 0 w 21"/>
                    <a:gd name="T39" fmla="*/ 19 h 52"/>
                    <a:gd name="T40" fmla="*/ 2 w 21"/>
                    <a:gd name="T41" fmla="*/ 15 h 52"/>
                    <a:gd name="T42" fmla="*/ 16 w 21"/>
                    <a:gd name="T43" fmla="*/ 6 h 52"/>
                    <a:gd name="T44" fmla="*/ 20 w 21"/>
                    <a:gd name="T45" fmla="*/ 11 h 52"/>
                    <a:gd name="T46" fmla="*/ 6 w 21"/>
                    <a:gd name="T47" fmla="*/ 23 h 52"/>
                    <a:gd name="T48" fmla="*/ 2 w 21"/>
                    <a:gd name="T49" fmla="*/ 15 h 52"/>
                    <a:gd name="T50" fmla="*/ 16 w 21"/>
                    <a:gd name="T51" fmla="*/ 6 h 52"/>
                    <a:gd name="T52" fmla="*/ 21 w 21"/>
                    <a:gd name="T53" fmla="*/ 0 h 52"/>
                    <a:gd name="T54" fmla="*/ 21 w 21"/>
                    <a:gd name="T55" fmla="*/ 9 h 52"/>
                    <a:gd name="T56" fmla="*/ 18 w 21"/>
                    <a:gd name="T57" fmla="*/ 9 h 52"/>
                    <a:gd name="T58" fmla="*/ 16 w 21"/>
                    <a:gd name="T59" fmla="*/ 6 h 52"/>
                    <a:gd name="T60" fmla="*/ 21 w 21"/>
                    <a:gd name="T61" fmla="*/ 9 h 52"/>
                    <a:gd name="T62" fmla="*/ 21 w 21"/>
                    <a:gd name="T63" fmla="*/ 34 h 52"/>
                    <a:gd name="T64" fmla="*/ 14 w 21"/>
                    <a:gd name="T65" fmla="*/ 34 h 52"/>
                    <a:gd name="T66" fmla="*/ 14 w 21"/>
                    <a:gd name="T67" fmla="*/ 9 h 52"/>
                    <a:gd name="T68" fmla="*/ 21 w 21"/>
                    <a:gd name="T69" fmla="*/ 9 h 52"/>
                    <a:gd name="T70" fmla="*/ 21 w 21"/>
                    <a:gd name="T71" fmla="*/ 34 h 52"/>
                    <a:gd name="T72" fmla="*/ 21 w 21"/>
                    <a:gd name="T73" fmla="*/ 36 h 52"/>
                    <a:gd name="T74" fmla="*/ 20 w 21"/>
                    <a:gd name="T75" fmla="*/ 36 h 52"/>
                    <a:gd name="T76" fmla="*/ 18 w 21"/>
                    <a:gd name="T77" fmla="*/ 34 h 52"/>
                    <a:gd name="T78" fmla="*/ 21 w 21"/>
                    <a:gd name="T79" fmla="*/ 34 h 52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1"/>
                    <a:gd name="T121" fmla="*/ 0 h 52"/>
                    <a:gd name="T122" fmla="*/ 21 w 21"/>
                    <a:gd name="T123" fmla="*/ 52 h 52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1" h="52">
                      <a:moveTo>
                        <a:pt x="20" y="36"/>
                      </a:moveTo>
                      <a:lnTo>
                        <a:pt x="6" y="48"/>
                      </a:lnTo>
                      <a:lnTo>
                        <a:pt x="2" y="40"/>
                      </a:lnTo>
                      <a:lnTo>
                        <a:pt x="16" y="31"/>
                      </a:lnTo>
                      <a:lnTo>
                        <a:pt x="20" y="36"/>
                      </a:lnTo>
                      <a:close/>
                      <a:moveTo>
                        <a:pt x="6" y="48"/>
                      </a:moveTo>
                      <a:lnTo>
                        <a:pt x="0" y="52"/>
                      </a:lnTo>
                      <a:lnTo>
                        <a:pt x="0" y="44"/>
                      </a:lnTo>
                      <a:lnTo>
                        <a:pt x="4" y="44"/>
                      </a:lnTo>
                      <a:lnTo>
                        <a:pt x="6" y="48"/>
                      </a:lnTo>
                      <a:close/>
                      <a:moveTo>
                        <a:pt x="0" y="44"/>
                      </a:moveTo>
                      <a:lnTo>
                        <a:pt x="0" y="19"/>
                      </a:lnTo>
                      <a:lnTo>
                        <a:pt x="8" y="19"/>
                      </a:lnTo>
                      <a:lnTo>
                        <a:pt x="8" y="44"/>
                      </a:lnTo>
                      <a:lnTo>
                        <a:pt x="0" y="44"/>
                      </a:lnTo>
                      <a:close/>
                      <a:moveTo>
                        <a:pt x="0" y="19"/>
                      </a:moveTo>
                      <a:lnTo>
                        <a:pt x="0" y="17"/>
                      </a:lnTo>
                      <a:lnTo>
                        <a:pt x="2" y="15"/>
                      </a:lnTo>
                      <a:lnTo>
                        <a:pt x="4" y="19"/>
                      </a:lnTo>
                      <a:lnTo>
                        <a:pt x="0" y="19"/>
                      </a:lnTo>
                      <a:close/>
                      <a:moveTo>
                        <a:pt x="2" y="15"/>
                      </a:moveTo>
                      <a:lnTo>
                        <a:pt x="16" y="6"/>
                      </a:lnTo>
                      <a:lnTo>
                        <a:pt x="20" y="11"/>
                      </a:lnTo>
                      <a:lnTo>
                        <a:pt x="6" y="23"/>
                      </a:lnTo>
                      <a:lnTo>
                        <a:pt x="2" y="15"/>
                      </a:lnTo>
                      <a:close/>
                      <a:moveTo>
                        <a:pt x="16" y="6"/>
                      </a:moveTo>
                      <a:lnTo>
                        <a:pt x="21" y="0"/>
                      </a:lnTo>
                      <a:lnTo>
                        <a:pt x="21" y="9"/>
                      </a:lnTo>
                      <a:lnTo>
                        <a:pt x="18" y="9"/>
                      </a:lnTo>
                      <a:lnTo>
                        <a:pt x="16" y="6"/>
                      </a:lnTo>
                      <a:close/>
                      <a:moveTo>
                        <a:pt x="21" y="9"/>
                      </a:moveTo>
                      <a:lnTo>
                        <a:pt x="21" y="34"/>
                      </a:lnTo>
                      <a:lnTo>
                        <a:pt x="14" y="34"/>
                      </a:lnTo>
                      <a:lnTo>
                        <a:pt x="14" y="9"/>
                      </a:lnTo>
                      <a:lnTo>
                        <a:pt x="21" y="9"/>
                      </a:lnTo>
                      <a:close/>
                      <a:moveTo>
                        <a:pt x="21" y="34"/>
                      </a:moveTo>
                      <a:lnTo>
                        <a:pt x="21" y="36"/>
                      </a:lnTo>
                      <a:lnTo>
                        <a:pt x="20" y="36"/>
                      </a:lnTo>
                      <a:lnTo>
                        <a:pt x="18" y="34"/>
                      </a:lnTo>
                      <a:lnTo>
                        <a:pt x="21" y="34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3429000" y="3667125"/>
            <a:ext cx="2209800" cy="2187575"/>
            <a:chOff x="3696" y="150"/>
            <a:chExt cx="1752" cy="1734"/>
          </a:xfrm>
        </p:grpSpPr>
        <p:sp>
          <p:nvSpPr>
            <p:cNvPr id="7230" name="AutoShape 49"/>
            <p:cNvSpPr>
              <a:spLocks noChangeArrowheads="1"/>
            </p:cNvSpPr>
            <p:nvPr/>
          </p:nvSpPr>
          <p:spPr bwMode="auto">
            <a:xfrm rot="-1619946">
              <a:off x="4272" y="336"/>
              <a:ext cx="1176" cy="588"/>
            </a:xfrm>
            <a:prstGeom prst="parallelogram">
              <a:avLst>
                <a:gd name="adj" fmla="val 50926"/>
              </a:avLst>
            </a:prstGeom>
            <a:solidFill>
              <a:srgbClr val="CCFF3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50"/>
            <p:cNvGrpSpPr>
              <a:grpSpLocks/>
            </p:cNvGrpSpPr>
            <p:nvPr/>
          </p:nvGrpSpPr>
          <p:grpSpPr bwMode="auto">
            <a:xfrm>
              <a:off x="3702" y="432"/>
              <a:ext cx="1176" cy="780"/>
              <a:chOff x="234" y="960"/>
              <a:chExt cx="1176" cy="780"/>
            </a:xfrm>
          </p:grpSpPr>
          <p:sp>
            <p:nvSpPr>
              <p:cNvPr id="7282" name="AutoShape 51"/>
              <p:cNvSpPr>
                <a:spLocks noChangeArrowheads="1"/>
              </p:cNvSpPr>
              <p:nvPr/>
            </p:nvSpPr>
            <p:spPr bwMode="auto">
              <a:xfrm rot="-1619946">
                <a:off x="234" y="1152"/>
                <a:ext cx="1176" cy="588"/>
              </a:xfrm>
              <a:prstGeom prst="parallelogram">
                <a:avLst>
                  <a:gd name="adj" fmla="val 50926"/>
                </a:avLst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7170" name="Object 52"/>
              <p:cNvGraphicFramePr>
                <a:graphicFrameLocks noChangeAspect="1"/>
              </p:cNvGraphicFramePr>
              <p:nvPr/>
            </p:nvGraphicFramePr>
            <p:xfrm>
              <a:off x="1039" y="960"/>
              <a:ext cx="154" cy="1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9" name="CorelDRAW" r:id="rId11" imgW="417960" imgH="505440" progId="CorelDRAW.Graphic.11">
                      <p:embed/>
                    </p:oleObj>
                  </mc:Choice>
                  <mc:Fallback>
                    <p:oleObj name="CorelDRAW" r:id="rId11" imgW="417960" imgH="505440" progId="CorelDRAW.Graphic.11">
                      <p:embed/>
                      <p:pic>
                        <p:nvPicPr>
                          <p:cNvPr id="0" name="Object 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39" y="960"/>
                            <a:ext cx="154" cy="18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232" name="Line 53"/>
            <p:cNvSpPr>
              <a:spLocks noChangeShapeType="1"/>
            </p:cNvSpPr>
            <p:nvPr/>
          </p:nvSpPr>
          <p:spPr bwMode="auto">
            <a:xfrm flipH="1" flipV="1">
              <a:off x="4911" y="1296"/>
              <a:ext cx="48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3" name="AutoShape 54"/>
            <p:cNvSpPr>
              <a:spLocks noChangeArrowheads="1"/>
            </p:cNvSpPr>
            <p:nvPr/>
          </p:nvSpPr>
          <p:spPr bwMode="auto">
            <a:xfrm rot="-1619946">
              <a:off x="3696" y="1296"/>
              <a:ext cx="1176" cy="588"/>
            </a:xfrm>
            <a:prstGeom prst="parallelogram">
              <a:avLst>
                <a:gd name="adj" fmla="val 50926"/>
              </a:avLst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oup 55"/>
            <p:cNvGrpSpPr>
              <a:grpSpLocks/>
            </p:cNvGrpSpPr>
            <p:nvPr/>
          </p:nvGrpSpPr>
          <p:grpSpPr bwMode="auto">
            <a:xfrm>
              <a:off x="4080" y="816"/>
              <a:ext cx="240" cy="319"/>
              <a:chOff x="1217" y="2029"/>
              <a:chExt cx="240" cy="319"/>
            </a:xfrm>
          </p:grpSpPr>
          <p:sp>
            <p:nvSpPr>
              <p:cNvPr id="7274" name="Freeform 56"/>
              <p:cNvSpPr>
                <a:spLocks/>
              </p:cNvSpPr>
              <p:nvPr/>
            </p:nvSpPr>
            <p:spPr bwMode="auto">
              <a:xfrm>
                <a:off x="1221" y="2150"/>
                <a:ext cx="69" cy="191"/>
              </a:xfrm>
              <a:custGeom>
                <a:avLst/>
                <a:gdLst>
                  <a:gd name="T0" fmla="*/ 0 w 69"/>
                  <a:gd name="T1" fmla="*/ 191 h 191"/>
                  <a:gd name="T2" fmla="*/ 0 w 69"/>
                  <a:gd name="T3" fmla="*/ 52 h 191"/>
                  <a:gd name="T4" fmla="*/ 69 w 69"/>
                  <a:gd name="T5" fmla="*/ 0 h 191"/>
                  <a:gd name="T6" fmla="*/ 69 w 69"/>
                  <a:gd name="T7" fmla="*/ 14 h 191"/>
                  <a:gd name="T8" fmla="*/ 14 w 69"/>
                  <a:gd name="T9" fmla="*/ 56 h 191"/>
                  <a:gd name="T10" fmla="*/ 14 w 69"/>
                  <a:gd name="T11" fmla="*/ 104 h 191"/>
                  <a:gd name="T12" fmla="*/ 69 w 69"/>
                  <a:gd name="T13" fmla="*/ 62 h 191"/>
                  <a:gd name="T14" fmla="*/ 69 w 69"/>
                  <a:gd name="T15" fmla="*/ 75 h 191"/>
                  <a:gd name="T16" fmla="*/ 14 w 69"/>
                  <a:gd name="T17" fmla="*/ 118 h 191"/>
                  <a:gd name="T18" fmla="*/ 14 w 69"/>
                  <a:gd name="T19" fmla="*/ 179 h 191"/>
                  <a:gd name="T20" fmla="*/ 0 w 69"/>
                  <a:gd name="T21" fmla="*/ 191 h 1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9"/>
                  <a:gd name="T34" fmla="*/ 0 h 191"/>
                  <a:gd name="T35" fmla="*/ 69 w 69"/>
                  <a:gd name="T36" fmla="*/ 191 h 19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9" h="191">
                    <a:moveTo>
                      <a:pt x="0" y="191"/>
                    </a:moveTo>
                    <a:lnTo>
                      <a:pt x="0" y="52"/>
                    </a:lnTo>
                    <a:lnTo>
                      <a:pt x="69" y="0"/>
                    </a:lnTo>
                    <a:lnTo>
                      <a:pt x="69" y="14"/>
                    </a:lnTo>
                    <a:lnTo>
                      <a:pt x="14" y="56"/>
                    </a:lnTo>
                    <a:lnTo>
                      <a:pt x="14" y="104"/>
                    </a:lnTo>
                    <a:lnTo>
                      <a:pt x="69" y="62"/>
                    </a:lnTo>
                    <a:lnTo>
                      <a:pt x="69" y="75"/>
                    </a:lnTo>
                    <a:lnTo>
                      <a:pt x="14" y="118"/>
                    </a:lnTo>
                    <a:lnTo>
                      <a:pt x="14" y="179"/>
                    </a:lnTo>
                    <a:lnTo>
                      <a:pt x="0" y="19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5" name="Freeform 57"/>
              <p:cNvSpPr>
                <a:spLocks/>
              </p:cNvSpPr>
              <p:nvPr/>
            </p:nvSpPr>
            <p:spPr bwMode="auto">
              <a:xfrm>
                <a:off x="1298" y="2246"/>
                <a:ext cx="13" cy="35"/>
              </a:xfrm>
              <a:custGeom>
                <a:avLst/>
                <a:gdLst>
                  <a:gd name="T0" fmla="*/ 13 w 13"/>
                  <a:gd name="T1" fmla="*/ 25 h 35"/>
                  <a:gd name="T2" fmla="*/ 0 w 13"/>
                  <a:gd name="T3" fmla="*/ 35 h 35"/>
                  <a:gd name="T4" fmla="*/ 0 w 13"/>
                  <a:gd name="T5" fmla="*/ 10 h 35"/>
                  <a:gd name="T6" fmla="*/ 13 w 13"/>
                  <a:gd name="T7" fmla="*/ 0 h 35"/>
                  <a:gd name="T8" fmla="*/ 13 w 13"/>
                  <a:gd name="T9" fmla="*/ 2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35"/>
                  <a:gd name="T17" fmla="*/ 13 w 13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35">
                    <a:moveTo>
                      <a:pt x="13" y="25"/>
                    </a:moveTo>
                    <a:lnTo>
                      <a:pt x="0" y="35"/>
                    </a:lnTo>
                    <a:lnTo>
                      <a:pt x="0" y="10"/>
                    </a:lnTo>
                    <a:lnTo>
                      <a:pt x="13" y="0"/>
                    </a:lnTo>
                    <a:lnTo>
                      <a:pt x="13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" name="Freeform 58"/>
              <p:cNvSpPr>
                <a:spLocks/>
              </p:cNvSpPr>
              <p:nvPr/>
            </p:nvSpPr>
            <p:spPr bwMode="auto">
              <a:xfrm>
                <a:off x="1329" y="2033"/>
                <a:ext cx="113" cy="185"/>
              </a:xfrm>
              <a:custGeom>
                <a:avLst/>
                <a:gdLst>
                  <a:gd name="T0" fmla="*/ 0 w 113"/>
                  <a:gd name="T1" fmla="*/ 87 h 185"/>
                  <a:gd name="T2" fmla="*/ 13 w 113"/>
                  <a:gd name="T3" fmla="*/ 77 h 185"/>
                  <a:gd name="T4" fmla="*/ 55 w 113"/>
                  <a:gd name="T5" fmla="*/ 162 h 185"/>
                  <a:gd name="T6" fmla="*/ 100 w 113"/>
                  <a:gd name="T7" fmla="*/ 10 h 185"/>
                  <a:gd name="T8" fmla="*/ 113 w 113"/>
                  <a:gd name="T9" fmla="*/ 0 h 185"/>
                  <a:gd name="T10" fmla="*/ 61 w 113"/>
                  <a:gd name="T11" fmla="*/ 177 h 185"/>
                  <a:gd name="T12" fmla="*/ 52 w 113"/>
                  <a:gd name="T13" fmla="*/ 185 h 185"/>
                  <a:gd name="T14" fmla="*/ 0 w 113"/>
                  <a:gd name="T15" fmla="*/ 87 h 1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3"/>
                  <a:gd name="T25" fmla="*/ 0 h 185"/>
                  <a:gd name="T26" fmla="*/ 113 w 113"/>
                  <a:gd name="T27" fmla="*/ 185 h 18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3" h="185">
                    <a:moveTo>
                      <a:pt x="0" y="87"/>
                    </a:moveTo>
                    <a:lnTo>
                      <a:pt x="13" y="77"/>
                    </a:lnTo>
                    <a:lnTo>
                      <a:pt x="55" y="162"/>
                    </a:lnTo>
                    <a:lnTo>
                      <a:pt x="100" y="10"/>
                    </a:lnTo>
                    <a:lnTo>
                      <a:pt x="113" y="0"/>
                    </a:lnTo>
                    <a:lnTo>
                      <a:pt x="61" y="177"/>
                    </a:lnTo>
                    <a:lnTo>
                      <a:pt x="52" y="185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7" name="Freeform 59"/>
              <p:cNvSpPr>
                <a:spLocks/>
              </p:cNvSpPr>
              <p:nvPr/>
            </p:nvSpPr>
            <p:spPr bwMode="auto">
              <a:xfrm>
                <a:off x="1438" y="2137"/>
                <a:ext cx="16" cy="36"/>
              </a:xfrm>
              <a:custGeom>
                <a:avLst/>
                <a:gdLst>
                  <a:gd name="T0" fmla="*/ 16 w 16"/>
                  <a:gd name="T1" fmla="*/ 25 h 36"/>
                  <a:gd name="T2" fmla="*/ 0 w 16"/>
                  <a:gd name="T3" fmla="*/ 36 h 36"/>
                  <a:gd name="T4" fmla="*/ 0 w 16"/>
                  <a:gd name="T5" fmla="*/ 11 h 36"/>
                  <a:gd name="T6" fmla="*/ 16 w 16"/>
                  <a:gd name="T7" fmla="*/ 0 h 36"/>
                  <a:gd name="T8" fmla="*/ 16 w 16"/>
                  <a:gd name="T9" fmla="*/ 25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16" y="25"/>
                    </a:moveTo>
                    <a:lnTo>
                      <a:pt x="0" y="36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16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8" name="Freeform 60"/>
              <p:cNvSpPr>
                <a:spLocks noEditPoints="1"/>
              </p:cNvSpPr>
              <p:nvPr/>
            </p:nvSpPr>
            <p:spPr bwMode="auto">
              <a:xfrm>
                <a:off x="1217" y="2143"/>
                <a:ext cx="77" cy="205"/>
              </a:xfrm>
              <a:custGeom>
                <a:avLst/>
                <a:gdLst>
                  <a:gd name="T0" fmla="*/ 0 w 77"/>
                  <a:gd name="T1" fmla="*/ 59 h 205"/>
                  <a:gd name="T2" fmla="*/ 8 w 77"/>
                  <a:gd name="T3" fmla="*/ 198 h 205"/>
                  <a:gd name="T4" fmla="*/ 0 w 77"/>
                  <a:gd name="T5" fmla="*/ 59 h 205"/>
                  <a:gd name="T6" fmla="*/ 2 w 77"/>
                  <a:gd name="T7" fmla="*/ 55 h 205"/>
                  <a:gd name="T8" fmla="*/ 0 w 77"/>
                  <a:gd name="T9" fmla="*/ 59 h 205"/>
                  <a:gd name="T10" fmla="*/ 69 w 77"/>
                  <a:gd name="T11" fmla="*/ 4 h 205"/>
                  <a:gd name="T12" fmla="*/ 6 w 77"/>
                  <a:gd name="T13" fmla="*/ 63 h 205"/>
                  <a:gd name="T14" fmla="*/ 69 w 77"/>
                  <a:gd name="T15" fmla="*/ 4 h 205"/>
                  <a:gd name="T16" fmla="*/ 77 w 77"/>
                  <a:gd name="T17" fmla="*/ 7 h 205"/>
                  <a:gd name="T18" fmla="*/ 69 w 77"/>
                  <a:gd name="T19" fmla="*/ 4 h 205"/>
                  <a:gd name="T20" fmla="*/ 77 w 77"/>
                  <a:gd name="T21" fmla="*/ 21 h 205"/>
                  <a:gd name="T22" fmla="*/ 68 w 77"/>
                  <a:gd name="T23" fmla="*/ 7 h 205"/>
                  <a:gd name="T24" fmla="*/ 77 w 77"/>
                  <a:gd name="T25" fmla="*/ 21 h 205"/>
                  <a:gd name="T26" fmla="*/ 75 w 77"/>
                  <a:gd name="T27" fmla="*/ 25 h 205"/>
                  <a:gd name="T28" fmla="*/ 77 w 77"/>
                  <a:gd name="T29" fmla="*/ 21 h 205"/>
                  <a:gd name="T30" fmla="*/ 19 w 77"/>
                  <a:gd name="T31" fmla="*/ 65 h 205"/>
                  <a:gd name="T32" fmla="*/ 69 w 77"/>
                  <a:gd name="T33" fmla="*/ 17 h 205"/>
                  <a:gd name="T34" fmla="*/ 14 w 77"/>
                  <a:gd name="T35" fmla="*/ 63 h 205"/>
                  <a:gd name="T36" fmla="*/ 16 w 77"/>
                  <a:gd name="T37" fmla="*/ 59 h 205"/>
                  <a:gd name="T38" fmla="*/ 14 w 77"/>
                  <a:gd name="T39" fmla="*/ 63 h 205"/>
                  <a:gd name="T40" fmla="*/ 21 w 77"/>
                  <a:gd name="T41" fmla="*/ 111 h 205"/>
                  <a:gd name="T42" fmla="*/ 14 w 77"/>
                  <a:gd name="T43" fmla="*/ 63 h 205"/>
                  <a:gd name="T44" fmla="*/ 19 w 77"/>
                  <a:gd name="T45" fmla="*/ 115 h 205"/>
                  <a:gd name="T46" fmla="*/ 14 w 77"/>
                  <a:gd name="T47" fmla="*/ 111 h 205"/>
                  <a:gd name="T48" fmla="*/ 19 w 77"/>
                  <a:gd name="T49" fmla="*/ 115 h 205"/>
                  <a:gd name="T50" fmla="*/ 69 w 77"/>
                  <a:gd name="T51" fmla="*/ 65 h 205"/>
                  <a:gd name="T52" fmla="*/ 19 w 77"/>
                  <a:gd name="T53" fmla="*/ 115 h 205"/>
                  <a:gd name="T54" fmla="*/ 69 w 77"/>
                  <a:gd name="T55" fmla="*/ 65 h 205"/>
                  <a:gd name="T56" fmla="*/ 77 w 77"/>
                  <a:gd name="T57" fmla="*/ 69 h 205"/>
                  <a:gd name="T58" fmla="*/ 69 w 77"/>
                  <a:gd name="T59" fmla="*/ 65 h 205"/>
                  <a:gd name="T60" fmla="*/ 77 w 77"/>
                  <a:gd name="T61" fmla="*/ 82 h 205"/>
                  <a:gd name="T62" fmla="*/ 68 w 77"/>
                  <a:gd name="T63" fmla="*/ 69 h 205"/>
                  <a:gd name="T64" fmla="*/ 77 w 77"/>
                  <a:gd name="T65" fmla="*/ 82 h 205"/>
                  <a:gd name="T66" fmla="*/ 75 w 77"/>
                  <a:gd name="T67" fmla="*/ 86 h 205"/>
                  <a:gd name="T68" fmla="*/ 77 w 77"/>
                  <a:gd name="T69" fmla="*/ 82 h 205"/>
                  <a:gd name="T70" fmla="*/ 19 w 77"/>
                  <a:gd name="T71" fmla="*/ 128 h 205"/>
                  <a:gd name="T72" fmla="*/ 69 w 77"/>
                  <a:gd name="T73" fmla="*/ 78 h 205"/>
                  <a:gd name="T74" fmla="*/ 14 w 77"/>
                  <a:gd name="T75" fmla="*/ 125 h 205"/>
                  <a:gd name="T76" fmla="*/ 16 w 77"/>
                  <a:gd name="T77" fmla="*/ 121 h 205"/>
                  <a:gd name="T78" fmla="*/ 14 w 77"/>
                  <a:gd name="T79" fmla="*/ 125 h 205"/>
                  <a:gd name="T80" fmla="*/ 21 w 77"/>
                  <a:gd name="T81" fmla="*/ 186 h 205"/>
                  <a:gd name="T82" fmla="*/ 14 w 77"/>
                  <a:gd name="T83" fmla="*/ 125 h 205"/>
                  <a:gd name="T84" fmla="*/ 21 w 77"/>
                  <a:gd name="T85" fmla="*/ 186 h 205"/>
                  <a:gd name="T86" fmla="*/ 19 w 77"/>
                  <a:gd name="T87" fmla="*/ 190 h 205"/>
                  <a:gd name="T88" fmla="*/ 21 w 77"/>
                  <a:gd name="T89" fmla="*/ 186 h 205"/>
                  <a:gd name="T90" fmla="*/ 6 w 77"/>
                  <a:gd name="T91" fmla="*/ 200 h 205"/>
                  <a:gd name="T92" fmla="*/ 16 w 77"/>
                  <a:gd name="T93" fmla="*/ 184 h 205"/>
                  <a:gd name="T94" fmla="*/ 6 w 77"/>
                  <a:gd name="T95" fmla="*/ 200 h 205"/>
                  <a:gd name="T96" fmla="*/ 0 w 77"/>
                  <a:gd name="T97" fmla="*/ 198 h 205"/>
                  <a:gd name="T98" fmla="*/ 6 w 77"/>
                  <a:gd name="T99" fmla="*/ 200 h 20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7"/>
                  <a:gd name="T151" fmla="*/ 0 h 205"/>
                  <a:gd name="T152" fmla="*/ 77 w 77"/>
                  <a:gd name="T153" fmla="*/ 205 h 20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7" h="205">
                    <a:moveTo>
                      <a:pt x="0" y="198"/>
                    </a:moveTo>
                    <a:lnTo>
                      <a:pt x="0" y="59"/>
                    </a:lnTo>
                    <a:lnTo>
                      <a:pt x="8" y="59"/>
                    </a:lnTo>
                    <a:lnTo>
                      <a:pt x="8" y="198"/>
                    </a:lnTo>
                    <a:lnTo>
                      <a:pt x="0" y="198"/>
                    </a:lnTo>
                    <a:close/>
                    <a:moveTo>
                      <a:pt x="0" y="59"/>
                    </a:moveTo>
                    <a:lnTo>
                      <a:pt x="0" y="57"/>
                    </a:lnTo>
                    <a:lnTo>
                      <a:pt x="2" y="55"/>
                    </a:lnTo>
                    <a:lnTo>
                      <a:pt x="4" y="59"/>
                    </a:lnTo>
                    <a:lnTo>
                      <a:pt x="0" y="59"/>
                    </a:lnTo>
                    <a:close/>
                    <a:moveTo>
                      <a:pt x="2" y="55"/>
                    </a:moveTo>
                    <a:lnTo>
                      <a:pt x="69" y="4"/>
                    </a:lnTo>
                    <a:lnTo>
                      <a:pt x="75" y="11"/>
                    </a:lnTo>
                    <a:lnTo>
                      <a:pt x="6" y="63"/>
                    </a:lnTo>
                    <a:lnTo>
                      <a:pt x="2" y="55"/>
                    </a:lnTo>
                    <a:close/>
                    <a:moveTo>
                      <a:pt x="69" y="4"/>
                    </a:moveTo>
                    <a:lnTo>
                      <a:pt x="77" y="0"/>
                    </a:lnTo>
                    <a:lnTo>
                      <a:pt x="77" y="7"/>
                    </a:lnTo>
                    <a:lnTo>
                      <a:pt x="73" y="7"/>
                    </a:lnTo>
                    <a:lnTo>
                      <a:pt x="69" y="4"/>
                    </a:lnTo>
                    <a:close/>
                    <a:moveTo>
                      <a:pt x="77" y="7"/>
                    </a:moveTo>
                    <a:lnTo>
                      <a:pt x="77" y="21"/>
                    </a:lnTo>
                    <a:lnTo>
                      <a:pt x="68" y="21"/>
                    </a:lnTo>
                    <a:lnTo>
                      <a:pt x="68" y="7"/>
                    </a:lnTo>
                    <a:lnTo>
                      <a:pt x="77" y="7"/>
                    </a:lnTo>
                    <a:close/>
                    <a:moveTo>
                      <a:pt x="77" y="21"/>
                    </a:moveTo>
                    <a:lnTo>
                      <a:pt x="77" y="23"/>
                    </a:lnTo>
                    <a:lnTo>
                      <a:pt x="75" y="25"/>
                    </a:lnTo>
                    <a:lnTo>
                      <a:pt x="73" y="21"/>
                    </a:lnTo>
                    <a:lnTo>
                      <a:pt x="77" y="21"/>
                    </a:lnTo>
                    <a:close/>
                    <a:moveTo>
                      <a:pt x="75" y="25"/>
                    </a:moveTo>
                    <a:lnTo>
                      <a:pt x="19" y="65"/>
                    </a:lnTo>
                    <a:lnTo>
                      <a:pt x="16" y="59"/>
                    </a:lnTo>
                    <a:lnTo>
                      <a:pt x="69" y="17"/>
                    </a:lnTo>
                    <a:lnTo>
                      <a:pt x="75" y="25"/>
                    </a:lnTo>
                    <a:close/>
                    <a:moveTo>
                      <a:pt x="14" y="63"/>
                    </a:moveTo>
                    <a:lnTo>
                      <a:pt x="14" y="61"/>
                    </a:lnTo>
                    <a:lnTo>
                      <a:pt x="16" y="59"/>
                    </a:lnTo>
                    <a:lnTo>
                      <a:pt x="18" y="63"/>
                    </a:lnTo>
                    <a:lnTo>
                      <a:pt x="14" y="63"/>
                    </a:lnTo>
                    <a:close/>
                    <a:moveTo>
                      <a:pt x="21" y="63"/>
                    </a:moveTo>
                    <a:lnTo>
                      <a:pt x="21" y="111"/>
                    </a:lnTo>
                    <a:lnTo>
                      <a:pt x="14" y="111"/>
                    </a:lnTo>
                    <a:lnTo>
                      <a:pt x="14" y="63"/>
                    </a:lnTo>
                    <a:lnTo>
                      <a:pt x="21" y="63"/>
                    </a:lnTo>
                    <a:close/>
                    <a:moveTo>
                      <a:pt x="19" y="115"/>
                    </a:moveTo>
                    <a:lnTo>
                      <a:pt x="14" y="119"/>
                    </a:lnTo>
                    <a:lnTo>
                      <a:pt x="14" y="111"/>
                    </a:lnTo>
                    <a:lnTo>
                      <a:pt x="18" y="111"/>
                    </a:lnTo>
                    <a:lnTo>
                      <a:pt x="19" y="115"/>
                    </a:lnTo>
                    <a:close/>
                    <a:moveTo>
                      <a:pt x="16" y="107"/>
                    </a:moveTo>
                    <a:lnTo>
                      <a:pt x="69" y="65"/>
                    </a:lnTo>
                    <a:lnTo>
                      <a:pt x="75" y="73"/>
                    </a:lnTo>
                    <a:lnTo>
                      <a:pt x="19" y="115"/>
                    </a:lnTo>
                    <a:lnTo>
                      <a:pt x="16" y="107"/>
                    </a:lnTo>
                    <a:close/>
                    <a:moveTo>
                      <a:pt x="69" y="65"/>
                    </a:moveTo>
                    <a:lnTo>
                      <a:pt x="77" y="61"/>
                    </a:lnTo>
                    <a:lnTo>
                      <a:pt x="77" y="69"/>
                    </a:lnTo>
                    <a:lnTo>
                      <a:pt x="73" y="69"/>
                    </a:lnTo>
                    <a:lnTo>
                      <a:pt x="69" y="65"/>
                    </a:lnTo>
                    <a:close/>
                    <a:moveTo>
                      <a:pt x="77" y="69"/>
                    </a:moveTo>
                    <a:lnTo>
                      <a:pt x="77" y="82"/>
                    </a:lnTo>
                    <a:lnTo>
                      <a:pt x="68" y="82"/>
                    </a:lnTo>
                    <a:lnTo>
                      <a:pt x="68" y="69"/>
                    </a:lnTo>
                    <a:lnTo>
                      <a:pt x="77" y="69"/>
                    </a:lnTo>
                    <a:close/>
                    <a:moveTo>
                      <a:pt x="77" y="82"/>
                    </a:moveTo>
                    <a:lnTo>
                      <a:pt x="77" y="84"/>
                    </a:lnTo>
                    <a:lnTo>
                      <a:pt x="75" y="86"/>
                    </a:lnTo>
                    <a:lnTo>
                      <a:pt x="73" y="82"/>
                    </a:lnTo>
                    <a:lnTo>
                      <a:pt x="77" y="82"/>
                    </a:lnTo>
                    <a:close/>
                    <a:moveTo>
                      <a:pt x="75" y="86"/>
                    </a:moveTo>
                    <a:lnTo>
                      <a:pt x="19" y="128"/>
                    </a:lnTo>
                    <a:lnTo>
                      <a:pt x="16" y="121"/>
                    </a:lnTo>
                    <a:lnTo>
                      <a:pt x="69" y="78"/>
                    </a:lnTo>
                    <a:lnTo>
                      <a:pt x="75" y="86"/>
                    </a:lnTo>
                    <a:close/>
                    <a:moveTo>
                      <a:pt x="14" y="125"/>
                    </a:moveTo>
                    <a:lnTo>
                      <a:pt x="14" y="123"/>
                    </a:lnTo>
                    <a:lnTo>
                      <a:pt x="16" y="121"/>
                    </a:lnTo>
                    <a:lnTo>
                      <a:pt x="18" y="125"/>
                    </a:lnTo>
                    <a:lnTo>
                      <a:pt x="14" y="125"/>
                    </a:lnTo>
                    <a:close/>
                    <a:moveTo>
                      <a:pt x="21" y="125"/>
                    </a:moveTo>
                    <a:lnTo>
                      <a:pt x="21" y="186"/>
                    </a:lnTo>
                    <a:lnTo>
                      <a:pt x="14" y="186"/>
                    </a:lnTo>
                    <a:lnTo>
                      <a:pt x="14" y="125"/>
                    </a:lnTo>
                    <a:lnTo>
                      <a:pt x="21" y="125"/>
                    </a:lnTo>
                    <a:close/>
                    <a:moveTo>
                      <a:pt x="21" y="186"/>
                    </a:moveTo>
                    <a:lnTo>
                      <a:pt x="21" y="188"/>
                    </a:lnTo>
                    <a:lnTo>
                      <a:pt x="19" y="190"/>
                    </a:lnTo>
                    <a:lnTo>
                      <a:pt x="18" y="186"/>
                    </a:lnTo>
                    <a:lnTo>
                      <a:pt x="21" y="186"/>
                    </a:lnTo>
                    <a:close/>
                    <a:moveTo>
                      <a:pt x="19" y="190"/>
                    </a:moveTo>
                    <a:lnTo>
                      <a:pt x="6" y="200"/>
                    </a:lnTo>
                    <a:lnTo>
                      <a:pt x="2" y="194"/>
                    </a:lnTo>
                    <a:lnTo>
                      <a:pt x="16" y="184"/>
                    </a:lnTo>
                    <a:lnTo>
                      <a:pt x="19" y="190"/>
                    </a:lnTo>
                    <a:close/>
                    <a:moveTo>
                      <a:pt x="6" y="200"/>
                    </a:moveTo>
                    <a:lnTo>
                      <a:pt x="0" y="205"/>
                    </a:lnTo>
                    <a:lnTo>
                      <a:pt x="0" y="198"/>
                    </a:lnTo>
                    <a:lnTo>
                      <a:pt x="4" y="198"/>
                    </a:lnTo>
                    <a:lnTo>
                      <a:pt x="6" y="20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" name="Freeform 61"/>
              <p:cNvSpPr>
                <a:spLocks noEditPoints="1"/>
              </p:cNvSpPr>
              <p:nvPr/>
            </p:nvSpPr>
            <p:spPr bwMode="auto">
              <a:xfrm>
                <a:off x="1294" y="2237"/>
                <a:ext cx="21" cy="52"/>
              </a:xfrm>
              <a:custGeom>
                <a:avLst/>
                <a:gdLst>
                  <a:gd name="T0" fmla="*/ 19 w 21"/>
                  <a:gd name="T1" fmla="*/ 36 h 52"/>
                  <a:gd name="T2" fmla="*/ 6 w 21"/>
                  <a:gd name="T3" fmla="*/ 48 h 52"/>
                  <a:gd name="T4" fmla="*/ 2 w 21"/>
                  <a:gd name="T5" fmla="*/ 42 h 52"/>
                  <a:gd name="T6" fmla="*/ 15 w 21"/>
                  <a:gd name="T7" fmla="*/ 31 h 52"/>
                  <a:gd name="T8" fmla="*/ 19 w 21"/>
                  <a:gd name="T9" fmla="*/ 36 h 52"/>
                  <a:gd name="T10" fmla="*/ 6 w 21"/>
                  <a:gd name="T11" fmla="*/ 48 h 52"/>
                  <a:gd name="T12" fmla="*/ 0 w 21"/>
                  <a:gd name="T13" fmla="*/ 52 h 52"/>
                  <a:gd name="T14" fmla="*/ 0 w 21"/>
                  <a:gd name="T15" fmla="*/ 44 h 52"/>
                  <a:gd name="T16" fmla="*/ 4 w 21"/>
                  <a:gd name="T17" fmla="*/ 44 h 52"/>
                  <a:gd name="T18" fmla="*/ 6 w 21"/>
                  <a:gd name="T19" fmla="*/ 48 h 52"/>
                  <a:gd name="T20" fmla="*/ 0 w 21"/>
                  <a:gd name="T21" fmla="*/ 44 h 52"/>
                  <a:gd name="T22" fmla="*/ 0 w 21"/>
                  <a:gd name="T23" fmla="*/ 19 h 52"/>
                  <a:gd name="T24" fmla="*/ 8 w 21"/>
                  <a:gd name="T25" fmla="*/ 19 h 52"/>
                  <a:gd name="T26" fmla="*/ 8 w 21"/>
                  <a:gd name="T27" fmla="*/ 44 h 52"/>
                  <a:gd name="T28" fmla="*/ 0 w 21"/>
                  <a:gd name="T29" fmla="*/ 44 h 52"/>
                  <a:gd name="T30" fmla="*/ 0 w 21"/>
                  <a:gd name="T31" fmla="*/ 19 h 52"/>
                  <a:gd name="T32" fmla="*/ 0 w 21"/>
                  <a:gd name="T33" fmla="*/ 17 h 52"/>
                  <a:gd name="T34" fmla="*/ 2 w 21"/>
                  <a:gd name="T35" fmla="*/ 15 h 52"/>
                  <a:gd name="T36" fmla="*/ 4 w 21"/>
                  <a:gd name="T37" fmla="*/ 19 h 52"/>
                  <a:gd name="T38" fmla="*/ 0 w 21"/>
                  <a:gd name="T39" fmla="*/ 19 h 52"/>
                  <a:gd name="T40" fmla="*/ 2 w 21"/>
                  <a:gd name="T41" fmla="*/ 15 h 52"/>
                  <a:gd name="T42" fmla="*/ 15 w 21"/>
                  <a:gd name="T43" fmla="*/ 6 h 52"/>
                  <a:gd name="T44" fmla="*/ 19 w 21"/>
                  <a:gd name="T45" fmla="*/ 11 h 52"/>
                  <a:gd name="T46" fmla="*/ 6 w 21"/>
                  <a:gd name="T47" fmla="*/ 23 h 52"/>
                  <a:gd name="T48" fmla="*/ 2 w 21"/>
                  <a:gd name="T49" fmla="*/ 15 h 52"/>
                  <a:gd name="T50" fmla="*/ 15 w 21"/>
                  <a:gd name="T51" fmla="*/ 6 h 52"/>
                  <a:gd name="T52" fmla="*/ 21 w 21"/>
                  <a:gd name="T53" fmla="*/ 0 h 52"/>
                  <a:gd name="T54" fmla="*/ 21 w 21"/>
                  <a:gd name="T55" fmla="*/ 9 h 52"/>
                  <a:gd name="T56" fmla="*/ 17 w 21"/>
                  <a:gd name="T57" fmla="*/ 9 h 52"/>
                  <a:gd name="T58" fmla="*/ 15 w 21"/>
                  <a:gd name="T59" fmla="*/ 6 h 52"/>
                  <a:gd name="T60" fmla="*/ 21 w 21"/>
                  <a:gd name="T61" fmla="*/ 9 h 52"/>
                  <a:gd name="T62" fmla="*/ 21 w 21"/>
                  <a:gd name="T63" fmla="*/ 34 h 52"/>
                  <a:gd name="T64" fmla="*/ 14 w 21"/>
                  <a:gd name="T65" fmla="*/ 34 h 52"/>
                  <a:gd name="T66" fmla="*/ 14 w 21"/>
                  <a:gd name="T67" fmla="*/ 9 h 52"/>
                  <a:gd name="T68" fmla="*/ 21 w 21"/>
                  <a:gd name="T69" fmla="*/ 9 h 52"/>
                  <a:gd name="T70" fmla="*/ 21 w 21"/>
                  <a:gd name="T71" fmla="*/ 34 h 52"/>
                  <a:gd name="T72" fmla="*/ 21 w 21"/>
                  <a:gd name="T73" fmla="*/ 36 h 52"/>
                  <a:gd name="T74" fmla="*/ 19 w 21"/>
                  <a:gd name="T75" fmla="*/ 36 h 52"/>
                  <a:gd name="T76" fmla="*/ 17 w 21"/>
                  <a:gd name="T77" fmla="*/ 34 h 52"/>
                  <a:gd name="T78" fmla="*/ 21 w 21"/>
                  <a:gd name="T79" fmla="*/ 34 h 5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"/>
                  <a:gd name="T121" fmla="*/ 0 h 52"/>
                  <a:gd name="T122" fmla="*/ 21 w 21"/>
                  <a:gd name="T123" fmla="*/ 52 h 5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" h="52">
                    <a:moveTo>
                      <a:pt x="19" y="36"/>
                    </a:moveTo>
                    <a:lnTo>
                      <a:pt x="6" y="48"/>
                    </a:lnTo>
                    <a:lnTo>
                      <a:pt x="2" y="42"/>
                    </a:lnTo>
                    <a:lnTo>
                      <a:pt x="15" y="31"/>
                    </a:lnTo>
                    <a:lnTo>
                      <a:pt x="19" y="36"/>
                    </a:lnTo>
                    <a:close/>
                    <a:moveTo>
                      <a:pt x="6" y="48"/>
                    </a:moveTo>
                    <a:lnTo>
                      <a:pt x="0" y="52"/>
                    </a:lnTo>
                    <a:lnTo>
                      <a:pt x="0" y="44"/>
                    </a:lnTo>
                    <a:lnTo>
                      <a:pt x="4" y="44"/>
                    </a:lnTo>
                    <a:lnTo>
                      <a:pt x="6" y="48"/>
                    </a:lnTo>
                    <a:close/>
                    <a:moveTo>
                      <a:pt x="0" y="44"/>
                    </a:moveTo>
                    <a:lnTo>
                      <a:pt x="0" y="19"/>
                    </a:lnTo>
                    <a:lnTo>
                      <a:pt x="8" y="19"/>
                    </a:lnTo>
                    <a:lnTo>
                      <a:pt x="8" y="44"/>
                    </a:lnTo>
                    <a:lnTo>
                      <a:pt x="0" y="44"/>
                    </a:lnTo>
                    <a:close/>
                    <a:moveTo>
                      <a:pt x="0" y="19"/>
                    </a:moveTo>
                    <a:lnTo>
                      <a:pt x="0" y="17"/>
                    </a:lnTo>
                    <a:lnTo>
                      <a:pt x="2" y="15"/>
                    </a:lnTo>
                    <a:lnTo>
                      <a:pt x="4" y="19"/>
                    </a:lnTo>
                    <a:lnTo>
                      <a:pt x="0" y="19"/>
                    </a:lnTo>
                    <a:close/>
                    <a:moveTo>
                      <a:pt x="2" y="15"/>
                    </a:moveTo>
                    <a:lnTo>
                      <a:pt x="15" y="6"/>
                    </a:lnTo>
                    <a:lnTo>
                      <a:pt x="19" y="11"/>
                    </a:lnTo>
                    <a:lnTo>
                      <a:pt x="6" y="23"/>
                    </a:lnTo>
                    <a:lnTo>
                      <a:pt x="2" y="15"/>
                    </a:lnTo>
                    <a:close/>
                    <a:moveTo>
                      <a:pt x="15" y="6"/>
                    </a:moveTo>
                    <a:lnTo>
                      <a:pt x="21" y="0"/>
                    </a:lnTo>
                    <a:lnTo>
                      <a:pt x="21" y="9"/>
                    </a:lnTo>
                    <a:lnTo>
                      <a:pt x="17" y="9"/>
                    </a:lnTo>
                    <a:lnTo>
                      <a:pt x="15" y="6"/>
                    </a:lnTo>
                    <a:close/>
                    <a:moveTo>
                      <a:pt x="21" y="9"/>
                    </a:moveTo>
                    <a:lnTo>
                      <a:pt x="21" y="34"/>
                    </a:lnTo>
                    <a:lnTo>
                      <a:pt x="14" y="34"/>
                    </a:lnTo>
                    <a:lnTo>
                      <a:pt x="14" y="9"/>
                    </a:lnTo>
                    <a:lnTo>
                      <a:pt x="21" y="9"/>
                    </a:lnTo>
                    <a:close/>
                    <a:moveTo>
                      <a:pt x="21" y="34"/>
                    </a:moveTo>
                    <a:lnTo>
                      <a:pt x="21" y="36"/>
                    </a:lnTo>
                    <a:lnTo>
                      <a:pt x="19" y="36"/>
                    </a:lnTo>
                    <a:lnTo>
                      <a:pt x="17" y="34"/>
                    </a:lnTo>
                    <a:lnTo>
                      <a:pt x="21" y="3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" name="Freeform 62"/>
              <p:cNvSpPr>
                <a:spLocks noEditPoints="1"/>
              </p:cNvSpPr>
              <p:nvPr/>
            </p:nvSpPr>
            <p:spPr bwMode="auto">
              <a:xfrm>
                <a:off x="1323" y="2029"/>
                <a:ext cx="123" cy="194"/>
              </a:xfrm>
              <a:custGeom>
                <a:avLst/>
                <a:gdLst>
                  <a:gd name="T0" fmla="*/ 17 w 123"/>
                  <a:gd name="T1" fmla="*/ 77 h 194"/>
                  <a:gd name="T2" fmla="*/ 8 w 123"/>
                  <a:gd name="T3" fmla="*/ 94 h 194"/>
                  <a:gd name="T4" fmla="*/ 17 w 123"/>
                  <a:gd name="T5" fmla="*/ 77 h 194"/>
                  <a:gd name="T6" fmla="*/ 23 w 123"/>
                  <a:gd name="T7" fmla="*/ 79 h 194"/>
                  <a:gd name="T8" fmla="*/ 17 w 123"/>
                  <a:gd name="T9" fmla="*/ 77 h 194"/>
                  <a:gd name="T10" fmla="*/ 65 w 123"/>
                  <a:gd name="T11" fmla="*/ 164 h 194"/>
                  <a:gd name="T12" fmla="*/ 15 w 123"/>
                  <a:gd name="T13" fmla="*/ 83 h 194"/>
                  <a:gd name="T14" fmla="*/ 65 w 123"/>
                  <a:gd name="T15" fmla="*/ 166 h 194"/>
                  <a:gd name="T16" fmla="*/ 61 w 123"/>
                  <a:gd name="T17" fmla="*/ 166 h 194"/>
                  <a:gd name="T18" fmla="*/ 58 w 123"/>
                  <a:gd name="T19" fmla="*/ 164 h 194"/>
                  <a:gd name="T20" fmla="*/ 109 w 123"/>
                  <a:gd name="T21" fmla="*/ 16 h 194"/>
                  <a:gd name="T22" fmla="*/ 58 w 123"/>
                  <a:gd name="T23" fmla="*/ 164 h 194"/>
                  <a:gd name="T24" fmla="*/ 104 w 123"/>
                  <a:gd name="T25" fmla="*/ 10 h 194"/>
                  <a:gd name="T26" fmla="*/ 102 w 123"/>
                  <a:gd name="T27" fmla="*/ 14 h 194"/>
                  <a:gd name="T28" fmla="*/ 117 w 123"/>
                  <a:gd name="T29" fmla="*/ 0 h 194"/>
                  <a:gd name="T30" fmla="*/ 109 w 123"/>
                  <a:gd name="T31" fmla="*/ 18 h 194"/>
                  <a:gd name="T32" fmla="*/ 117 w 123"/>
                  <a:gd name="T33" fmla="*/ 0 h 194"/>
                  <a:gd name="T34" fmla="*/ 119 w 123"/>
                  <a:gd name="T35" fmla="*/ 4 h 194"/>
                  <a:gd name="T36" fmla="*/ 123 w 123"/>
                  <a:gd name="T37" fmla="*/ 4 h 194"/>
                  <a:gd name="T38" fmla="*/ 63 w 123"/>
                  <a:gd name="T39" fmla="*/ 179 h 194"/>
                  <a:gd name="T40" fmla="*/ 123 w 123"/>
                  <a:gd name="T41" fmla="*/ 4 h 194"/>
                  <a:gd name="T42" fmla="*/ 71 w 123"/>
                  <a:gd name="T43" fmla="*/ 185 h 194"/>
                  <a:gd name="T44" fmla="*/ 71 w 123"/>
                  <a:gd name="T45" fmla="*/ 183 h 194"/>
                  <a:gd name="T46" fmla="*/ 59 w 123"/>
                  <a:gd name="T47" fmla="*/ 192 h 194"/>
                  <a:gd name="T48" fmla="*/ 65 w 123"/>
                  <a:gd name="T49" fmla="*/ 177 h 194"/>
                  <a:gd name="T50" fmla="*/ 59 w 123"/>
                  <a:gd name="T51" fmla="*/ 192 h 194"/>
                  <a:gd name="T52" fmla="*/ 54 w 123"/>
                  <a:gd name="T53" fmla="*/ 191 h 194"/>
                  <a:gd name="T54" fmla="*/ 59 w 123"/>
                  <a:gd name="T55" fmla="*/ 192 h 194"/>
                  <a:gd name="T56" fmla="*/ 2 w 123"/>
                  <a:gd name="T57" fmla="*/ 93 h 194"/>
                  <a:gd name="T58" fmla="*/ 61 w 123"/>
                  <a:gd name="T59" fmla="*/ 187 h 194"/>
                  <a:gd name="T60" fmla="*/ 2 w 123"/>
                  <a:gd name="T61" fmla="*/ 93 h 194"/>
                  <a:gd name="T62" fmla="*/ 2 w 123"/>
                  <a:gd name="T63" fmla="*/ 89 h 194"/>
                  <a:gd name="T64" fmla="*/ 2 w 123"/>
                  <a:gd name="T65" fmla="*/ 93 h 1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194"/>
                  <a:gd name="T101" fmla="*/ 123 w 123"/>
                  <a:gd name="T102" fmla="*/ 194 h 1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194">
                    <a:moveTo>
                      <a:pt x="2" y="89"/>
                    </a:moveTo>
                    <a:lnTo>
                      <a:pt x="17" y="77"/>
                    </a:lnTo>
                    <a:lnTo>
                      <a:pt x="21" y="85"/>
                    </a:lnTo>
                    <a:lnTo>
                      <a:pt x="8" y="94"/>
                    </a:lnTo>
                    <a:lnTo>
                      <a:pt x="2" y="89"/>
                    </a:lnTo>
                    <a:close/>
                    <a:moveTo>
                      <a:pt x="17" y="77"/>
                    </a:moveTo>
                    <a:lnTo>
                      <a:pt x="21" y="75"/>
                    </a:lnTo>
                    <a:lnTo>
                      <a:pt x="23" y="79"/>
                    </a:lnTo>
                    <a:lnTo>
                      <a:pt x="19" y="81"/>
                    </a:lnTo>
                    <a:lnTo>
                      <a:pt x="17" y="77"/>
                    </a:lnTo>
                    <a:close/>
                    <a:moveTo>
                      <a:pt x="23" y="79"/>
                    </a:moveTo>
                    <a:lnTo>
                      <a:pt x="65" y="164"/>
                    </a:lnTo>
                    <a:lnTo>
                      <a:pt x="59" y="168"/>
                    </a:lnTo>
                    <a:lnTo>
                      <a:pt x="15" y="83"/>
                    </a:lnTo>
                    <a:lnTo>
                      <a:pt x="23" y="79"/>
                    </a:lnTo>
                    <a:close/>
                    <a:moveTo>
                      <a:pt x="65" y="166"/>
                    </a:moveTo>
                    <a:lnTo>
                      <a:pt x="59" y="168"/>
                    </a:lnTo>
                    <a:lnTo>
                      <a:pt x="61" y="166"/>
                    </a:lnTo>
                    <a:lnTo>
                      <a:pt x="65" y="166"/>
                    </a:lnTo>
                    <a:close/>
                    <a:moveTo>
                      <a:pt x="58" y="164"/>
                    </a:moveTo>
                    <a:lnTo>
                      <a:pt x="102" y="14"/>
                    </a:lnTo>
                    <a:lnTo>
                      <a:pt x="109" y="16"/>
                    </a:lnTo>
                    <a:lnTo>
                      <a:pt x="65" y="166"/>
                    </a:lnTo>
                    <a:lnTo>
                      <a:pt x="58" y="164"/>
                    </a:lnTo>
                    <a:close/>
                    <a:moveTo>
                      <a:pt x="102" y="14"/>
                    </a:moveTo>
                    <a:lnTo>
                      <a:pt x="104" y="10"/>
                    </a:lnTo>
                    <a:lnTo>
                      <a:pt x="106" y="14"/>
                    </a:lnTo>
                    <a:lnTo>
                      <a:pt x="102" y="14"/>
                    </a:lnTo>
                    <a:close/>
                    <a:moveTo>
                      <a:pt x="104" y="10"/>
                    </a:moveTo>
                    <a:lnTo>
                      <a:pt x="117" y="0"/>
                    </a:lnTo>
                    <a:lnTo>
                      <a:pt x="123" y="6"/>
                    </a:lnTo>
                    <a:lnTo>
                      <a:pt x="109" y="18"/>
                    </a:lnTo>
                    <a:lnTo>
                      <a:pt x="104" y="10"/>
                    </a:lnTo>
                    <a:close/>
                    <a:moveTo>
                      <a:pt x="117" y="0"/>
                    </a:moveTo>
                    <a:lnTo>
                      <a:pt x="123" y="4"/>
                    </a:lnTo>
                    <a:lnTo>
                      <a:pt x="119" y="4"/>
                    </a:lnTo>
                    <a:lnTo>
                      <a:pt x="117" y="0"/>
                    </a:lnTo>
                    <a:close/>
                    <a:moveTo>
                      <a:pt x="123" y="4"/>
                    </a:moveTo>
                    <a:lnTo>
                      <a:pt x="71" y="183"/>
                    </a:lnTo>
                    <a:lnTo>
                      <a:pt x="63" y="179"/>
                    </a:lnTo>
                    <a:lnTo>
                      <a:pt x="115" y="2"/>
                    </a:lnTo>
                    <a:lnTo>
                      <a:pt x="123" y="4"/>
                    </a:lnTo>
                    <a:close/>
                    <a:moveTo>
                      <a:pt x="71" y="183"/>
                    </a:moveTo>
                    <a:lnTo>
                      <a:pt x="71" y="185"/>
                    </a:lnTo>
                    <a:lnTo>
                      <a:pt x="67" y="181"/>
                    </a:lnTo>
                    <a:lnTo>
                      <a:pt x="71" y="183"/>
                    </a:lnTo>
                    <a:close/>
                    <a:moveTo>
                      <a:pt x="71" y="185"/>
                    </a:moveTo>
                    <a:lnTo>
                      <a:pt x="59" y="192"/>
                    </a:lnTo>
                    <a:lnTo>
                      <a:pt x="56" y="187"/>
                    </a:lnTo>
                    <a:lnTo>
                      <a:pt x="65" y="177"/>
                    </a:lnTo>
                    <a:lnTo>
                      <a:pt x="71" y="185"/>
                    </a:lnTo>
                    <a:close/>
                    <a:moveTo>
                      <a:pt x="59" y="192"/>
                    </a:moveTo>
                    <a:lnTo>
                      <a:pt x="56" y="194"/>
                    </a:lnTo>
                    <a:lnTo>
                      <a:pt x="54" y="191"/>
                    </a:lnTo>
                    <a:lnTo>
                      <a:pt x="58" y="189"/>
                    </a:lnTo>
                    <a:lnTo>
                      <a:pt x="59" y="192"/>
                    </a:lnTo>
                    <a:close/>
                    <a:moveTo>
                      <a:pt x="54" y="191"/>
                    </a:moveTo>
                    <a:lnTo>
                      <a:pt x="2" y="93"/>
                    </a:lnTo>
                    <a:lnTo>
                      <a:pt x="10" y="89"/>
                    </a:lnTo>
                    <a:lnTo>
                      <a:pt x="61" y="187"/>
                    </a:lnTo>
                    <a:lnTo>
                      <a:pt x="54" y="191"/>
                    </a:lnTo>
                    <a:close/>
                    <a:moveTo>
                      <a:pt x="2" y="93"/>
                    </a:moveTo>
                    <a:lnTo>
                      <a:pt x="0" y="91"/>
                    </a:lnTo>
                    <a:lnTo>
                      <a:pt x="2" y="89"/>
                    </a:lnTo>
                    <a:lnTo>
                      <a:pt x="6" y="91"/>
                    </a:lnTo>
                    <a:lnTo>
                      <a:pt x="2" y="9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" name="Freeform 63"/>
              <p:cNvSpPr>
                <a:spLocks noEditPoints="1"/>
              </p:cNvSpPr>
              <p:nvPr/>
            </p:nvSpPr>
            <p:spPr bwMode="auto">
              <a:xfrm>
                <a:off x="1434" y="2129"/>
                <a:ext cx="23" cy="52"/>
              </a:xfrm>
              <a:custGeom>
                <a:avLst/>
                <a:gdLst>
                  <a:gd name="T0" fmla="*/ 21 w 23"/>
                  <a:gd name="T1" fmla="*/ 37 h 52"/>
                  <a:gd name="T2" fmla="*/ 8 w 23"/>
                  <a:gd name="T3" fmla="*/ 46 h 52"/>
                  <a:gd name="T4" fmla="*/ 2 w 23"/>
                  <a:gd name="T5" fmla="*/ 41 h 52"/>
                  <a:gd name="T6" fmla="*/ 16 w 23"/>
                  <a:gd name="T7" fmla="*/ 31 h 52"/>
                  <a:gd name="T8" fmla="*/ 21 w 23"/>
                  <a:gd name="T9" fmla="*/ 37 h 52"/>
                  <a:gd name="T10" fmla="*/ 8 w 23"/>
                  <a:gd name="T11" fmla="*/ 46 h 52"/>
                  <a:gd name="T12" fmla="*/ 0 w 23"/>
                  <a:gd name="T13" fmla="*/ 52 h 52"/>
                  <a:gd name="T14" fmla="*/ 0 w 23"/>
                  <a:gd name="T15" fmla="*/ 44 h 52"/>
                  <a:gd name="T16" fmla="*/ 4 w 23"/>
                  <a:gd name="T17" fmla="*/ 44 h 52"/>
                  <a:gd name="T18" fmla="*/ 8 w 23"/>
                  <a:gd name="T19" fmla="*/ 46 h 52"/>
                  <a:gd name="T20" fmla="*/ 0 w 23"/>
                  <a:gd name="T21" fmla="*/ 44 h 52"/>
                  <a:gd name="T22" fmla="*/ 0 w 23"/>
                  <a:gd name="T23" fmla="*/ 19 h 52"/>
                  <a:gd name="T24" fmla="*/ 10 w 23"/>
                  <a:gd name="T25" fmla="*/ 19 h 52"/>
                  <a:gd name="T26" fmla="*/ 10 w 23"/>
                  <a:gd name="T27" fmla="*/ 44 h 52"/>
                  <a:gd name="T28" fmla="*/ 0 w 23"/>
                  <a:gd name="T29" fmla="*/ 44 h 52"/>
                  <a:gd name="T30" fmla="*/ 0 w 23"/>
                  <a:gd name="T31" fmla="*/ 19 h 52"/>
                  <a:gd name="T32" fmla="*/ 0 w 23"/>
                  <a:gd name="T33" fmla="*/ 18 h 52"/>
                  <a:gd name="T34" fmla="*/ 2 w 23"/>
                  <a:gd name="T35" fmla="*/ 16 h 52"/>
                  <a:gd name="T36" fmla="*/ 4 w 23"/>
                  <a:gd name="T37" fmla="*/ 19 h 52"/>
                  <a:gd name="T38" fmla="*/ 0 w 23"/>
                  <a:gd name="T39" fmla="*/ 19 h 52"/>
                  <a:gd name="T40" fmla="*/ 2 w 23"/>
                  <a:gd name="T41" fmla="*/ 16 h 52"/>
                  <a:gd name="T42" fmla="*/ 16 w 23"/>
                  <a:gd name="T43" fmla="*/ 6 h 52"/>
                  <a:gd name="T44" fmla="*/ 21 w 23"/>
                  <a:gd name="T45" fmla="*/ 12 h 52"/>
                  <a:gd name="T46" fmla="*/ 8 w 23"/>
                  <a:gd name="T47" fmla="*/ 21 h 52"/>
                  <a:gd name="T48" fmla="*/ 2 w 23"/>
                  <a:gd name="T49" fmla="*/ 16 h 52"/>
                  <a:gd name="T50" fmla="*/ 16 w 23"/>
                  <a:gd name="T51" fmla="*/ 6 h 52"/>
                  <a:gd name="T52" fmla="*/ 23 w 23"/>
                  <a:gd name="T53" fmla="*/ 0 h 52"/>
                  <a:gd name="T54" fmla="*/ 23 w 23"/>
                  <a:gd name="T55" fmla="*/ 8 h 52"/>
                  <a:gd name="T56" fmla="*/ 20 w 23"/>
                  <a:gd name="T57" fmla="*/ 8 h 52"/>
                  <a:gd name="T58" fmla="*/ 16 w 23"/>
                  <a:gd name="T59" fmla="*/ 6 h 52"/>
                  <a:gd name="T60" fmla="*/ 23 w 23"/>
                  <a:gd name="T61" fmla="*/ 8 h 52"/>
                  <a:gd name="T62" fmla="*/ 23 w 23"/>
                  <a:gd name="T63" fmla="*/ 33 h 52"/>
                  <a:gd name="T64" fmla="*/ 14 w 23"/>
                  <a:gd name="T65" fmla="*/ 33 h 52"/>
                  <a:gd name="T66" fmla="*/ 14 w 23"/>
                  <a:gd name="T67" fmla="*/ 8 h 52"/>
                  <a:gd name="T68" fmla="*/ 23 w 23"/>
                  <a:gd name="T69" fmla="*/ 8 h 52"/>
                  <a:gd name="T70" fmla="*/ 23 w 23"/>
                  <a:gd name="T71" fmla="*/ 33 h 52"/>
                  <a:gd name="T72" fmla="*/ 23 w 23"/>
                  <a:gd name="T73" fmla="*/ 35 h 52"/>
                  <a:gd name="T74" fmla="*/ 21 w 23"/>
                  <a:gd name="T75" fmla="*/ 37 h 52"/>
                  <a:gd name="T76" fmla="*/ 20 w 23"/>
                  <a:gd name="T77" fmla="*/ 33 h 52"/>
                  <a:gd name="T78" fmla="*/ 23 w 23"/>
                  <a:gd name="T79" fmla="*/ 33 h 5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3"/>
                  <a:gd name="T121" fmla="*/ 0 h 52"/>
                  <a:gd name="T122" fmla="*/ 23 w 23"/>
                  <a:gd name="T123" fmla="*/ 52 h 5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3" h="52">
                    <a:moveTo>
                      <a:pt x="21" y="37"/>
                    </a:moveTo>
                    <a:lnTo>
                      <a:pt x="8" y="46"/>
                    </a:lnTo>
                    <a:lnTo>
                      <a:pt x="2" y="41"/>
                    </a:lnTo>
                    <a:lnTo>
                      <a:pt x="16" y="31"/>
                    </a:lnTo>
                    <a:lnTo>
                      <a:pt x="21" y="37"/>
                    </a:lnTo>
                    <a:close/>
                    <a:moveTo>
                      <a:pt x="8" y="46"/>
                    </a:moveTo>
                    <a:lnTo>
                      <a:pt x="0" y="52"/>
                    </a:lnTo>
                    <a:lnTo>
                      <a:pt x="0" y="44"/>
                    </a:lnTo>
                    <a:lnTo>
                      <a:pt x="4" y="44"/>
                    </a:lnTo>
                    <a:lnTo>
                      <a:pt x="8" y="46"/>
                    </a:lnTo>
                    <a:close/>
                    <a:moveTo>
                      <a:pt x="0" y="44"/>
                    </a:moveTo>
                    <a:lnTo>
                      <a:pt x="0" y="19"/>
                    </a:lnTo>
                    <a:lnTo>
                      <a:pt x="10" y="19"/>
                    </a:lnTo>
                    <a:lnTo>
                      <a:pt x="10" y="44"/>
                    </a:lnTo>
                    <a:lnTo>
                      <a:pt x="0" y="44"/>
                    </a:lnTo>
                    <a:close/>
                    <a:moveTo>
                      <a:pt x="0" y="19"/>
                    </a:moveTo>
                    <a:lnTo>
                      <a:pt x="0" y="18"/>
                    </a:lnTo>
                    <a:lnTo>
                      <a:pt x="2" y="16"/>
                    </a:lnTo>
                    <a:lnTo>
                      <a:pt x="4" y="19"/>
                    </a:lnTo>
                    <a:lnTo>
                      <a:pt x="0" y="19"/>
                    </a:lnTo>
                    <a:close/>
                    <a:moveTo>
                      <a:pt x="2" y="16"/>
                    </a:moveTo>
                    <a:lnTo>
                      <a:pt x="16" y="6"/>
                    </a:lnTo>
                    <a:lnTo>
                      <a:pt x="21" y="12"/>
                    </a:lnTo>
                    <a:lnTo>
                      <a:pt x="8" y="21"/>
                    </a:lnTo>
                    <a:lnTo>
                      <a:pt x="2" y="16"/>
                    </a:lnTo>
                    <a:close/>
                    <a:moveTo>
                      <a:pt x="16" y="6"/>
                    </a:moveTo>
                    <a:lnTo>
                      <a:pt x="23" y="0"/>
                    </a:lnTo>
                    <a:lnTo>
                      <a:pt x="23" y="8"/>
                    </a:lnTo>
                    <a:lnTo>
                      <a:pt x="20" y="8"/>
                    </a:lnTo>
                    <a:lnTo>
                      <a:pt x="16" y="6"/>
                    </a:lnTo>
                    <a:close/>
                    <a:moveTo>
                      <a:pt x="23" y="8"/>
                    </a:moveTo>
                    <a:lnTo>
                      <a:pt x="23" y="33"/>
                    </a:lnTo>
                    <a:lnTo>
                      <a:pt x="14" y="33"/>
                    </a:lnTo>
                    <a:lnTo>
                      <a:pt x="14" y="8"/>
                    </a:lnTo>
                    <a:lnTo>
                      <a:pt x="23" y="8"/>
                    </a:lnTo>
                    <a:close/>
                    <a:moveTo>
                      <a:pt x="23" y="33"/>
                    </a:moveTo>
                    <a:lnTo>
                      <a:pt x="23" y="35"/>
                    </a:lnTo>
                    <a:lnTo>
                      <a:pt x="21" y="37"/>
                    </a:lnTo>
                    <a:lnTo>
                      <a:pt x="20" y="33"/>
                    </a:lnTo>
                    <a:lnTo>
                      <a:pt x="23" y="3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64"/>
            <p:cNvGrpSpPr>
              <a:grpSpLocks/>
            </p:cNvGrpSpPr>
            <p:nvPr/>
          </p:nvGrpSpPr>
          <p:grpSpPr bwMode="auto">
            <a:xfrm>
              <a:off x="4752" y="432"/>
              <a:ext cx="337" cy="380"/>
              <a:chOff x="1571" y="1701"/>
              <a:chExt cx="380" cy="428"/>
            </a:xfrm>
          </p:grpSpPr>
          <p:sp>
            <p:nvSpPr>
              <p:cNvPr id="7263" name="Freeform 65"/>
              <p:cNvSpPr>
                <a:spLocks/>
              </p:cNvSpPr>
              <p:nvPr/>
            </p:nvSpPr>
            <p:spPr bwMode="auto">
              <a:xfrm>
                <a:off x="1575" y="1974"/>
                <a:ext cx="61" cy="148"/>
              </a:xfrm>
              <a:custGeom>
                <a:avLst/>
                <a:gdLst>
                  <a:gd name="T0" fmla="*/ 61 w 61"/>
                  <a:gd name="T1" fmla="*/ 100 h 148"/>
                  <a:gd name="T2" fmla="*/ 0 w 61"/>
                  <a:gd name="T3" fmla="*/ 148 h 148"/>
                  <a:gd name="T4" fmla="*/ 0 w 61"/>
                  <a:gd name="T5" fmla="*/ 9 h 148"/>
                  <a:gd name="T6" fmla="*/ 13 w 61"/>
                  <a:gd name="T7" fmla="*/ 0 h 148"/>
                  <a:gd name="T8" fmla="*/ 13 w 61"/>
                  <a:gd name="T9" fmla="*/ 125 h 148"/>
                  <a:gd name="T10" fmla="*/ 61 w 61"/>
                  <a:gd name="T11" fmla="*/ 86 h 148"/>
                  <a:gd name="T12" fmla="*/ 61 w 61"/>
                  <a:gd name="T13" fmla="*/ 100 h 1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148"/>
                  <a:gd name="T23" fmla="*/ 61 w 61"/>
                  <a:gd name="T24" fmla="*/ 148 h 1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148">
                    <a:moveTo>
                      <a:pt x="61" y="100"/>
                    </a:moveTo>
                    <a:lnTo>
                      <a:pt x="0" y="148"/>
                    </a:lnTo>
                    <a:lnTo>
                      <a:pt x="0" y="9"/>
                    </a:lnTo>
                    <a:lnTo>
                      <a:pt x="13" y="0"/>
                    </a:lnTo>
                    <a:lnTo>
                      <a:pt x="13" y="125"/>
                    </a:lnTo>
                    <a:lnTo>
                      <a:pt x="61" y="86"/>
                    </a:lnTo>
                    <a:lnTo>
                      <a:pt x="61" y="10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4" name="Freeform 66"/>
              <p:cNvSpPr>
                <a:spLocks/>
              </p:cNvSpPr>
              <p:nvPr/>
            </p:nvSpPr>
            <p:spPr bwMode="auto">
              <a:xfrm>
                <a:off x="1655" y="2024"/>
                <a:ext cx="14" cy="36"/>
              </a:xfrm>
              <a:custGeom>
                <a:avLst/>
                <a:gdLst>
                  <a:gd name="T0" fmla="*/ 14 w 14"/>
                  <a:gd name="T1" fmla="*/ 25 h 36"/>
                  <a:gd name="T2" fmla="*/ 0 w 14"/>
                  <a:gd name="T3" fmla="*/ 36 h 36"/>
                  <a:gd name="T4" fmla="*/ 0 w 14"/>
                  <a:gd name="T5" fmla="*/ 11 h 36"/>
                  <a:gd name="T6" fmla="*/ 14 w 14"/>
                  <a:gd name="T7" fmla="*/ 0 h 36"/>
                  <a:gd name="T8" fmla="*/ 14 w 14"/>
                  <a:gd name="T9" fmla="*/ 25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36"/>
                  <a:gd name="T17" fmla="*/ 14 w 14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36">
                    <a:moveTo>
                      <a:pt x="14" y="25"/>
                    </a:moveTo>
                    <a:lnTo>
                      <a:pt x="0" y="36"/>
                    </a:lnTo>
                    <a:lnTo>
                      <a:pt x="0" y="11"/>
                    </a:lnTo>
                    <a:lnTo>
                      <a:pt x="14" y="0"/>
                    </a:lnTo>
                    <a:lnTo>
                      <a:pt x="14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5" name="Freeform 67"/>
              <p:cNvSpPr>
                <a:spLocks/>
              </p:cNvSpPr>
              <p:nvPr/>
            </p:nvSpPr>
            <p:spPr bwMode="auto">
              <a:xfrm>
                <a:off x="1694" y="1849"/>
                <a:ext cx="78" cy="163"/>
              </a:xfrm>
              <a:custGeom>
                <a:avLst/>
                <a:gdLst>
                  <a:gd name="T0" fmla="*/ 13 w 78"/>
                  <a:gd name="T1" fmla="*/ 130 h 163"/>
                  <a:gd name="T2" fmla="*/ 15 w 78"/>
                  <a:gd name="T3" fmla="*/ 140 h 163"/>
                  <a:gd name="T4" fmla="*/ 21 w 78"/>
                  <a:gd name="T5" fmla="*/ 146 h 163"/>
                  <a:gd name="T6" fmla="*/ 28 w 78"/>
                  <a:gd name="T7" fmla="*/ 146 h 163"/>
                  <a:gd name="T8" fmla="*/ 38 w 78"/>
                  <a:gd name="T9" fmla="*/ 140 h 163"/>
                  <a:gd name="T10" fmla="*/ 57 w 78"/>
                  <a:gd name="T11" fmla="*/ 117 h 163"/>
                  <a:gd name="T12" fmla="*/ 65 w 78"/>
                  <a:gd name="T13" fmla="*/ 92 h 163"/>
                  <a:gd name="T14" fmla="*/ 63 w 78"/>
                  <a:gd name="T15" fmla="*/ 84 h 163"/>
                  <a:gd name="T16" fmla="*/ 57 w 78"/>
                  <a:gd name="T17" fmla="*/ 80 h 163"/>
                  <a:gd name="T18" fmla="*/ 36 w 78"/>
                  <a:gd name="T19" fmla="*/ 86 h 163"/>
                  <a:gd name="T20" fmla="*/ 32 w 78"/>
                  <a:gd name="T21" fmla="*/ 86 h 163"/>
                  <a:gd name="T22" fmla="*/ 19 w 78"/>
                  <a:gd name="T23" fmla="*/ 90 h 163"/>
                  <a:gd name="T24" fmla="*/ 11 w 78"/>
                  <a:gd name="T25" fmla="*/ 90 h 163"/>
                  <a:gd name="T26" fmla="*/ 5 w 78"/>
                  <a:gd name="T27" fmla="*/ 84 h 163"/>
                  <a:gd name="T28" fmla="*/ 3 w 78"/>
                  <a:gd name="T29" fmla="*/ 75 h 163"/>
                  <a:gd name="T30" fmla="*/ 7 w 78"/>
                  <a:gd name="T31" fmla="*/ 57 h 163"/>
                  <a:gd name="T32" fmla="*/ 15 w 78"/>
                  <a:gd name="T33" fmla="*/ 40 h 163"/>
                  <a:gd name="T34" fmla="*/ 26 w 78"/>
                  <a:gd name="T35" fmla="*/ 23 h 163"/>
                  <a:gd name="T36" fmla="*/ 40 w 78"/>
                  <a:gd name="T37" fmla="*/ 9 h 163"/>
                  <a:gd name="T38" fmla="*/ 55 w 78"/>
                  <a:gd name="T39" fmla="*/ 0 h 163"/>
                  <a:gd name="T40" fmla="*/ 65 w 78"/>
                  <a:gd name="T41" fmla="*/ 0 h 163"/>
                  <a:gd name="T42" fmla="*/ 73 w 78"/>
                  <a:gd name="T43" fmla="*/ 5 h 163"/>
                  <a:gd name="T44" fmla="*/ 76 w 78"/>
                  <a:gd name="T45" fmla="*/ 19 h 163"/>
                  <a:gd name="T46" fmla="*/ 61 w 78"/>
                  <a:gd name="T47" fmla="*/ 25 h 163"/>
                  <a:gd name="T48" fmla="*/ 59 w 78"/>
                  <a:gd name="T49" fmla="*/ 17 h 163"/>
                  <a:gd name="T50" fmla="*/ 50 w 78"/>
                  <a:gd name="T51" fmla="*/ 17 h 163"/>
                  <a:gd name="T52" fmla="*/ 32 w 78"/>
                  <a:gd name="T53" fmla="*/ 30 h 163"/>
                  <a:gd name="T54" fmla="*/ 19 w 78"/>
                  <a:gd name="T55" fmla="*/ 53 h 163"/>
                  <a:gd name="T56" fmla="*/ 19 w 78"/>
                  <a:gd name="T57" fmla="*/ 69 h 163"/>
                  <a:gd name="T58" fmla="*/ 23 w 78"/>
                  <a:gd name="T59" fmla="*/ 73 h 163"/>
                  <a:gd name="T60" fmla="*/ 32 w 78"/>
                  <a:gd name="T61" fmla="*/ 73 h 163"/>
                  <a:gd name="T62" fmla="*/ 50 w 78"/>
                  <a:gd name="T63" fmla="*/ 65 h 163"/>
                  <a:gd name="T64" fmla="*/ 59 w 78"/>
                  <a:gd name="T65" fmla="*/ 61 h 163"/>
                  <a:gd name="T66" fmla="*/ 69 w 78"/>
                  <a:gd name="T67" fmla="*/ 61 h 163"/>
                  <a:gd name="T68" fmla="*/ 74 w 78"/>
                  <a:gd name="T69" fmla="*/ 65 h 163"/>
                  <a:gd name="T70" fmla="*/ 78 w 78"/>
                  <a:gd name="T71" fmla="*/ 73 h 163"/>
                  <a:gd name="T72" fmla="*/ 78 w 78"/>
                  <a:gd name="T73" fmla="*/ 88 h 163"/>
                  <a:gd name="T74" fmla="*/ 73 w 78"/>
                  <a:gd name="T75" fmla="*/ 109 h 163"/>
                  <a:gd name="T76" fmla="*/ 61 w 78"/>
                  <a:gd name="T77" fmla="*/ 128 h 163"/>
                  <a:gd name="T78" fmla="*/ 48 w 78"/>
                  <a:gd name="T79" fmla="*/ 146 h 163"/>
                  <a:gd name="T80" fmla="*/ 30 w 78"/>
                  <a:gd name="T81" fmla="*/ 159 h 163"/>
                  <a:gd name="T82" fmla="*/ 17 w 78"/>
                  <a:gd name="T83" fmla="*/ 163 h 163"/>
                  <a:gd name="T84" fmla="*/ 7 w 78"/>
                  <a:gd name="T85" fmla="*/ 161 h 163"/>
                  <a:gd name="T86" fmla="*/ 2 w 78"/>
                  <a:gd name="T87" fmla="*/ 150 h 16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8"/>
                  <a:gd name="T133" fmla="*/ 0 h 163"/>
                  <a:gd name="T134" fmla="*/ 78 w 78"/>
                  <a:gd name="T135" fmla="*/ 163 h 16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8" h="163">
                    <a:moveTo>
                      <a:pt x="0" y="140"/>
                    </a:moveTo>
                    <a:lnTo>
                      <a:pt x="13" y="130"/>
                    </a:lnTo>
                    <a:lnTo>
                      <a:pt x="15" y="136"/>
                    </a:lnTo>
                    <a:lnTo>
                      <a:pt x="15" y="140"/>
                    </a:lnTo>
                    <a:lnTo>
                      <a:pt x="17" y="144"/>
                    </a:lnTo>
                    <a:lnTo>
                      <a:pt x="21" y="146"/>
                    </a:lnTo>
                    <a:lnTo>
                      <a:pt x="25" y="146"/>
                    </a:lnTo>
                    <a:lnTo>
                      <a:pt x="28" y="146"/>
                    </a:lnTo>
                    <a:lnTo>
                      <a:pt x="34" y="144"/>
                    </a:lnTo>
                    <a:lnTo>
                      <a:pt x="38" y="140"/>
                    </a:lnTo>
                    <a:lnTo>
                      <a:pt x="50" y="128"/>
                    </a:lnTo>
                    <a:lnTo>
                      <a:pt x="57" y="117"/>
                    </a:lnTo>
                    <a:lnTo>
                      <a:pt x="63" y="103"/>
                    </a:lnTo>
                    <a:lnTo>
                      <a:pt x="65" y="92"/>
                    </a:lnTo>
                    <a:lnTo>
                      <a:pt x="65" y="88"/>
                    </a:lnTo>
                    <a:lnTo>
                      <a:pt x="63" y="84"/>
                    </a:lnTo>
                    <a:lnTo>
                      <a:pt x="61" y="82"/>
                    </a:lnTo>
                    <a:lnTo>
                      <a:pt x="57" y="80"/>
                    </a:lnTo>
                    <a:lnTo>
                      <a:pt x="48" y="80"/>
                    </a:lnTo>
                    <a:lnTo>
                      <a:pt x="36" y="86"/>
                    </a:lnTo>
                    <a:lnTo>
                      <a:pt x="34" y="86"/>
                    </a:lnTo>
                    <a:lnTo>
                      <a:pt x="32" y="86"/>
                    </a:lnTo>
                    <a:lnTo>
                      <a:pt x="25" y="90"/>
                    </a:lnTo>
                    <a:lnTo>
                      <a:pt x="19" y="90"/>
                    </a:lnTo>
                    <a:lnTo>
                      <a:pt x="15" y="92"/>
                    </a:lnTo>
                    <a:lnTo>
                      <a:pt x="11" y="90"/>
                    </a:lnTo>
                    <a:lnTo>
                      <a:pt x="7" y="88"/>
                    </a:lnTo>
                    <a:lnTo>
                      <a:pt x="5" y="84"/>
                    </a:lnTo>
                    <a:lnTo>
                      <a:pt x="3" y="80"/>
                    </a:lnTo>
                    <a:lnTo>
                      <a:pt x="3" y="75"/>
                    </a:lnTo>
                    <a:lnTo>
                      <a:pt x="5" y="67"/>
                    </a:lnTo>
                    <a:lnTo>
                      <a:pt x="7" y="57"/>
                    </a:lnTo>
                    <a:lnTo>
                      <a:pt x="9" y="50"/>
                    </a:lnTo>
                    <a:lnTo>
                      <a:pt x="15" y="40"/>
                    </a:lnTo>
                    <a:lnTo>
                      <a:pt x="19" y="30"/>
                    </a:lnTo>
                    <a:lnTo>
                      <a:pt x="26" y="23"/>
                    </a:lnTo>
                    <a:lnTo>
                      <a:pt x="32" y="15"/>
                    </a:lnTo>
                    <a:lnTo>
                      <a:pt x="40" y="9"/>
                    </a:lnTo>
                    <a:lnTo>
                      <a:pt x="48" y="4"/>
                    </a:lnTo>
                    <a:lnTo>
                      <a:pt x="55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9" y="2"/>
                    </a:lnTo>
                    <a:lnTo>
                      <a:pt x="73" y="5"/>
                    </a:lnTo>
                    <a:lnTo>
                      <a:pt x="74" y="11"/>
                    </a:lnTo>
                    <a:lnTo>
                      <a:pt x="76" y="19"/>
                    </a:lnTo>
                    <a:lnTo>
                      <a:pt x="63" y="28"/>
                    </a:lnTo>
                    <a:lnTo>
                      <a:pt x="61" y="25"/>
                    </a:lnTo>
                    <a:lnTo>
                      <a:pt x="61" y="21"/>
                    </a:lnTo>
                    <a:lnTo>
                      <a:pt x="59" y="17"/>
                    </a:lnTo>
                    <a:lnTo>
                      <a:pt x="55" y="17"/>
                    </a:lnTo>
                    <a:lnTo>
                      <a:pt x="50" y="17"/>
                    </a:lnTo>
                    <a:lnTo>
                      <a:pt x="40" y="23"/>
                    </a:lnTo>
                    <a:lnTo>
                      <a:pt x="32" y="30"/>
                    </a:lnTo>
                    <a:lnTo>
                      <a:pt x="25" y="42"/>
                    </a:lnTo>
                    <a:lnTo>
                      <a:pt x="19" y="53"/>
                    </a:lnTo>
                    <a:lnTo>
                      <a:pt x="17" y="63"/>
                    </a:lnTo>
                    <a:lnTo>
                      <a:pt x="19" y="69"/>
                    </a:lnTo>
                    <a:lnTo>
                      <a:pt x="19" y="71"/>
                    </a:lnTo>
                    <a:lnTo>
                      <a:pt x="23" y="73"/>
                    </a:lnTo>
                    <a:lnTo>
                      <a:pt x="26" y="73"/>
                    </a:lnTo>
                    <a:lnTo>
                      <a:pt x="32" y="73"/>
                    </a:lnTo>
                    <a:lnTo>
                      <a:pt x="42" y="67"/>
                    </a:lnTo>
                    <a:lnTo>
                      <a:pt x="50" y="65"/>
                    </a:lnTo>
                    <a:lnTo>
                      <a:pt x="53" y="63"/>
                    </a:lnTo>
                    <a:lnTo>
                      <a:pt x="59" y="61"/>
                    </a:lnTo>
                    <a:lnTo>
                      <a:pt x="65" y="61"/>
                    </a:lnTo>
                    <a:lnTo>
                      <a:pt x="69" y="61"/>
                    </a:lnTo>
                    <a:lnTo>
                      <a:pt x="73" y="61"/>
                    </a:lnTo>
                    <a:lnTo>
                      <a:pt x="74" y="65"/>
                    </a:lnTo>
                    <a:lnTo>
                      <a:pt x="76" y="67"/>
                    </a:lnTo>
                    <a:lnTo>
                      <a:pt x="78" y="73"/>
                    </a:lnTo>
                    <a:lnTo>
                      <a:pt x="78" y="78"/>
                    </a:lnTo>
                    <a:lnTo>
                      <a:pt x="78" y="88"/>
                    </a:lnTo>
                    <a:lnTo>
                      <a:pt x="76" y="98"/>
                    </a:lnTo>
                    <a:lnTo>
                      <a:pt x="73" y="109"/>
                    </a:lnTo>
                    <a:lnTo>
                      <a:pt x="67" y="119"/>
                    </a:lnTo>
                    <a:lnTo>
                      <a:pt x="61" y="128"/>
                    </a:lnTo>
                    <a:lnTo>
                      <a:pt x="55" y="138"/>
                    </a:lnTo>
                    <a:lnTo>
                      <a:pt x="48" y="146"/>
                    </a:lnTo>
                    <a:lnTo>
                      <a:pt x="38" y="153"/>
                    </a:lnTo>
                    <a:lnTo>
                      <a:pt x="30" y="159"/>
                    </a:lnTo>
                    <a:lnTo>
                      <a:pt x="23" y="163"/>
                    </a:lnTo>
                    <a:lnTo>
                      <a:pt x="17" y="163"/>
                    </a:lnTo>
                    <a:lnTo>
                      <a:pt x="11" y="163"/>
                    </a:lnTo>
                    <a:lnTo>
                      <a:pt x="7" y="161"/>
                    </a:lnTo>
                    <a:lnTo>
                      <a:pt x="3" y="155"/>
                    </a:lnTo>
                    <a:lnTo>
                      <a:pt x="2" y="15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6" name="Freeform 68"/>
              <p:cNvSpPr>
                <a:spLocks/>
              </p:cNvSpPr>
              <p:nvPr/>
            </p:nvSpPr>
            <p:spPr bwMode="auto">
              <a:xfrm>
                <a:off x="1822" y="1705"/>
                <a:ext cx="115" cy="186"/>
              </a:xfrm>
              <a:custGeom>
                <a:avLst/>
                <a:gdLst>
                  <a:gd name="T0" fmla="*/ 0 w 115"/>
                  <a:gd name="T1" fmla="*/ 88 h 186"/>
                  <a:gd name="T2" fmla="*/ 14 w 115"/>
                  <a:gd name="T3" fmla="*/ 76 h 186"/>
                  <a:gd name="T4" fmla="*/ 58 w 115"/>
                  <a:gd name="T5" fmla="*/ 161 h 186"/>
                  <a:gd name="T6" fmla="*/ 102 w 115"/>
                  <a:gd name="T7" fmla="*/ 11 h 186"/>
                  <a:gd name="T8" fmla="*/ 115 w 115"/>
                  <a:gd name="T9" fmla="*/ 0 h 186"/>
                  <a:gd name="T10" fmla="*/ 64 w 115"/>
                  <a:gd name="T11" fmla="*/ 176 h 186"/>
                  <a:gd name="T12" fmla="*/ 52 w 115"/>
                  <a:gd name="T13" fmla="*/ 186 h 186"/>
                  <a:gd name="T14" fmla="*/ 0 w 115"/>
                  <a:gd name="T15" fmla="*/ 88 h 1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5"/>
                  <a:gd name="T25" fmla="*/ 0 h 186"/>
                  <a:gd name="T26" fmla="*/ 115 w 115"/>
                  <a:gd name="T27" fmla="*/ 186 h 1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5" h="186">
                    <a:moveTo>
                      <a:pt x="0" y="88"/>
                    </a:moveTo>
                    <a:lnTo>
                      <a:pt x="14" y="76"/>
                    </a:lnTo>
                    <a:lnTo>
                      <a:pt x="58" y="161"/>
                    </a:lnTo>
                    <a:lnTo>
                      <a:pt x="102" y="11"/>
                    </a:lnTo>
                    <a:lnTo>
                      <a:pt x="115" y="0"/>
                    </a:lnTo>
                    <a:lnTo>
                      <a:pt x="64" y="176"/>
                    </a:lnTo>
                    <a:lnTo>
                      <a:pt x="52" y="186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7" name="Freeform 69"/>
              <p:cNvSpPr>
                <a:spLocks/>
              </p:cNvSpPr>
              <p:nvPr/>
            </p:nvSpPr>
            <p:spPr bwMode="auto">
              <a:xfrm>
                <a:off x="1934" y="1810"/>
                <a:ext cx="13" cy="35"/>
              </a:xfrm>
              <a:custGeom>
                <a:avLst/>
                <a:gdLst>
                  <a:gd name="T0" fmla="*/ 13 w 13"/>
                  <a:gd name="T1" fmla="*/ 25 h 35"/>
                  <a:gd name="T2" fmla="*/ 0 w 13"/>
                  <a:gd name="T3" fmla="*/ 35 h 35"/>
                  <a:gd name="T4" fmla="*/ 0 w 13"/>
                  <a:gd name="T5" fmla="*/ 10 h 35"/>
                  <a:gd name="T6" fmla="*/ 13 w 13"/>
                  <a:gd name="T7" fmla="*/ 0 h 35"/>
                  <a:gd name="T8" fmla="*/ 13 w 13"/>
                  <a:gd name="T9" fmla="*/ 2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35"/>
                  <a:gd name="T17" fmla="*/ 13 w 13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35">
                    <a:moveTo>
                      <a:pt x="13" y="25"/>
                    </a:moveTo>
                    <a:lnTo>
                      <a:pt x="0" y="35"/>
                    </a:lnTo>
                    <a:lnTo>
                      <a:pt x="0" y="10"/>
                    </a:lnTo>
                    <a:lnTo>
                      <a:pt x="13" y="0"/>
                    </a:lnTo>
                    <a:lnTo>
                      <a:pt x="13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8" name="Freeform 70"/>
              <p:cNvSpPr>
                <a:spLocks noEditPoints="1"/>
              </p:cNvSpPr>
              <p:nvPr/>
            </p:nvSpPr>
            <p:spPr bwMode="auto">
              <a:xfrm>
                <a:off x="1571" y="1966"/>
                <a:ext cx="69" cy="163"/>
              </a:xfrm>
              <a:custGeom>
                <a:avLst/>
                <a:gdLst>
                  <a:gd name="T0" fmla="*/ 67 w 69"/>
                  <a:gd name="T1" fmla="*/ 111 h 163"/>
                  <a:gd name="T2" fmla="*/ 5 w 69"/>
                  <a:gd name="T3" fmla="*/ 159 h 163"/>
                  <a:gd name="T4" fmla="*/ 2 w 69"/>
                  <a:gd name="T5" fmla="*/ 152 h 163"/>
                  <a:gd name="T6" fmla="*/ 63 w 69"/>
                  <a:gd name="T7" fmla="*/ 106 h 163"/>
                  <a:gd name="T8" fmla="*/ 67 w 69"/>
                  <a:gd name="T9" fmla="*/ 111 h 163"/>
                  <a:gd name="T10" fmla="*/ 5 w 69"/>
                  <a:gd name="T11" fmla="*/ 159 h 163"/>
                  <a:gd name="T12" fmla="*/ 0 w 69"/>
                  <a:gd name="T13" fmla="*/ 163 h 163"/>
                  <a:gd name="T14" fmla="*/ 0 w 69"/>
                  <a:gd name="T15" fmla="*/ 156 h 163"/>
                  <a:gd name="T16" fmla="*/ 4 w 69"/>
                  <a:gd name="T17" fmla="*/ 156 h 163"/>
                  <a:gd name="T18" fmla="*/ 5 w 69"/>
                  <a:gd name="T19" fmla="*/ 159 h 163"/>
                  <a:gd name="T20" fmla="*/ 0 w 69"/>
                  <a:gd name="T21" fmla="*/ 156 h 163"/>
                  <a:gd name="T22" fmla="*/ 0 w 69"/>
                  <a:gd name="T23" fmla="*/ 17 h 163"/>
                  <a:gd name="T24" fmla="*/ 7 w 69"/>
                  <a:gd name="T25" fmla="*/ 17 h 163"/>
                  <a:gd name="T26" fmla="*/ 7 w 69"/>
                  <a:gd name="T27" fmla="*/ 156 h 163"/>
                  <a:gd name="T28" fmla="*/ 0 w 69"/>
                  <a:gd name="T29" fmla="*/ 156 h 163"/>
                  <a:gd name="T30" fmla="*/ 0 w 69"/>
                  <a:gd name="T31" fmla="*/ 17 h 163"/>
                  <a:gd name="T32" fmla="*/ 0 w 69"/>
                  <a:gd name="T33" fmla="*/ 15 h 163"/>
                  <a:gd name="T34" fmla="*/ 2 w 69"/>
                  <a:gd name="T35" fmla="*/ 15 h 163"/>
                  <a:gd name="T36" fmla="*/ 4 w 69"/>
                  <a:gd name="T37" fmla="*/ 17 h 163"/>
                  <a:gd name="T38" fmla="*/ 0 w 69"/>
                  <a:gd name="T39" fmla="*/ 17 h 163"/>
                  <a:gd name="T40" fmla="*/ 2 w 69"/>
                  <a:gd name="T41" fmla="*/ 15 h 163"/>
                  <a:gd name="T42" fmla="*/ 15 w 69"/>
                  <a:gd name="T43" fmla="*/ 4 h 163"/>
                  <a:gd name="T44" fmla="*/ 19 w 69"/>
                  <a:gd name="T45" fmla="*/ 11 h 163"/>
                  <a:gd name="T46" fmla="*/ 5 w 69"/>
                  <a:gd name="T47" fmla="*/ 21 h 163"/>
                  <a:gd name="T48" fmla="*/ 2 w 69"/>
                  <a:gd name="T49" fmla="*/ 15 h 163"/>
                  <a:gd name="T50" fmla="*/ 15 w 69"/>
                  <a:gd name="T51" fmla="*/ 4 h 163"/>
                  <a:gd name="T52" fmla="*/ 21 w 69"/>
                  <a:gd name="T53" fmla="*/ 0 h 163"/>
                  <a:gd name="T54" fmla="*/ 21 w 69"/>
                  <a:gd name="T55" fmla="*/ 8 h 163"/>
                  <a:gd name="T56" fmla="*/ 17 w 69"/>
                  <a:gd name="T57" fmla="*/ 8 h 163"/>
                  <a:gd name="T58" fmla="*/ 15 w 69"/>
                  <a:gd name="T59" fmla="*/ 4 h 163"/>
                  <a:gd name="T60" fmla="*/ 21 w 69"/>
                  <a:gd name="T61" fmla="*/ 8 h 163"/>
                  <a:gd name="T62" fmla="*/ 21 w 69"/>
                  <a:gd name="T63" fmla="*/ 133 h 163"/>
                  <a:gd name="T64" fmla="*/ 13 w 69"/>
                  <a:gd name="T65" fmla="*/ 133 h 163"/>
                  <a:gd name="T66" fmla="*/ 13 w 69"/>
                  <a:gd name="T67" fmla="*/ 8 h 163"/>
                  <a:gd name="T68" fmla="*/ 21 w 69"/>
                  <a:gd name="T69" fmla="*/ 8 h 163"/>
                  <a:gd name="T70" fmla="*/ 19 w 69"/>
                  <a:gd name="T71" fmla="*/ 134 h 163"/>
                  <a:gd name="T72" fmla="*/ 13 w 69"/>
                  <a:gd name="T73" fmla="*/ 140 h 163"/>
                  <a:gd name="T74" fmla="*/ 13 w 69"/>
                  <a:gd name="T75" fmla="*/ 133 h 163"/>
                  <a:gd name="T76" fmla="*/ 17 w 69"/>
                  <a:gd name="T77" fmla="*/ 133 h 163"/>
                  <a:gd name="T78" fmla="*/ 19 w 69"/>
                  <a:gd name="T79" fmla="*/ 134 h 163"/>
                  <a:gd name="T80" fmla="*/ 15 w 69"/>
                  <a:gd name="T81" fmla="*/ 129 h 163"/>
                  <a:gd name="T82" fmla="*/ 63 w 69"/>
                  <a:gd name="T83" fmla="*/ 92 h 163"/>
                  <a:gd name="T84" fmla="*/ 67 w 69"/>
                  <a:gd name="T85" fmla="*/ 98 h 163"/>
                  <a:gd name="T86" fmla="*/ 19 w 69"/>
                  <a:gd name="T87" fmla="*/ 134 h 163"/>
                  <a:gd name="T88" fmla="*/ 15 w 69"/>
                  <a:gd name="T89" fmla="*/ 129 h 163"/>
                  <a:gd name="T90" fmla="*/ 63 w 69"/>
                  <a:gd name="T91" fmla="*/ 92 h 163"/>
                  <a:gd name="T92" fmla="*/ 69 w 69"/>
                  <a:gd name="T93" fmla="*/ 86 h 163"/>
                  <a:gd name="T94" fmla="*/ 69 w 69"/>
                  <a:gd name="T95" fmla="*/ 94 h 163"/>
                  <a:gd name="T96" fmla="*/ 65 w 69"/>
                  <a:gd name="T97" fmla="*/ 94 h 163"/>
                  <a:gd name="T98" fmla="*/ 63 w 69"/>
                  <a:gd name="T99" fmla="*/ 92 h 163"/>
                  <a:gd name="T100" fmla="*/ 69 w 69"/>
                  <a:gd name="T101" fmla="*/ 94 h 163"/>
                  <a:gd name="T102" fmla="*/ 69 w 69"/>
                  <a:gd name="T103" fmla="*/ 108 h 163"/>
                  <a:gd name="T104" fmla="*/ 61 w 69"/>
                  <a:gd name="T105" fmla="*/ 108 h 163"/>
                  <a:gd name="T106" fmla="*/ 61 w 69"/>
                  <a:gd name="T107" fmla="*/ 94 h 163"/>
                  <a:gd name="T108" fmla="*/ 69 w 69"/>
                  <a:gd name="T109" fmla="*/ 94 h 163"/>
                  <a:gd name="T110" fmla="*/ 69 w 69"/>
                  <a:gd name="T111" fmla="*/ 108 h 163"/>
                  <a:gd name="T112" fmla="*/ 69 w 69"/>
                  <a:gd name="T113" fmla="*/ 109 h 163"/>
                  <a:gd name="T114" fmla="*/ 67 w 69"/>
                  <a:gd name="T115" fmla="*/ 111 h 163"/>
                  <a:gd name="T116" fmla="*/ 65 w 69"/>
                  <a:gd name="T117" fmla="*/ 108 h 163"/>
                  <a:gd name="T118" fmla="*/ 69 w 69"/>
                  <a:gd name="T119" fmla="*/ 108 h 16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9"/>
                  <a:gd name="T181" fmla="*/ 0 h 163"/>
                  <a:gd name="T182" fmla="*/ 69 w 69"/>
                  <a:gd name="T183" fmla="*/ 163 h 16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9" h="163">
                    <a:moveTo>
                      <a:pt x="67" y="111"/>
                    </a:moveTo>
                    <a:lnTo>
                      <a:pt x="5" y="159"/>
                    </a:lnTo>
                    <a:lnTo>
                      <a:pt x="2" y="152"/>
                    </a:lnTo>
                    <a:lnTo>
                      <a:pt x="63" y="106"/>
                    </a:lnTo>
                    <a:lnTo>
                      <a:pt x="67" y="111"/>
                    </a:lnTo>
                    <a:close/>
                    <a:moveTo>
                      <a:pt x="5" y="159"/>
                    </a:moveTo>
                    <a:lnTo>
                      <a:pt x="0" y="163"/>
                    </a:lnTo>
                    <a:lnTo>
                      <a:pt x="0" y="156"/>
                    </a:lnTo>
                    <a:lnTo>
                      <a:pt x="4" y="156"/>
                    </a:lnTo>
                    <a:lnTo>
                      <a:pt x="5" y="159"/>
                    </a:lnTo>
                    <a:close/>
                    <a:moveTo>
                      <a:pt x="0" y="156"/>
                    </a:moveTo>
                    <a:lnTo>
                      <a:pt x="0" y="17"/>
                    </a:lnTo>
                    <a:lnTo>
                      <a:pt x="7" y="17"/>
                    </a:lnTo>
                    <a:lnTo>
                      <a:pt x="7" y="156"/>
                    </a:lnTo>
                    <a:lnTo>
                      <a:pt x="0" y="156"/>
                    </a:lnTo>
                    <a:close/>
                    <a:moveTo>
                      <a:pt x="0" y="17"/>
                    </a:moveTo>
                    <a:lnTo>
                      <a:pt x="0" y="15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0" y="17"/>
                    </a:lnTo>
                    <a:close/>
                    <a:moveTo>
                      <a:pt x="2" y="15"/>
                    </a:moveTo>
                    <a:lnTo>
                      <a:pt x="15" y="4"/>
                    </a:lnTo>
                    <a:lnTo>
                      <a:pt x="19" y="11"/>
                    </a:lnTo>
                    <a:lnTo>
                      <a:pt x="5" y="21"/>
                    </a:lnTo>
                    <a:lnTo>
                      <a:pt x="2" y="15"/>
                    </a:lnTo>
                    <a:close/>
                    <a:moveTo>
                      <a:pt x="15" y="4"/>
                    </a:moveTo>
                    <a:lnTo>
                      <a:pt x="21" y="0"/>
                    </a:lnTo>
                    <a:lnTo>
                      <a:pt x="21" y="8"/>
                    </a:lnTo>
                    <a:lnTo>
                      <a:pt x="17" y="8"/>
                    </a:lnTo>
                    <a:lnTo>
                      <a:pt x="15" y="4"/>
                    </a:lnTo>
                    <a:close/>
                    <a:moveTo>
                      <a:pt x="21" y="8"/>
                    </a:moveTo>
                    <a:lnTo>
                      <a:pt x="21" y="133"/>
                    </a:lnTo>
                    <a:lnTo>
                      <a:pt x="13" y="133"/>
                    </a:lnTo>
                    <a:lnTo>
                      <a:pt x="13" y="8"/>
                    </a:lnTo>
                    <a:lnTo>
                      <a:pt x="21" y="8"/>
                    </a:lnTo>
                    <a:close/>
                    <a:moveTo>
                      <a:pt x="19" y="134"/>
                    </a:moveTo>
                    <a:lnTo>
                      <a:pt x="13" y="140"/>
                    </a:lnTo>
                    <a:lnTo>
                      <a:pt x="13" y="133"/>
                    </a:lnTo>
                    <a:lnTo>
                      <a:pt x="17" y="133"/>
                    </a:lnTo>
                    <a:lnTo>
                      <a:pt x="19" y="134"/>
                    </a:lnTo>
                    <a:close/>
                    <a:moveTo>
                      <a:pt x="15" y="129"/>
                    </a:moveTo>
                    <a:lnTo>
                      <a:pt x="63" y="92"/>
                    </a:lnTo>
                    <a:lnTo>
                      <a:pt x="67" y="98"/>
                    </a:lnTo>
                    <a:lnTo>
                      <a:pt x="19" y="134"/>
                    </a:lnTo>
                    <a:lnTo>
                      <a:pt x="15" y="129"/>
                    </a:lnTo>
                    <a:close/>
                    <a:moveTo>
                      <a:pt x="63" y="92"/>
                    </a:moveTo>
                    <a:lnTo>
                      <a:pt x="69" y="86"/>
                    </a:lnTo>
                    <a:lnTo>
                      <a:pt x="69" y="94"/>
                    </a:lnTo>
                    <a:lnTo>
                      <a:pt x="65" y="94"/>
                    </a:lnTo>
                    <a:lnTo>
                      <a:pt x="63" y="92"/>
                    </a:lnTo>
                    <a:close/>
                    <a:moveTo>
                      <a:pt x="69" y="94"/>
                    </a:moveTo>
                    <a:lnTo>
                      <a:pt x="69" y="108"/>
                    </a:lnTo>
                    <a:lnTo>
                      <a:pt x="61" y="108"/>
                    </a:lnTo>
                    <a:lnTo>
                      <a:pt x="61" y="94"/>
                    </a:lnTo>
                    <a:lnTo>
                      <a:pt x="69" y="94"/>
                    </a:lnTo>
                    <a:close/>
                    <a:moveTo>
                      <a:pt x="69" y="108"/>
                    </a:moveTo>
                    <a:lnTo>
                      <a:pt x="69" y="109"/>
                    </a:lnTo>
                    <a:lnTo>
                      <a:pt x="67" y="111"/>
                    </a:lnTo>
                    <a:lnTo>
                      <a:pt x="65" y="108"/>
                    </a:lnTo>
                    <a:lnTo>
                      <a:pt x="69" y="10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9" name="Freeform 71"/>
              <p:cNvSpPr>
                <a:spLocks noEditPoints="1"/>
              </p:cNvSpPr>
              <p:nvPr/>
            </p:nvSpPr>
            <p:spPr bwMode="auto">
              <a:xfrm>
                <a:off x="1651" y="2016"/>
                <a:ext cx="21" cy="52"/>
              </a:xfrm>
              <a:custGeom>
                <a:avLst/>
                <a:gdLst>
                  <a:gd name="T0" fmla="*/ 20 w 21"/>
                  <a:gd name="T1" fmla="*/ 36 h 52"/>
                  <a:gd name="T2" fmla="*/ 6 w 21"/>
                  <a:gd name="T3" fmla="*/ 46 h 52"/>
                  <a:gd name="T4" fmla="*/ 2 w 21"/>
                  <a:gd name="T5" fmla="*/ 40 h 52"/>
                  <a:gd name="T6" fmla="*/ 16 w 21"/>
                  <a:gd name="T7" fmla="*/ 31 h 52"/>
                  <a:gd name="T8" fmla="*/ 20 w 21"/>
                  <a:gd name="T9" fmla="*/ 36 h 52"/>
                  <a:gd name="T10" fmla="*/ 6 w 21"/>
                  <a:gd name="T11" fmla="*/ 46 h 52"/>
                  <a:gd name="T12" fmla="*/ 0 w 21"/>
                  <a:gd name="T13" fmla="*/ 52 h 52"/>
                  <a:gd name="T14" fmla="*/ 0 w 21"/>
                  <a:gd name="T15" fmla="*/ 44 h 52"/>
                  <a:gd name="T16" fmla="*/ 4 w 21"/>
                  <a:gd name="T17" fmla="*/ 44 h 52"/>
                  <a:gd name="T18" fmla="*/ 6 w 21"/>
                  <a:gd name="T19" fmla="*/ 46 h 52"/>
                  <a:gd name="T20" fmla="*/ 0 w 21"/>
                  <a:gd name="T21" fmla="*/ 44 h 52"/>
                  <a:gd name="T22" fmla="*/ 0 w 21"/>
                  <a:gd name="T23" fmla="*/ 19 h 52"/>
                  <a:gd name="T24" fmla="*/ 8 w 21"/>
                  <a:gd name="T25" fmla="*/ 19 h 52"/>
                  <a:gd name="T26" fmla="*/ 8 w 21"/>
                  <a:gd name="T27" fmla="*/ 44 h 52"/>
                  <a:gd name="T28" fmla="*/ 0 w 21"/>
                  <a:gd name="T29" fmla="*/ 44 h 52"/>
                  <a:gd name="T30" fmla="*/ 0 w 21"/>
                  <a:gd name="T31" fmla="*/ 19 h 52"/>
                  <a:gd name="T32" fmla="*/ 0 w 21"/>
                  <a:gd name="T33" fmla="*/ 17 h 52"/>
                  <a:gd name="T34" fmla="*/ 2 w 21"/>
                  <a:gd name="T35" fmla="*/ 15 h 52"/>
                  <a:gd name="T36" fmla="*/ 4 w 21"/>
                  <a:gd name="T37" fmla="*/ 19 h 52"/>
                  <a:gd name="T38" fmla="*/ 0 w 21"/>
                  <a:gd name="T39" fmla="*/ 19 h 52"/>
                  <a:gd name="T40" fmla="*/ 2 w 21"/>
                  <a:gd name="T41" fmla="*/ 15 h 52"/>
                  <a:gd name="T42" fmla="*/ 16 w 21"/>
                  <a:gd name="T43" fmla="*/ 6 h 52"/>
                  <a:gd name="T44" fmla="*/ 20 w 21"/>
                  <a:gd name="T45" fmla="*/ 11 h 52"/>
                  <a:gd name="T46" fmla="*/ 6 w 21"/>
                  <a:gd name="T47" fmla="*/ 21 h 52"/>
                  <a:gd name="T48" fmla="*/ 2 w 21"/>
                  <a:gd name="T49" fmla="*/ 15 h 52"/>
                  <a:gd name="T50" fmla="*/ 16 w 21"/>
                  <a:gd name="T51" fmla="*/ 6 h 52"/>
                  <a:gd name="T52" fmla="*/ 21 w 21"/>
                  <a:gd name="T53" fmla="*/ 0 h 52"/>
                  <a:gd name="T54" fmla="*/ 21 w 21"/>
                  <a:gd name="T55" fmla="*/ 8 h 52"/>
                  <a:gd name="T56" fmla="*/ 18 w 21"/>
                  <a:gd name="T57" fmla="*/ 8 h 52"/>
                  <a:gd name="T58" fmla="*/ 16 w 21"/>
                  <a:gd name="T59" fmla="*/ 6 h 52"/>
                  <a:gd name="T60" fmla="*/ 21 w 21"/>
                  <a:gd name="T61" fmla="*/ 8 h 52"/>
                  <a:gd name="T62" fmla="*/ 21 w 21"/>
                  <a:gd name="T63" fmla="*/ 33 h 52"/>
                  <a:gd name="T64" fmla="*/ 14 w 21"/>
                  <a:gd name="T65" fmla="*/ 33 h 52"/>
                  <a:gd name="T66" fmla="*/ 14 w 21"/>
                  <a:gd name="T67" fmla="*/ 8 h 52"/>
                  <a:gd name="T68" fmla="*/ 21 w 21"/>
                  <a:gd name="T69" fmla="*/ 8 h 52"/>
                  <a:gd name="T70" fmla="*/ 21 w 21"/>
                  <a:gd name="T71" fmla="*/ 33 h 52"/>
                  <a:gd name="T72" fmla="*/ 21 w 21"/>
                  <a:gd name="T73" fmla="*/ 34 h 52"/>
                  <a:gd name="T74" fmla="*/ 20 w 21"/>
                  <a:gd name="T75" fmla="*/ 36 h 52"/>
                  <a:gd name="T76" fmla="*/ 18 w 21"/>
                  <a:gd name="T77" fmla="*/ 33 h 52"/>
                  <a:gd name="T78" fmla="*/ 21 w 21"/>
                  <a:gd name="T79" fmla="*/ 33 h 5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"/>
                  <a:gd name="T121" fmla="*/ 0 h 52"/>
                  <a:gd name="T122" fmla="*/ 21 w 21"/>
                  <a:gd name="T123" fmla="*/ 52 h 5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" h="52">
                    <a:moveTo>
                      <a:pt x="20" y="36"/>
                    </a:moveTo>
                    <a:lnTo>
                      <a:pt x="6" y="46"/>
                    </a:lnTo>
                    <a:lnTo>
                      <a:pt x="2" y="40"/>
                    </a:lnTo>
                    <a:lnTo>
                      <a:pt x="16" y="31"/>
                    </a:lnTo>
                    <a:lnTo>
                      <a:pt x="20" y="36"/>
                    </a:lnTo>
                    <a:close/>
                    <a:moveTo>
                      <a:pt x="6" y="46"/>
                    </a:moveTo>
                    <a:lnTo>
                      <a:pt x="0" y="52"/>
                    </a:lnTo>
                    <a:lnTo>
                      <a:pt x="0" y="44"/>
                    </a:lnTo>
                    <a:lnTo>
                      <a:pt x="4" y="44"/>
                    </a:lnTo>
                    <a:lnTo>
                      <a:pt x="6" y="46"/>
                    </a:lnTo>
                    <a:close/>
                    <a:moveTo>
                      <a:pt x="0" y="44"/>
                    </a:moveTo>
                    <a:lnTo>
                      <a:pt x="0" y="19"/>
                    </a:lnTo>
                    <a:lnTo>
                      <a:pt x="8" y="19"/>
                    </a:lnTo>
                    <a:lnTo>
                      <a:pt x="8" y="44"/>
                    </a:lnTo>
                    <a:lnTo>
                      <a:pt x="0" y="44"/>
                    </a:lnTo>
                    <a:close/>
                    <a:moveTo>
                      <a:pt x="0" y="19"/>
                    </a:moveTo>
                    <a:lnTo>
                      <a:pt x="0" y="17"/>
                    </a:lnTo>
                    <a:lnTo>
                      <a:pt x="2" y="15"/>
                    </a:lnTo>
                    <a:lnTo>
                      <a:pt x="4" y="19"/>
                    </a:lnTo>
                    <a:lnTo>
                      <a:pt x="0" y="19"/>
                    </a:lnTo>
                    <a:close/>
                    <a:moveTo>
                      <a:pt x="2" y="15"/>
                    </a:moveTo>
                    <a:lnTo>
                      <a:pt x="16" y="6"/>
                    </a:lnTo>
                    <a:lnTo>
                      <a:pt x="20" y="11"/>
                    </a:lnTo>
                    <a:lnTo>
                      <a:pt x="6" y="21"/>
                    </a:lnTo>
                    <a:lnTo>
                      <a:pt x="2" y="15"/>
                    </a:lnTo>
                    <a:close/>
                    <a:moveTo>
                      <a:pt x="16" y="6"/>
                    </a:moveTo>
                    <a:lnTo>
                      <a:pt x="21" y="0"/>
                    </a:lnTo>
                    <a:lnTo>
                      <a:pt x="21" y="8"/>
                    </a:lnTo>
                    <a:lnTo>
                      <a:pt x="18" y="8"/>
                    </a:lnTo>
                    <a:lnTo>
                      <a:pt x="16" y="6"/>
                    </a:lnTo>
                    <a:close/>
                    <a:moveTo>
                      <a:pt x="21" y="8"/>
                    </a:moveTo>
                    <a:lnTo>
                      <a:pt x="21" y="33"/>
                    </a:lnTo>
                    <a:lnTo>
                      <a:pt x="14" y="33"/>
                    </a:lnTo>
                    <a:lnTo>
                      <a:pt x="14" y="8"/>
                    </a:lnTo>
                    <a:lnTo>
                      <a:pt x="21" y="8"/>
                    </a:lnTo>
                    <a:close/>
                    <a:moveTo>
                      <a:pt x="21" y="33"/>
                    </a:moveTo>
                    <a:lnTo>
                      <a:pt x="21" y="34"/>
                    </a:lnTo>
                    <a:lnTo>
                      <a:pt x="20" y="36"/>
                    </a:lnTo>
                    <a:lnTo>
                      <a:pt x="18" y="33"/>
                    </a:lnTo>
                    <a:lnTo>
                      <a:pt x="21" y="3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" name="Freeform 72"/>
              <p:cNvSpPr>
                <a:spLocks noEditPoints="1"/>
              </p:cNvSpPr>
              <p:nvPr/>
            </p:nvSpPr>
            <p:spPr bwMode="auto">
              <a:xfrm>
                <a:off x="1690" y="1845"/>
                <a:ext cx="86" cy="171"/>
              </a:xfrm>
              <a:custGeom>
                <a:avLst/>
                <a:gdLst>
                  <a:gd name="T0" fmla="*/ 21 w 86"/>
                  <a:gd name="T1" fmla="*/ 134 h 171"/>
                  <a:gd name="T2" fmla="*/ 21 w 86"/>
                  <a:gd name="T3" fmla="*/ 134 h 171"/>
                  <a:gd name="T4" fmla="*/ 13 w 86"/>
                  <a:gd name="T5" fmla="*/ 140 h 171"/>
                  <a:gd name="T6" fmla="*/ 23 w 86"/>
                  <a:gd name="T7" fmla="*/ 140 h 171"/>
                  <a:gd name="T8" fmla="*/ 46 w 86"/>
                  <a:gd name="T9" fmla="*/ 146 h 171"/>
                  <a:gd name="T10" fmla="*/ 46 w 86"/>
                  <a:gd name="T11" fmla="*/ 146 h 171"/>
                  <a:gd name="T12" fmla="*/ 46 w 86"/>
                  <a:gd name="T13" fmla="*/ 146 h 171"/>
                  <a:gd name="T14" fmla="*/ 57 w 86"/>
                  <a:gd name="T15" fmla="*/ 119 h 171"/>
                  <a:gd name="T16" fmla="*/ 65 w 86"/>
                  <a:gd name="T17" fmla="*/ 123 h 171"/>
                  <a:gd name="T18" fmla="*/ 61 w 86"/>
                  <a:gd name="T19" fmla="*/ 113 h 171"/>
                  <a:gd name="T20" fmla="*/ 69 w 86"/>
                  <a:gd name="T21" fmla="*/ 115 h 171"/>
                  <a:gd name="T22" fmla="*/ 61 w 86"/>
                  <a:gd name="T23" fmla="*/ 88 h 171"/>
                  <a:gd name="T24" fmla="*/ 61 w 86"/>
                  <a:gd name="T25" fmla="*/ 88 h 171"/>
                  <a:gd name="T26" fmla="*/ 42 w 86"/>
                  <a:gd name="T27" fmla="*/ 92 h 171"/>
                  <a:gd name="T28" fmla="*/ 40 w 86"/>
                  <a:gd name="T29" fmla="*/ 94 h 171"/>
                  <a:gd name="T30" fmla="*/ 36 w 86"/>
                  <a:gd name="T31" fmla="*/ 86 h 171"/>
                  <a:gd name="T32" fmla="*/ 13 w 86"/>
                  <a:gd name="T33" fmla="*/ 98 h 171"/>
                  <a:gd name="T34" fmla="*/ 6 w 86"/>
                  <a:gd name="T35" fmla="*/ 90 h 171"/>
                  <a:gd name="T36" fmla="*/ 6 w 86"/>
                  <a:gd name="T37" fmla="*/ 90 h 171"/>
                  <a:gd name="T38" fmla="*/ 4 w 86"/>
                  <a:gd name="T39" fmla="*/ 79 h 171"/>
                  <a:gd name="T40" fmla="*/ 48 w 86"/>
                  <a:gd name="T41" fmla="*/ 15 h 171"/>
                  <a:gd name="T42" fmla="*/ 48 w 86"/>
                  <a:gd name="T43" fmla="*/ 15 h 171"/>
                  <a:gd name="T44" fmla="*/ 50 w 86"/>
                  <a:gd name="T45" fmla="*/ 15 h 171"/>
                  <a:gd name="T46" fmla="*/ 54 w 86"/>
                  <a:gd name="T47" fmla="*/ 11 h 171"/>
                  <a:gd name="T48" fmla="*/ 52 w 86"/>
                  <a:gd name="T49" fmla="*/ 4 h 171"/>
                  <a:gd name="T50" fmla="*/ 69 w 86"/>
                  <a:gd name="T51" fmla="*/ 8 h 171"/>
                  <a:gd name="T52" fmla="*/ 75 w 86"/>
                  <a:gd name="T53" fmla="*/ 2 h 171"/>
                  <a:gd name="T54" fmla="*/ 75 w 86"/>
                  <a:gd name="T55" fmla="*/ 23 h 171"/>
                  <a:gd name="T56" fmla="*/ 65 w 86"/>
                  <a:gd name="T57" fmla="*/ 29 h 171"/>
                  <a:gd name="T58" fmla="*/ 71 w 86"/>
                  <a:gd name="T59" fmla="*/ 32 h 171"/>
                  <a:gd name="T60" fmla="*/ 71 w 86"/>
                  <a:gd name="T61" fmla="*/ 32 h 171"/>
                  <a:gd name="T62" fmla="*/ 71 w 86"/>
                  <a:gd name="T63" fmla="*/ 29 h 171"/>
                  <a:gd name="T64" fmla="*/ 48 w 86"/>
                  <a:gd name="T65" fmla="*/ 29 h 171"/>
                  <a:gd name="T66" fmla="*/ 48 w 86"/>
                  <a:gd name="T67" fmla="*/ 29 h 171"/>
                  <a:gd name="T68" fmla="*/ 48 w 86"/>
                  <a:gd name="T69" fmla="*/ 29 h 171"/>
                  <a:gd name="T70" fmla="*/ 38 w 86"/>
                  <a:gd name="T71" fmla="*/ 27 h 171"/>
                  <a:gd name="T72" fmla="*/ 32 w 86"/>
                  <a:gd name="T73" fmla="*/ 48 h 171"/>
                  <a:gd name="T74" fmla="*/ 25 w 86"/>
                  <a:gd name="T75" fmla="*/ 44 h 171"/>
                  <a:gd name="T76" fmla="*/ 21 w 86"/>
                  <a:gd name="T77" fmla="*/ 50 h 171"/>
                  <a:gd name="T78" fmla="*/ 25 w 86"/>
                  <a:gd name="T79" fmla="*/ 67 h 171"/>
                  <a:gd name="T80" fmla="*/ 25 w 86"/>
                  <a:gd name="T81" fmla="*/ 67 h 171"/>
                  <a:gd name="T82" fmla="*/ 27 w 86"/>
                  <a:gd name="T83" fmla="*/ 71 h 171"/>
                  <a:gd name="T84" fmla="*/ 25 w 86"/>
                  <a:gd name="T85" fmla="*/ 81 h 171"/>
                  <a:gd name="T86" fmla="*/ 30 w 86"/>
                  <a:gd name="T87" fmla="*/ 81 h 171"/>
                  <a:gd name="T88" fmla="*/ 30 w 86"/>
                  <a:gd name="T89" fmla="*/ 81 h 171"/>
                  <a:gd name="T90" fmla="*/ 32 w 86"/>
                  <a:gd name="T91" fmla="*/ 81 h 171"/>
                  <a:gd name="T92" fmla="*/ 32 w 86"/>
                  <a:gd name="T93" fmla="*/ 73 h 171"/>
                  <a:gd name="T94" fmla="*/ 52 w 86"/>
                  <a:gd name="T95" fmla="*/ 75 h 171"/>
                  <a:gd name="T96" fmla="*/ 57 w 86"/>
                  <a:gd name="T97" fmla="*/ 71 h 171"/>
                  <a:gd name="T98" fmla="*/ 55 w 86"/>
                  <a:gd name="T99" fmla="*/ 63 h 171"/>
                  <a:gd name="T100" fmla="*/ 55 w 86"/>
                  <a:gd name="T101" fmla="*/ 63 h 171"/>
                  <a:gd name="T102" fmla="*/ 75 w 86"/>
                  <a:gd name="T103" fmla="*/ 69 h 171"/>
                  <a:gd name="T104" fmla="*/ 84 w 86"/>
                  <a:gd name="T105" fmla="*/ 71 h 171"/>
                  <a:gd name="T106" fmla="*/ 86 w 86"/>
                  <a:gd name="T107" fmla="*/ 82 h 171"/>
                  <a:gd name="T108" fmla="*/ 75 w 86"/>
                  <a:gd name="T109" fmla="*/ 106 h 171"/>
                  <a:gd name="T110" fmla="*/ 69 w 86"/>
                  <a:gd name="T111" fmla="*/ 121 h 171"/>
                  <a:gd name="T112" fmla="*/ 55 w 86"/>
                  <a:gd name="T113" fmla="*/ 140 h 171"/>
                  <a:gd name="T114" fmla="*/ 46 w 86"/>
                  <a:gd name="T115" fmla="*/ 161 h 171"/>
                  <a:gd name="T116" fmla="*/ 29 w 86"/>
                  <a:gd name="T117" fmla="*/ 171 h 171"/>
                  <a:gd name="T118" fmla="*/ 13 w 86"/>
                  <a:gd name="T119" fmla="*/ 161 h 171"/>
                  <a:gd name="T120" fmla="*/ 0 w 86"/>
                  <a:gd name="T121" fmla="*/ 142 h 17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6"/>
                  <a:gd name="T184" fmla="*/ 0 h 171"/>
                  <a:gd name="T185" fmla="*/ 86 w 86"/>
                  <a:gd name="T186" fmla="*/ 171 h 17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6" h="171">
                    <a:moveTo>
                      <a:pt x="2" y="142"/>
                    </a:moveTo>
                    <a:lnTo>
                      <a:pt x="15" y="132"/>
                    </a:lnTo>
                    <a:lnTo>
                      <a:pt x="19" y="138"/>
                    </a:lnTo>
                    <a:lnTo>
                      <a:pt x="7" y="148"/>
                    </a:lnTo>
                    <a:lnTo>
                      <a:pt x="2" y="142"/>
                    </a:lnTo>
                    <a:close/>
                    <a:moveTo>
                      <a:pt x="15" y="132"/>
                    </a:moveTo>
                    <a:lnTo>
                      <a:pt x="21" y="127"/>
                    </a:lnTo>
                    <a:lnTo>
                      <a:pt x="21" y="134"/>
                    </a:lnTo>
                    <a:lnTo>
                      <a:pt x="17" y="134"/>
                    </a:lnTo>
                    <a:lnTo>
                      <a:pt x="15" y="132"/>
                    </a:lnTo>
                    <a:close/>
                    <a:moveTo>
                      <a:pt x="21" y="134"/>
                    </a:moveTo>
                    <a:lnTo>
                      <a:pt x="21" y="134"/>
                    </a:lnTo>
                    <a:lnTo>
                      <a:pt x="13" y="136"/>
                    </a:lnTo>
                    <a:lnTo>
                      <a:pt x="13" y="134"/>
                    </a:lnTo>
                    <a:lnTo>
                      <a:pt x="21" y="134"/>
                    </a:lnTo>
                    <a:close/>
                    <a:moveTo>
                      <a:pt x="21" y="134"/>
                    </a:moveTo>
                    <a:lnTo>
                      <a:pt x="21" y="134"/>
                    </a:lnTo>
                    <a:lnTo>
                      <a:pt x="17" y="134"/>
                    </a:lnTo>
                    <a:lnTo>
                      <a:pt x="21" y="134"/>
                    </a:lnTo>
                    <a:close/>
                    <a:moveTo>
                      <a:pt x="21" y="134"/>
                    </a:moveTo>
                    <a:lnTo>
                      <a:pt x="21" y="136"/>
                    </a:lnTo>
                    <a:lnTo>
                      <a:pt x="21" y="138"/>
                    </a:lnTo>
                    <a:lnTo>
                      <a:pt x="13" y="138"/>
                    </a:lnTo>
                    <a:lnTo>
                      <a:pt x="13" y="136"/>
                    </a:lnTo>
                    <a:lnTo>
                      <a:pt x="21" y="134"/>
                    </a:lnTo>
                    <a:close/>
                    <a:moveTo>
                      <a:pt x="21" y="138"/>
                    </a:moveTo>
                    <a:lnTo>
                      <a:pt x="23" y="140"/>
                    </a:lnTo>
                    <a:lnTo>
                      <a:pt x="15" y="142"/>
                    </a:lnTo>
                    <a:lnTo>
                      <a:pt x="13" y="140"/>
                    </a:lnTo>
                    <a:lnTo>
                      <a:pt x="13" y="138"/>
                    </a:lnTo>
                    <a:lnTo>
                      <a:pt x="21" y="138"/>
                    </a:lnTo>
                    <a:close/>
                    <a:moveTo>
                      <a:pt x="23" y="140"/>
                    </a:moveTo>
                    <a:lnTo>
                      <a:pt x="23" y="144"/>
                    </a:lnTo>
                    <a:lnTo>
                      <a:pt x="27" y="146"/>
                    </a:lnTo>
                    <a:lnTo>
                      <a:pt x="23" y="154"/>
                    </a:lnTo>
                    <a:lnTo>
                      <a:pt x="21" y="152"/>
                    </a:lnTo>
                    <a:lnTo>
                      <a:pt x="17" y="150"/>
                    </a:lnTo>
                    <a:lnTo>
                      <a:pt x="15" y="146"/>
                    </a:lnTo>
                    <a:lnTo>
                      <a:pt x="15" y="142"/>
                    </a:lnTo>
                    <a:lnTo>
                      <a:pt x="23" y="140"/>
                    </a:lnTo>
                    <a:close/>
                    <a:moveTo>
                      <a:pt x="27" y="146"/>
                    </a:moveTo>
                    <a:lnTo>
                      <a:pt x="29" y="146"/>
                    </a:lnTo>
                    <a:lnTo>
                      <a:pt x="30" y="146"/>
                    </a:lnTo>
                    <a:lnTo>
                      <a:pt x="34" y="154"/>
                    </a:lnTo>
                    <a:lnTo>
                      <a:pt x="29" y="154"/>
                    </a:lnTo>
                    <a:lnTo>
                      <a:pt x="23" y="154"/>
                    </a:lnTo>
                    <a:lnTo>
                      <a:pt x="27" y="146"/>
                    </a:lnTo>
                    <a:close/>
                    <a:moveTo>
                      <a:pt x="30" y="146"/>
                    </a:moveTo>
                    <a:lnTo>
                      <a:pt x="36" y="144"/>
                    </a:lnTo>
                    <a:lnTo>
                      <a:pt x="40" y="140"/>
                    </a:lnTo>
                    <a:lnTo>
                      <a:pt x="46" y="146"/>
                    </a:lnTo>
                    <a:lnTo>
                      <a:pt x="40" y="150"/>
                    </a:lnTo>
                    <a:lnTo>
                      <a:pt x="34" y="154"/>
                    </a:lnTo>
                    <a:lnTo>
                      <a:pt x="30" y="146"/>
                    </a:lnTo>
                    <a:close/>
                    <a:moveTo>
                      <a:pt x="46" y="146"/>
                    </a:moveTo>
                    <a:lnTo>
                      <a:pt x="46" y="146"/>
                    </a:lnTo>
                    <a:lnTo>
                      <a:pt x="42" y="144"/>
                    </a:lnTo>
                    <a:lnTo>
                      <a:pt x="46" y="146"/>
                    </a:lnTo>
                    <a:close/>
                    <a:moveTo>
                      <a:pt x="40" y="140"/>
                    </a:moveTo>
                    <a:lnTo>
                      <a:pt x="40" y="140"/>
                    </a:lnTo>
                    <a:lnTo>
                      <a:pt x="46" y="146"/>
                    </a:lnTo>
                    <a:lnTo>
                      <a:pt x="40" y="140"/>
                    </a:lnTo>
                    <a:close/>
                    <a:moveTo>
                      <a:pt x="40" y="140"/>
                    </a:moveTo>
                    <a:lnTo>
                      <a:pt x="40" y="140"/>
                    </a:lnTo>
                    <a:lnTo>
                      <a:pt x="42" y="144"/>
                    </a:lnTo>
                    <a:lnTo>
                      <a:pt x="40" y="140"/>
                    </a:lnTo>
                    <a:close/>
                    <a:moveTo>
                      <a:pt x="40" y="140"/>
                    </a:moveTo>
                    <a:lnTo>
                      <a:pt x="42" y="138"/>
                    </a:lnTo>
                    <a:lnTo>
                      <a:pt x="44" y="138"/>
                    </a:lnTo>
                    <a:lnTo>
                      <a:pt x="48" y="144"/>
                    </a:lnTo>
                    <a:lnTo>
                      <a:pt x="48" y="146"/>
                    </a:lnTo>
                    <a:lnTo>
                      <a:pt x="46" y="146"/>
                    </a:lnTo>
                    <a:lnTo>
                      <a:pt x="40" y="140"/>
                    </a:lnTo>
                    <a:close/>
                    <a:moveTo>
                      <a:pt x="44" y="138"/>
                    </a:moveTo>
                    <a:lnTo>
                      <a:pt x="44" y="136"/>
                    </a:lnTo>
                    <a:lnTo>
                      <a:pt x="46" y="134"/>
                    </a:lnTo>
                    <a:lnTo>
                      <a:pt x="52" y="140"/>
                    </a:lnTo>
                    <a:lnTo>
                      <a:pt x="50" y="142"/>
                    </a:lnTo>
                    <a:lnTo>
                      <a:pt x="48" y="144"/>
                    </a:lnTo>
                    <a:lnTo>
                      <a:pt x="44" y="138"/>
                    </a:lnTo>
                    <a:close/>
                    <a:moveTo>
                      <a:pt x="46" y="134"/>
                    </a:moveTo>
                    <a:lnTo>
                      <a:pt x="54" y="127"/>
                    </a:lnTo>
                    <a:lnTo>
                      <a:pt x="57" y="119"/>
                    </a:lnTo>
                    <a:lnTo>
                      <a:pt x="65" y="123"/>
                    </a:lnTo>
                    <a:lnTo>
                      <a:pt x="59" y="132"/>
                    </a:lnTo>
                    <a:lnTo>
                      <a:pt x="52" y="140"/>
                    </a:lnTo>
                    <a:lnTo>
                      <a:pt x="46" y="134"/>
                    </a:lnTo>
                    <a:close/>
                    <a:moveTo>
                      <a:pt x="57" y="119"/>
                    </a:moveTo>
                    <a:lnTo>
                      <a:pt x="57" y="119"/>
                    </a:lnTo>
                    <a:lnTo>
                      <a:pt x="65" y="123"/>
                    </a:lnTo>
                    <a:lnTo>
                      <a:pt x="57" y="119"/>
                    </a:lnTo>
                    <a:close/>
                    <a:moveTo>
                      <a:pt x="65" y="123"/>
                    </a:moveTo>
                    <a:lnTo>
                      <a:pt x="65" y="123"/>
                    </a:lnTo>
                    <a:lnTo>
                      <a:pt x="61" y="121"/>
                    </a:lnTo>
                    <a:lnTo>
                      <a:pt x="65" y="123"/>
                    </a:lnTo>
                    <a:close/>
                    <a:moveTo>
                      <a:pt x="57" y="119"/>
                    </a:moveTo>
                    <a:lnTo>
                      <a:pt x="59" y="117"/>
                    </a:lnTo>
                    <a:lnTo>
                      <a:pt x="59" y="115"/>
                    </a:lnTo>
                    <a:lnTo>
                      <a:pt x="67" y="119"/>
                    </a:lnTo>
                    <a:lnTo>
                      <a:pt x="67" y="121"/>
                    </a:lnTo>
                    <a:lnTo>
                      <a:pt x="65" y="123"/>
                    </a:lnTo>
                    <a:lnTo>
                      <a:pt x="57" y="119"/>
                    </a:lnTo>
                    <a:close/>
                    <a:moveTo>
                      <a:pt x="59" y="115"/>
                    </a:moveTo>
                    <a:lnTo>
                      <a:pt x="61" y="113"/>
                    </a:lnTo>
                    <a:lnTo>
                      <a:pt x="69" y="115"/>
                    </a:lnTo>
                    <a:lnTo>
                      <a:pt x="69" y="117"/>
                    </a:lnTo>
                    <a:lnTo>
                      <a:pt x="67" y="119"/>
                    </a:lnTo>
                    <a:lnTo>
                      <a:pt x="59" y="115"/>
                    </a:lnTo>
                    <a:close/>
                    <a:moveTo>
                      <a:pt x="61" y="113"/>
                    </a:moveTo>
                    <a:lnTo>
                      <a:pt x="63" y="104"/>
                    </a:lnTo>
                    <a:lnTo>
                      <a:pt x="65" y="96"/>
                    </a:lnTo>
                    <a:lnTo>
                      <a:pt x="73" y="96"/>
                    </a:lnTo>
                    <a:lnTo>
                      <a:pt x="73" y="106"/>
                    </a:lnTo>
                    <a:lnTo>
                      <a:pt x="69" y="115"/>
                    </a:lnTo>
                    <a:lnTo>
                      <a:pt x="61" y="113"/>
                    </a:lnTo>
                    <a:close/>
                    <a:moveTo>
                      <a:pt x="65" y="96"/>
                    </a:moveTo>
                    <a:lnTo>
                      <a:pt x="65" y="92"/>
                    </a:lnTo>
                    <a:lnTo>
                      <a:pt x="63" y="90"/>
                    </a:lnTo>
                    <a:lnTo>
                      <a:pt x="71" y="88"/>
                    </a:lnTo>
                    <a:lnTo>
                      <a:pt x="73" y="92"/>
                    </a:lnTo>
                    <a:lnTo>
                      <a:pt x="73" y="96"/>
                    </a:lnTo>
                    <a:lnTo>
                      <a:pt x="65" y="96"/>
                    </a:lnTo>
                    <a:close/>
                    <a:moveTo>
                      <a:pt x="63" y="90"/>
                    </a:moveTo>
                    <a:lnTo>
                      <a:pt x="63" y="90"/>
                    </a:lnTo>
                    <a:lnTo>
                      <a:pt x="61" y="88"/>
                    </a:lnTo>
                    <a:lnTo>
                      <a:pt x="63" y="81"/>
                    </a:lnTo>
                    <a:lnTo>
                      <a:pt x="69" y="84"/>
                    </a:lnTo>
                    <a:lnTo>
                      <a:pt x="71" y="88"/>
                    </a:lnTo>
                    <a:lnTo>
                      <a:pt x="63" y="90"/>
                    </a:lnTo>
                    <a:close/>
                    <a:moveTo>
                      <a:pt x="61" y="88"/>
                    </a:moveTo>
                    <a:lnTo>
                      <a:pt x="59" y="88"/>
                    </a:lnTo>
                    <a:lnTo>
                      <a:pt x="57" y="88"/>
                    </a:lnTo>
                    <a:lnTo>
                      <a:pt x="57" y="81"/>
                    </a:lnTo>
                    <a:lnTo>
                      <a:pt x="61" y="81"/>
                    </a:lnTo>
                    <a:lnTo>
                      <a:pt x="63" y="81"/>
                    </a:lnTo>
                    <a:lnTo>
                      <a:pt x="61" y="88"/>
                    </a:lnTo>
                    <a:close/>
                    <a:moveTo>
                      <a:pt x="57" y="88"/>
                    </a:moveTo>
                    <a:lnTo>
                      <a:pt x="50" y="90"/>
                    </a:lnTo>
                    <a:lnTo>
                      <a:pt x="42" y="92"/>
                    </a:lnTo>
                    <a:lnTo>
                      <a:pt x="38" y="86"/>
                    </a:lnTo>
                    <a:lnTo>
                      <a:pt x="48" y="82"/>
                    </a:lnTo>
                    <a:lnTo>
                      <a:pt x="57" y="81"/>
                    </a:lnTo>
                    <a:lnTo>
                      <a:pt x="57" y="88"/>
                    </a:lnTo>
                    <a:close/>
                    <a:moveTo>
                      <a:pt x="42" y="92"/>
                    </a:moveTo>
                    <a:lnTo>
                      <a:pt x="42" y="92"/>
                    </a:lnTo>
                    <a:lnTo>
                      <a:pt x="40" y="90"/>
                    </a:lnTo>
                    <a:lnTo>
                      <a:pt x="42" y="92"/>
                    </a:lnTo>
                    <a:close/>
                    <a:moveTo>
                      <a:pt x="42" y="92"/>
                    </a:moveTo>
                    <a:lnTo>
                      <a:pt x="42" y="92"/>
                    </a:lnTo>
                    <a:lnTo>
                      <a:pt x="38" y="86"/>
                    </a:lnTo>
                    <a:lnTo>
                      <a:pt x="42" y="92"/>
                    </a:lnTo>
                    <a:close/>
                    <a:moveTo>
                      <a:pt x="38" y="86"/>
                    </a:moveTo>
                    <a:lnTo>
                      <a:pt x="38" y="86"/>
                    </a:lnTo>
                    <a:lnTo>
                      <a:pt x="40" y="90"/>
                    </a:lnTo>
                    <a:lnTo>
                      <a:pt x="38" y="86"/>
                    </a:lnTo>
                    <a:close/>
                    <a:moveTo>
                      <a:pt x="42" y="92"/>
                    </a:moveTo>
                    <a:lnTo>
                      <a:pt x="40" y="94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42" y="92"/>
                    </a:lnTo>
                    <a:close/>
                    <a:moveTo>
                      <a:pt x="40" y="94"/>
                    </a:moveTo>
                    <a:lnTo>
                      <a:pt x="38" y="94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40" y="94"/>
                    </a:lnTo>
                    <a:close/>
                    <a:moveTo>
                      <a:pt x="38" y="94"/>
                    </a:moveTo>
                    <a:lnTo>
                      <a:pt x="30" y="98"/>
                    </a:lnTo>
                    <a:lnTo>
                      <a:pt x="25" y="98"/>
                    </a:lnTo>
                    <a:lnTo>
                      <a:pt x="23" y="90"/>
                    </a:lnTo>
                    <a:lnTo>
                      <a:pt x="29" y="90"/>
                    </a:lnTo>
                    <a:lnTo>
                      <a:pt x="34" y="86"/>
                    </a:lnTo>
                    <a:lnTo>
                      <a:pt x="38" y="94"/>
                    </a:lnTo>
                    <a:close/>
                    <a:moveTo>
                      <a:pt x="25" y="98"/>
                    </a:moveTo>
                    <a:lnTo>
                      <a:pt x="19" y="100"/>
                    </a:lnTo>
                    <a:lnTo>
                      <a:pt x="13" y="98"/>
                    </a:lnTo>
                    <a:lnTo>
                      <a:pt x="17" y="90"/>
                    </a:lnTo>
                    <a:lnTo>
                      <a:pt x="19" y="92"/>
                    </a:lnTo>
                    <a:lnTo>
                      <a:pt x="23" y="90"/>
                    </a:lnTo>
                    <a:lnTo>
                      <a:pt x="25" y="98"/>
                    </a:lnTo>
                    <a:close/>
                    <a:moveTo>
                      <a:pt x="17" y="90"/>
                    </a:moveTo>
                    <a:lnTo>
                      <a:pt x="17" y="90"/>
                    </a:lnTo>
                    <a:lnTo>
                      <a:pt x="15" y="94"/>
                    </a:lnTo>
                    <a:lnTo>
                      <a:pt x="17" y="90"/>
                    </a:lnTo>
                    <a:close/>
                    <a:moveTo>
                      <a:pt x="13" y="98"/>
                    </a:moveTo>
                    <a:lnTo>
                      <a:pt x="9" y="96"/>
                    </a:lnTo>
                    <a:lnTo>
                      <a:pt x="6" y="90"/>
                    </a:lnTo>
                    <a:lnTo>
                      <a:pt x="13" y="88"/>
                    </a:lnTo>
                    <a:lnTo>
                      <a:pt x="15" y="90"/>
                    </a:lnTo>
                    <a:lnTo>
                      <a:pt x="17" y="90"/>
                    </a:lnTo>
                    <a:lnTo>
                      <a:pt x="13" y="98"/>
                    </a:lnTo>
                    <a:close/>
                    <a:moveTo>
                      <a:pt x="6" y="90"/>
                    </a:moveTo>
                    <a:lnTo>
                      <a:pt x="4" y="84"/>
                    </a:lnTo>
                    <a:lnTo>
                      <a:pt x="4" y="79"/>
                    </a:lnTo>
                    <a:lnTo>
                      <a:pt x="11" y="79"/>
                    </a:lnTo>
                    <a:lnTo>
                      <a:pt x="13" y="84"/>
                    </a:lnTo>
                    <a:lnTo>
                      <a:pt x="13" y="88"/>
                    </a:lnTo>
                    <a:lnTo>
                      <a:pt x="6" y="90"/>
                    </a:lnTo>
                    <a:close/>
                    <a:moveTo>
                      <a:pt x="4" y="79"/>
                    </a:moveTo>
                    <a:lnTo>
                      <a:pt x="6" y="69"/>
                    </a:lnTo>
                    <a:lnTo>
                      <a:pt x="7" y="61"/>
                    </a:lnTo>
                    <a:lnTo>
                      <a:pt x="9" y="52"/>
                    </a:lnTo>
                    <a:lnTo>
                      <a:pt x="15" y="42"/>
                    </a:lnTo>
                    <a:lnTo>
                      <a:pt x="21" y="46"/>
                    </a:lnTo>
                    <a:lnTo>
                      <a:pt x="17" y="54"/>
                    </a:lnTo>
                    <a:lnTo>
                      <a:pt x="15" y="63"/>
                    </a:lnTo>
                    <a:lnTo>
                      <a:pt x="13" y="71"/>
                    </a:lnTo>
                    <a:lnTo>
                      <a:pt x="11" y="79"/>
                    </a:lnTo>
                    <a:lnTo>
                      <a:pt x="4" y="79"/>
                    </a:lnTo>
                    <a:close/>
                    <a:moveTo>
                      <a:pt x="15" y="42"/>
                    </a:moveTo>
                    <a:lnTo>
                      <a:pt x="21" y="32"/>
                    </a:lnTo>
                    <a:lnTo>
                      <a:pt x="27" y="25"/>
                    </a:lnTo>
                    <a:lnTo>
                      <a:pt x="32" y="29"/>
                    </a:lnTo>
                    <a:lnTo>
                      <a:pt x="27" y="36"/>
                    </a:lnTo>
                    <a:lnTo>
                      <a:pt x="21" y="46"/>
                    </a:lnTo>
                    <a:lnTo>
                      <a:pt x="15" y="42"/>
                    </a:lnTo>
                    <a:close/>
                    <a:moveTo>
                      <a:pt x="27" y="25"/>
                    </a:moveTo>
                    <a:lnTo>
                      <a:pt x="34" y="17"/>
                    </a:lnTo>
                    <a:lnTo>
                      <a:pt x="42" y="9"/>
                    </a:lnTo>
                    <a:lnTo>
                      <a:pt x="48" y="15"/>
                    </a:lnTo>
                    <a:lnTo>
                      <a:pt x="40" y="23"/>
                    </a:lnTo>
                    <a:lnTo>
                      <a:pt x="32" y="29"/>
                    </a:lnTo>
                    <a:lnTo>
                      <a:pt x="27" y="25"/>
                    </a:lnTo>
                    <a:close/>
                    <a:moveTo>
                      <a:pt x="42" y="9"/>
                    </a:moveTo>
                    <a:lnTo>
                      <a:pt x="42" y="9"/>
                    </a:lnTo>
                    <a:lnTo>
                      <a:pt x="44" y="13"/>
                    </a:lnTo>
                    <a:lnTo>
                      <a:pt x="42" y="9"/>
                    </a:lnTo>
                    <a:close/>
                    <a:moveTo>
                      <a:pt x="42" y="9"/>
                    </a:moveTo>
                    <a:lnTo>
                      <a:pt x="42" y="9"/>
                    </a:lnTo>
                    <a:lnTo>
                      <a:pt x="48" y="15"/>
                    </a:lnTo>
                    <a:lnTo>
                      <a:pt x="42" y="9"/>
                    </a:lnTo>
                    <a:close/>
                    <a:moveTo>
                      <a:pt x="48" y="15"/>
                    </a:moveTo>
                    <a:lnTo>
                      <a:pt x="48" y="15"/>
                    </a:lnTo>
                    <a:lnTo>
                      <a:pt x="44" y="13"/>
                    </a:lnTo>
                    <a:lnTo>
                      <a:pt x="48" y="15"/>
                    </a:lnTo>
                    <a:close/>
                    <a:moveTo>
                      <a:pt x="42" y="9"/>
                    </a:moveTo>
                    <a:lnTo>
                      <a:pt x="44" y="8"/>
                    </a:lnTo>
                    <a:lnTo>
                      <a:pt x="48" y="6"/>
                    </a:lnTo>
                    <a:lnTo>
                      <a:pt x="52" y="13"/>
                    </a:lnTo>
                    <a:lnTo>
                      <a:pt x="50" y="15"/>
                    </a:lnTo>
                    <a:lnTo>
                      <a:pt x="48" y="15"/>
                    </a:lnTo>
                    <a:lnTo>
                      <a:pt x="42" y="9"/>
                    </a:lnTo>
                    <a:close/>
                    <a:moveTo>
                      <a:pt x="52" y="13"/>
                    </a:moveTo>
                    <a:lnTo>
                      <a:pt x="52" y="13"/>
                    </a:lnTo>
                    <a:lnTo>
                      <a:pt x="50" y="9"/>
                    </a:lnTo>
                    <a:lnTo>
                      <a:pt x="52" y="13"/>
                    </a:lnTo>
                    <a:close/>
                    <a:moveTo>
                      <a:pt x="48" y="6"/>
                    </a:moveTo>
                    <a:lnTo>
                      <a:pt x="50" y="6"/>
                    </a:lnTo>
                    <a:lnTo>
                      <a:pt x="52" y="4"/>
                    </a:lnTo>
                    <a:lnTo>
                      <a:pt x="55" y="11"/>
                    </a:lnTo>
                    <a:lnTo>
                      <a:pt x="54" y="11"/>
                    </a:lnTo>
                    <a:lnTo>
                      <a:pt x="52" y="13"/>
                    </a:lnTo>
                    <a:lnTo>
                      <a:pt x="48" y="6"/>
                    </a:lnTo>
                    <a:close/>
                    <a:moveTo>
                      <a:pt x="52" y="4"/>
                    </a:moveTo>
                    <a:lnTo>
                      <a:pt x="57" y="2"/>
                    </a:lnTo>
                    <a:lnTo>
                      <a:pt x="61" y="0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3" y="8"/>
                    </a:lnTo>
                    <a:lnTo>
                      <a:pt x="55" y="11"/>
                    </a:lnTo>
                    <a:lnTo>
                      <a:pt x="52" y="4"/>
                    </a:lnTo>
                    <a:close/>
                    <a:moveTo>
                      <a:pt x="71" y="0"/>
                    </a:moveTo>
                    <a:lnTo>
                      <a:pt x="71" y="0"/>
                    </a:lnTo>
                    <a:lnTo>
                      <a:pt x="69" y="8"/>
                    </a:lnTo>
                    <a:lnTo>
                      <a:pt x="71" y="0"/>
                    </a:lnTo>
                    <a:close/>
                    <a:moveTo>
                      <a:pt x="69" y="8"/>
                    </a:moveTo>
                    <a:lnTo>
                      <a:pt x="69" y="8"/>
                    </a:lnTo>
                    <a:lnTo>
                      <a:pt x="69" y="4"/>
                    </a:lnTo>
                    <a:lnTo>
                      <a:pt x="69" y="8"/>
                    </a:lnTo>
                    <a:close/>
                    <a:moveTo>
                      <a:pt x="71" y="0"/>
                    </a:moveTo>
                    <a:lnTo>
                      <a:pt x="73" y="0"/>
                    </a:lnTo>
                    <a:lnTo>
                      <a:pt x="75" y="2"/>
                    </a:lnTo>
                    <a:lnTo>
                      <a:pt x="71" y="8"/>
                    </a:lnTo>
                    <a:lnTo>
                      <a:pt x="69" y="8"/>
                    </a:lnTo>
                    <a:lnTo>
                      <a:pt x="71" y="0"/>
                    </a:lnTo>
                    <a:close/>
                    <a:moveTo>
                      <a:pt x="75" y="2"/>
                    </a:moveTo>
                    <a:lnTo>
                      <a:pt x="75" y="2"/>
                    </a:lnTo>
                    <a:lnTo>
                      <a:pt x="73" y="4"/>
                    </a:lnTo>
                    <a:lnTo>
                      <a:pt x="75" y="2"/>
                    </a:lnTo>
                    <a:close/>
                    <a:moveTo>
                      <a:pt x="75" y="2"/>
                    </a:moveTo>
                    <a:lnTo>
                      <a:pt x="75" y="2"/>
                    </a:lnTo>
                    <a:lnTo>
                      <a:pt x="77" y="4"/>
                    </a:lnTo>
                    <a:lnTo>
                      <a:pt x="71" y="9"/>
                    </a:lnTo>
                    <a:lnTo>
                      <a:pt x="71" y="8"/>
                    </a:lnTo>
                    <a:lnTo>
                      <a:pt x="69" y="8"/>
                    </a:lnTo>
                    <a:lnTo>
                      <a:pt x="75" y="2"/>
                    </a:lnTo>
                    <a:close/>
                    <a:moveTo>
                      <a:pt x="77" y="4"/>
                    </a:moveTo>
                    <a:lnTo>
                      <a:pt x="82" y="11"/>
                    </a:lnTo>
                    <a:lnTo>
                      <a:pt x="84" y="23"/>
                    </a:lnTo>
                    <a:lnTo>
                      <a:pt x="75" y="23"/>
                    </a:lnTo>
                    <a:lnTo>
                      <a:pt x="75" y="15"/>
                    </a:lnTo>
                    <a:lnTo>
                      <a:pt x="71" y="9"/>
                    </a:lnTo>
                    <a:lnTo>
                      <a:pt x="77" y="4"/>
                    </a:lnTo>
                    <a:close/>
                    <a:moveTo>
                      <a:pt x="84" y="23"/>
                    </a:moveTo>
                    <a:lnTo>
                      <a:pt x="84" y="25"/>
                    </a:lnTo>
                    <a:lnTo>
                      <a:pt x="82" y="27"/>
                    </a:lnTo>
                    <a:lnTo>
                      <a:pt x="80" y="23"/>
                    </a:lnTo>
                    <a:lnTo>
                      <a:pt x="84" y="23"/>
                    </a:lnTo>
                    <a:close/>
                    <a:moveTo>
                      <a:pt x="82" y="27"/>
                    </a:moveTo>
                    <a:lnTo>
                      <a:pt x="69" y="36"/>
                    </a:lnTo>
                    <a:lnTo>
                      <a:pt x="65" y="29"/>
                    </a:lnTo>
                    <a:lnTo>
                      <a:pt x="77" y="19"/>
                    </a:lnTo>
                    <a:lnTo>
                      <a:pt x="82" y="27"/>
                    </a:lnTo>
                    <a:close/>
                    <a:moveTo>
                      <a:pt x="69" y="36"/>
                    </a:moveTo>
                    <a:lnTo>
                      <a:pt x="63" y="40"/>
                    </a:lnTo>
                    <a:lnTo>
                      <a:pt x="63" y="32"/>
                    </a:lnTo>
                    <a:lnTo>
                      <a:pt x="67" y="32"/>
                    </a:lnTo>
                    <a:lnTo>
                      <a:pt x="69" y="36"/>
                    </a:lnTo>
                    <a:close/>
                    <a:moveTo>
                      <a:pt x="63" y="32"/>
                    </a:moveTo>
                    <a:lnTo>
                      <a:pt x="63" y="32"/>
                    </a:lnTo>
                    <a:lnTo>
                      <a:pt x="71" y="32"/>
                    </a:lnTo>
                    <a:lnTo>
                      <a:pt x="63" y="32"/>
                    </a:lnTo>
                    <a:close/>
                    <a:moveTo>
                      <a:pt x="71" y="32"/>
                    </a:moveTo>
                    <a:lnTo>
                      <a:pt x="71" y="32"/>
                    </a:lnTo>
                    <a:lnTo>
                      <a:pt x="67" y="32"/>
                    </a:lnTo>
                    <a:lnTo>
                      <a:pt x="71" y="32"/>
                    </a:lnTo>
                    <a:close/>
                    <a:moveTo>
                      <a:pt x="63" y="32"/>
                    </a:moveTo>
                    <a:lnTo>
                      <a:pt x="63" y="31"/>
                    </a:lnTo>
                    <a:lnTo>
                      <a:pt x="71" y="29"/>
                    </a:lnTo>
                    <a:lnTo>
                      <a:pt x="71" y="31"/>
                    </a:lnTo>
                    <a:lnTo>
                      <a:pt x="71" y="32"/>
                    </a:lnTo>
                    <a:lnTo>
                      <a:pt x="63" y="32"/>
                    </a:lnTo>
                    <a:close/>
                    <a:moveTo>
                      <a:pt x="63" y="31"/>
                    </a:moveTo>
                    <a:lnTo>
                      <a:pt x="63" y="31"/>
                    </a:lnTo>
                    <a:lnTo>
                      <a:pt x="67" y="29"/>
                    </a:lnTo>
                    <a:lnTo>
                      <a:pt x="63" y="31"/>
                    </a:lnTo>
                    <a:close/>
                    <a:moveTo>
                      <a:pt x="63" y="31"/>
                    </a:moveTo>
                    <a:lnTo>
                      <a:pt x="61" y="29"/>
                    </a:lnTo>
                    <a:lnTo>
                      <a:pt x="69" y="27"/>
                    </a:lnTo>
                    <a:lnTo>
                      <a:pt x="71" y="27"/>
                    </a:lnTo>
                    <a:lnTo>
                      <a:pt x="71" y="29"/>
                    </a:lnTo>
                    <a:lnTo>
                      <a:pt x="63" y="31"/>
                    </a:lnTo>
                    <a:close/>
                    <a:moveTo>
                      <a:pt x="61" y="29"/>
                    </a:moveTo>
                    <a:lnTo>
                      <a:pt x="61" y="25"/>
                    </a:lnTo>
                    <a:lnTo>
                      <a:pt x="59" y="25"/>
                    </a:lnTo>
                    <a:lnTo>
                      <a:pt x="61" y="17"/>
                    </a:lnTo>
                    <a:lnTo>
                      <a:pt x="67" y="19"/>
                    </a:lnTo>
                    <a:lnTo>
                      <a:pt x="69" y="27"/>
                    </a:lnTo>
                    <a:lnTo>
                      <a:pt x="61" y="29"/>
                    </a:lnTo>
                    <a:close/>
                    <a:moveTo>
                      <a:pt x="59" y="25"/>
                    </a:moveTo>
                    <a:lnTo>
                      <a:pt x="54" y="25"/>
                    </a:lnTo>
                    <a:lnTo>
                      <a:pt x="48" y="29"/>
                    </a:lnTo>
                    <a:lnTo>
                      <a:pt x="42" y="23"/>
                    </a:lnTo>
                    <a:lnTo>
                      <a:pt x="48" y="19"/>
                    </a:lnTo>
                    <a:lnTo>
                      <a:pt x="54" y="17"/>
                    </a:lnTo>
                    <a:lnTo>
                      <a:pt x="57" y="15"/>
                    </a:lnTo>
                    <a:lnTo>
                      <a:pt x="61" y="17"/>
                    </a:lnTo>
                    <a:lnTo>
                      <a:pt x="59" y="25"/>
                    </a:lnTo>
                    <a:close/>
                    <a:moveTo>
                      <a:pt x="48" y="29"/>
                    </a:moveTo>
                    <a:lnTo>
                      <a:pt x="48" y="29"/>
                    </a:lnTo>
                    <a:lnTo>
                      <a:pt x="44" y="27"/>
                    </a:lnTo>
                    <a:lnTo>
                      <a:pt x="48" y="29"/>
                    </a:lnTo>
                    <a:close/>
                    <a:moveTo>
                      <a:pt x="48" y="29"/>
                    </a:moveTo>
                    <a:lnTo>
                      <a:pt x="48" y="29"/>
                    </a:lnTo>
                    <a:lnTo>
                      <a:pt x="46" y="29"/>
                    </a:lnTo>
                    <a:lnTo>
                      <a:pt x="44" y="23"/>
                    </a:lnTo>
                    <a:lnTo>
                      <a:pt x="42" y="23"/>
                    </a:lnTo>
                    <a:lnTo>
                      <a:pt x="48" y="29"/>
                    </a:lnTo>
                    <a:close/>
                    <a:moveTo>
                      <a:pt x="42" y="23"/>
                    </a:moveTo>
                    <a:lnTo>
                      <a:pt x="44" y="23"/>
                    </a:lnTo>
                    <a:lnTo>
                      <a:pt x="44" y="27"/>
                    </a:lnTo>
                    <a:lnTo>
                      <a:pt x="42" y="23"/>
                    </a:lnTo>
                    <a:close/>
                    <a:moveTo>
                      <a:pt x="48" y="29"/>
                    </a:moveTo>
                    <a:lnTo>
                      <a:pt x="46" y="31"/>
                    </a:lnTo>
                    <a:lnTo>
                      <a:pt x="44" y="31"/>
                    </a:lnTo>
                    <a:lnTo>
                      <a:pt x="40" y="25"/>
                    </a:lnTo>
                    <a:lnTo>
                      <a:pt x="42" y="23"/>
                    </a:lnTo>
                    <a:lnTo>
                      <a:pt x="48" y="29"/>
                    </a:lnTo>
                    <a:close/>
                    <a:moveTo>
                      <a:pt x="44" y="31"/>
                    </a:moveTo>
                    <a:lnTo>
                      <a:pt x="44" y="32"/>
                    </a:lnTo>
                    <a:lnTo>
                      <a:pt x="42" y="32"/>
                    </a:lnTo>
                    <a:lnTo>
                      <a:pt x="36" y="27"/>
                    </a:lnTo>
                    <a:lnTo>
                      <a:pt x="38" y="27"/>
                    </a:lnTo>
                    <a:lnTo>
                      <a:pt x="40" y="25"/>
                    </a:lnTo>
                    <a:lnTo>
                      <a:pt x="44" y="31"/>
                    </a:lnTo>
                    <a:close/>
                    <a:moveTo>
                      <a:pt x="42" y="32"/>
                    </a:moveTo>
                    <a:lnTo>
                      <a:pt x="36" y="40"/>
                    </a:lnTo>
                    <a:lnTo>
                      <a:pt x="32" y="48"/>
                    </a:lnTo>
                    <a:lnTo>
                      <a:pt x="25" y="44"/>
                    </a:lnTo>
                    <a:lnTo>
                      <a:pt x="30" y="34"/>
                    </a:lnTo>
                    <a:lnTo>
                      <a:pt x="36" y="27"/>
                    </a:lnTo>
                    <a:lnTo>
                      <a:pt x="42" y="32"/>
                    </a:lnTo>
                    <a:close/>
                    <a:moveTo>
                      <a:pt x="32" y="48"/>
                    </a:moveTo>
                    <a:lnTo>
                      <a:pt x="32" y="48"/>
                    </a:lnTo>
                    <a:lnTo>
                      <a:pt x="29" y="46"/>
                    </a:lnTo>
                    <a:lnTo>
                      <a:pt x="32" y="48"/>
                    </a:lnTo>
                    <a:close/>
                    <a:moveTo>
                      <a:pt x="32" y="48"/>
                    </a:moveTo>
                    <a:lnTo>
                      <a:pt x="32" y="48"/>
                    </a:lnTo>
                    <a:lnTo>
                      <a:pt x="25" y="44"/>
                    </a:lnTo>
                    <a:lnTo>
                      <a:pt x="32" y="48"/>
                    </a:lnTo>
                    <a:close/>
                    <a:moveTo>
                      <a:pt x="25" y="44"/>
                    </a:moveTo>
                    <a:lnTo>
                      <a:pt x="25" y="44"/>
                    </a:lnTo>
                    <a:lnTo>
                      <a:pt x="29" y="46"/>
                    </a:lnTo>
                    <a:lnTo>
                      <a:pt x="25" y="44"/>
                    </a:lnTo>
                    <a:close/>
                    <a:moveTo>
                      <a:pt x="32" y="48"/>
                    </a:moveTo>
                    <a:lnTo>
                      <a:pt x="30" y="48"/>
                    </a:lnTo>
                    <a:lnTo>
                      <a:pt x="30" y="50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32" y="48"/>
                    </a:lnTo>
                    <a:close/>
                    <a:moveTo>
                      <a:pt x="30" y="50"/>
                    </a:moveTo>
                    <a:lnTo>
                      <a:pt x="29" y="52"/>
                    </a:lnTo>
                    <a:lnTo>
                      <a:pt x="29" y="54"/>
                    </a:lnTo>
                    <a:lnTo>
                      <a:pt x="21" y="50"/>
                    </a:lnTo>
                    <a:lnTo>
                      <a:pt x="23" y="48"/>
                    </a:lnTo>
                    <a:lnTo>
                      <a:pt x="23" y="46"/>
                    </a:lnTo>
                    <a:lnTo>
                      <a:pt x="30" y="50"/>
                    </a:lnTo>
                    <a:close/>
                    <a:moveTo>
                      <a:pt x="29" y="54"/>
                    </a:moveTo>
                    <a:lnTo>
                      <a:pt x="27" y="61"/>
                    </a:lnTo>
                    <a:lnTo>
                      <a:pt x="25" y="67"/>
                    </a:lnTo>
                    <a:lnTo>
                      <a:pt x="17" y="67"/>
                    </a:lnTo>
                    <a:lnTo>
                      <a:pt x="19" y="59"/>
                    </a:lnTo>
                    <a:lnTo>
                      <a:pt x="21" y="50"/>
                    </a:lnTo>
                    <a:lnTo>
                      <a:pt x="29" y="54"/>
                    </a:lnTo>
                    <a:close/>
                    <a:moveTo>
                      <a:pt x="25" y="67"/>
                    </a:moveTo>
                    <a:lnTo>
                      <a:pt x="25" y="67"/>
                    </a:lnTo>
                    <a:lnTo>
                      <a:pt x="17" y="67"/>
                    </a:lnTo>
                    <a:lnTo>
                      <a:pt x="25" y="67"/>
                    </a:lnTo>
                    <a:close/>
                    <a:moveTo>
                      <a:pt x="25" y="67"/>
                    </a:moveTo>
                    <a:lnTo>
                      <a:pt x="27" y="69"/>
                    </a:lnTo>
                    <a:lnTo>
                      <a:pt x="27" y="71"/>
                    </a:lnTo>
                    <a:lnTo>
                      <a:pt x="19" y="73"/>
                    </a:lnTo>
                    <a:lnTo>
                      <a:pt x="17" y="71"/>
                    </a:lnTo>
                    <a:lnTo>
                      <a:pt x="17" y="67"/>
                    </a:lnTo>
                    <a:lnTo>
                      <a:pt x="25" y="67"/>
                    </a:lnTo>
                    <a:close/>
                    <a:moveTo>
                      <a:pt x="27" y="71"/>
                    </a:moveTo>
                    <a:lnTo>
                      <a:pt x="27" y="71"/>
                    </a:lnTo>
                    <a:lnTo>
                      <a:pt x="19" y="75"/>
                    </a:lnTo>
                    <a:lnTo>
                      <a:pt x="19" y="73"/>
                    </a:lnTo>
                    <a:lnTo>
                      <a:pt x="27" y="71"/>
                    </a:lnTo>
                    <a:close/>
                    <a:moveTo>
                      <a:pt x="27" y="71"/>
                    </a:moveTo>
                    <a:lnTo>
                      <a:pt x="27" y="71"/>
                    </a:lnTo>
                    <a:lnTo>
                      <a:pt x="23" y="73"/>
                    </a:lnTo>
                    <a:lnTo>
                      <a:pt x="27" y="71"/>
                    </a:lnTo>
                    <a:close/>
                    <a:moveTo>
                      <a:pt x="27" y="71"/>
                    </a:moveTo>
                    <a:lnTo>
                      <a:pt x="27" y="73"/>
                    </a:lnTo>
                    <a:lnTo>
                      <a:pt x="21" y="77"/>
                    </a:lnTo>
                    <a:lnTo>
                      <a:pt x="19" y="77"/>
                    </a:lnTo>
                    <a:lnTo>
                      <a:pt x="19" y="75"/>
                    </a:lnTo>
                    <a:lnTo>
                      <a:pt x="27" y="71"/>
                    </a:lnTo>
                    <a:close/>
                    <a:moveTo>
                      <a:pt x="27" y="73"/>
                    </a:moveTo>
                    <a:lnTo>
                      <a:pt x="27" y="73"/>
                    </a:lnTo>
                    <a:lnTo>
                      <a:pt x="25" y="81"/>
                    </a:lnTo>
                    <a:lnTo>
                      <a:pt x="23" y="79"/>
                    </a:lnTo>
                    <a:lnTo>
                      <a:pt x="21" y="77"/>
                    </a:lnTo>
                    <a:lnTo>
                      <a:pt x="27" y="73"/>
                    </a:lnTo>
                    <a:close/>
                    <a:moveTo>
                      <a:pt x="27" y="73"/>
                    </a:moveTo>
                    <a:lnTo>
                      <a:pt x="29" y="73"/>
                    </a:lnTo>
                    <a:lnTo>
                      <a:pt x="30" y="73"/>
                    </a:lnTo>
                    <a:lnTo>
                      <a:pt x="30" y="81"/>
                    </a:lnTo>
                    <a:lnTo>
                      <a:pt x="27" y="81"/>
                    </a:lnTo>
                    <a:lnTo>
                      <a:pt x="25" y="81"/>
                    </a:lnTo>
                    <a:lnTo>
                      <a:pt x="27" y="73"/>
                    </a:lnTo>
                    <a:close/>
                    <a:moveTo>
                      <a:pt x="30" y="81"/>
                    </a:moveTo>
                    <a:lnTo>
                      <a:pt x="30" y="81"/>
                    </a:lnTo>
                    <a:lnTo>
                      <a:pt x="30" y="77"/>
                    </a:lnTo>
                    <a:lnTo>
                      <a:pt x="30" y="81"/>
                    </a:lnTo>
                    <a:close/>
                    <a:moveTo>
                      <a:pt x="30" y="73"/>
                    </a:moveTo>
                    <a:lnTo>
                      <a:pt x="30" y="73"/>
                    </a:lnTo>
                    <a:lnTo>
                      <a:pt x="30" y="81"/>
                    </a:lnTo>
                    <a:lnTo>
                      <a:pt x="30" y="73"/>
                    </a:lnTo>
                    <a:close/>
                    <a:moveTo>
                      <a:pt x="30" y="81"/>
                    </a:moveTo>
                    <a:lnTo>
                      <a:pt x="30" y="81"/>
                    </a:lnTo>
                    <a:lnTo>
                      <a:pt x="30" y="77"/>
                    </a:lnTo>
                    <a:lnTo>
                      <a:pt x="30" y="81"/>
                    </a:lnTo>
                    <a:close/>
                    <a:moveTo>
                      <a:pt x="30" y="73"/>
                    </a:moveTo>
                    <a:lnTo>
                      <a:pt x="30" y="73"/>
                    </a:lnTo>
                    <a:lnTo>
                      <a:pt x="32" y="81"/>
                    </a:lnTo>
                    <a:lnTo>
                      <a:pt x="30" y="81"/>
                    </a:lnTo>
                    <a:lnTo>
                      <a:pt x="30" y="73"/>
                    </a:lnTo>
                    <a:close/>
                    <a:moveTo>
                      <a:pt x="32" y="81"/>
                    </a:moveTo>
                    <a:lnTo>
                      <a:pt x="32" y="81"/>
                    </a:lnTo>
                    <a:lnTo>
                      <a:pt x="32" y="77"/>
                    </a:lnTo>
                    <a:lnTo>
                      <a:pt x="32" y="81"/>
                    </a:lnTo>
                    <a:close/>
                    <a:moveTo>
                      <a:pt x="30" y="73"/>
                    </a:moveTo>
                    <a:lnTo>
                      <a:pt x="32" y="73"/>
                    </a:lnTo>
                    <a:lnTo>
                      <a:pt x="34" y="81"/>
                    </a:lnTo>
                    <a:lnTo>
                      <a:pt x="32" y="81"/>
                    </a:lnTo>
                    <a:lnTo>
                      <a:pt x="30" y="73"/>
                    </a:lnTo>
                    <a:close/>
                    <a:moveTo>
                      <a:pt x="32" y="73"/>
                    </a:moveTo>
                    <a:lnTo>
                      <a:pt x="38" y="71"/>
                    </a:lnTo>
                    <a:lnTo>
                      <a:pt x="44" y="69"/>
                    </a:lnTo>
                    <a:lnTo>
                      <a:pt x="48" y="75"/>
                    </a:lnTo>
                    <a:lnTo>
                      <a:pt x="40" y="79"/>
                    </a:lnTo>
                    <a:lnTo>
                      <a:pt x="34" y="81"/>
                    </a:lnTo>
                    <a:lnTo>
                      <a:pt x="32" y="73"/>
                    </a:lnTo>
                    <a:close/>
                    <a:moveTo>
                      <a:pt x="44" y="69"/>
                    </a:moveTo>
                    <a:lnTo>
                      <a:pt x="48" y="67"/>
                    </a:lnTo>
                    <a:lnTo>
                      <a:pt x="52" y="65"/>
                    </a:lnTo>
                    <a:lnTo>
                      <a:pt x="54" y="73"/>
                    </a:lnTo>
                    <a:lnTo>
                      <a:pt x="52" y="75"/>
                    </a:lnTo>
                    <a:lnTo>
                      <a:pt x="48" y="75"/>
                    </a:lnTo>
                    <a:lnTo>
                      <a:pt x="44" y="69"/>
                    </a:lnTo>
                    <a:close/>
                    <a:moveTo>
                      <a:pt x="52" y="65"/>
                    </a:moveTo>
                    <a:lnTo>
                      <a:pt x="52" y="65"/>
                    </a:lnTo>
                    <a:lnTo>
                      <a:pt x="54" y="69"/>
                    </a:lnTo>
                    <a:lnTo>
                      <a:pt x="52" y="65"/>
                    </a:lnTo>
                    <a:close/>
                    <a:moveTo>
                      <a:pt x="52" y="65"/>
                    </a:moveTo>
                    <a:lnTo>
                      <a:pt x="54" y="65"/>
                    </a:lnTo>
                    <a:lnTo>
                      <a:pt x="55" y="63"/>
                    </a:lnTo>
                    <a:lnTo>
                      <a:pt x="59" y="71"/>
                    </a:lnTo>
                    <a:lnTo>
                      <a:pt x="57" y="71"/>
                    </a:lnTo>
                    <a:lnTo>
                      <a:pt x="54" y="73"/>
                    </a:lnTo>
                    <a:lnTo>
                      <a:pt x="52" y="65"/>
                    </a:lnTo>
                    <a:close/>
                    <a:moveTo>
                      <a:pt x="59" y="71"/>
                    </a:moveTo>
                    <a:lnTo>
                      <a:pt x="59" y="71"/>
                    </a:lnTo>
                    <a:lnTo>
                      <a:pt x="57" y="67"/>
                    </a:lnTo>
                    <a:lnTo>
                      <a:pt x="59" y="71"/>
                    </a:lnTo>
                    <a:close/>
                    <a:moveTo>
                      <a:pt x="55" y="63"/>
                    </a:moveTo>
                    <a:lnTo>
                      <a:pt x="55" y="63"/>
                    </a:lnTo>
                    <a:lnTo>
                      <a:pt x="59" y="71"/>
                    </a:lnTo>
                    <a:lnTo>
                      <a:pt x="55" y="63"/>
                    </a:lnTo>
                    <a:close/>
                    <a:moveTo>
                      <a:pt x="55" y="63"/>
                    </a:moveTo>
                    <a:lnTo>
                      <a:pt x="55" y="63"/>
                    </a:lnTo>
                    <a:lnTo>
                      <a:pt x="57" y="67"/>
                    </a:lnTo>
                    <a:lnTo>
                      <a:pt x="55" y="63"/>
                    </a:lnTo>
                    <a:close/>
                    <a:moveTo>
                      <a:pt x="55" y="63"/>
                    </a:moveTo>
                    <a:lnTo>
                      <a:pt x="57" y="63"/>
                    </a:lnTo>
                    <a:lnTo>
                      <a:pt x="59" y="61"/>
                    </a:lnTo>
                    <a:lnTo>
                      <a:pt x="63" y="69"/>
                    </a:lnTo>
                    <a:lnTo>
                      <a:pt x="61" y="71"/>
                    </a:lnTo>
                    <a:lnTo>
                      <a:pt x="59" y="71"/>
                    </a:lnTo>
                    <a:lnTo>
                      <a:pt x="55" y="63"/>
                    </a:lnTo>
                    <a:close/>
                    <a:moveTo>
                      <a:pt x="59" y="61"/>
                    </a:moveTo>
                    <a:lnTo>
                      <a:pt x="61" y="61"/>
                    </a:lnTo>
                    <a:lnTo>
                      <a:pt x="63" y="61"/>
                    </a:lnTo>
                    <a:lnTo>
                      <a:pt x="65" y="69"/>
                    </a:lnTo>
                    <a:lnTo>
                      <a:pt x="63" y="69"/>
                    </a:lnTo>
                    <a:lnTo>
                      <a:pt x="59" y="61"/>
                    </a:lnTo>
                    <a:close/>
                    <a:moveTo>
                      <a:pt x="63" y="61"/>
                    </a:moveTo>
                    <a:lnTo>
                      <a:pt x="73" y="59"/>
                    </a:lnTo>
                    <a:lnTo>
                      <a:pt x="78" y="61"/>
                    </a:lnTo>
                    <a:lnTo>
                      <a:pt x="75" y="69"/>
                    </a:lnTo>
                    <a:lnTo>
                      <a:pt x="71" y="69"/>
                    </a:lnTo>
                    <a:lnTo>
                      <a:pt x="65" y="69"/>
                    </a:lnTo>
                    <a:lnTo>
                      <a:pt x="63" y="61"/>
                    </a:lnTo>
                    <a:close/>
                    <a:moveTo>
                      <a:pt x="78" y="61"/>
                    </a:moveTo>
                    <a:lnTo>
                      <a:pt x="82" y="65"/>
                    </a:lnTo>
                    <a:lnTo>
                      <a:pt x="84" y="71"/>
                    </a:lnTo>
                    <a:lnTo>
                      <a:pt x="77" y="73"/>
                    </a:lnTo>
                    <a:lnTo>
                      <a:pt x="77" y="71"/>
                    </a:lnTo>
                    <a:lnTo>
                      <a:pt x="75" y="69"/>
                    </a:lnTo>
                    <a:lnTo>
                      <a:pt x="78" y="61"/>
                    </a:lnTo>
                    <a:close/>
                    <a:moveTo>
                      <a:pt x="84" y="71"/>
                    </a:moveTo>
                    <a:lnTo>
                      <a:pt x="86" y="77"/>
                    </a:lnTo>
                    <a:lnTo>
                      <a:pt x="86" y="82"/>
                    </a:lnTo>
                    <a:lnTo>
                      <a:pt x="78" y="82"/>
                    </a:lnTo>
                    <a:lnTo>
                      <a:pt x="78" y="77"/>
                    </a:lnTo>
                    <a:lnTo>
                      <a:pt x="77" y="73"/>
                    </a:lnTo>
                    <a:lnTo>
                      <a:pt x="84" y="71"/>
                    </a:lnTo>
                    <a:close/>
                    <a:moveTo>
                      <a:pt x="86" y="82"/>
                    </a:moveTo>
                    <a:lnTo>
                      <a:pt x="86" y="82"/>
                    </a:lnTo>
                    <a:lnTo>
                      <a:pt x="78" y="82"/>
                    </a:lnTo>
                    <a:lnTo>
                      <a:pt x="86" y="82"/>
                    </a:lnTo>
                    <a:close/>
                    <a:moveTo>
                      <a:pt x="86" y="82"/>
                    </a:moveTo>
                    <a:lnTo>
                      <a:pt x="86" y="92"/>
                    </a:lnTo>
                    <a:lnTo>
                      <a:pt x="84" y="104"/>
                    </a:lnTo>
                    <a:lnTo>
                      <a:pt x="77" y="102"/>
                    </a:lnTo>
                    <a:lnTo>
                      <a:pt x="78" y="92"/>
                    </a:lnTo>
                    <a:lnTo>
                      <a:pt x="78" y="82"/>
                    </a:lnTo>
                    <a:lnTo>
                      <a:pt x="86" y="82"/>
                    </a:lnTo>
                    <a:close/>
                    <a:moveTo>
                      <a:pt x="84" y="104"/>
                    </a:moveTo>
                    <a:lnTo>
                      <a:pt x="82" y="106"/>
                    </a:lnTo>
                    <a:lnTo>
                      <a:pt x="82" y="107"/>
                    </a:lnTo>
                    <a:lnTo>
                      <a:pt x="75" y="106"/>
                    </a:lnTo>
                    <a:lnTo>
                      <a:pt x="75" y="104"/>
                    </a:lnTo>
                    <a:lnTo>
                      <a:pt x="77" y="102"/>
                    </a:lnTo>
                    <a:lnTo>
                      <a:pt x="84" y="104"/>
                    </a:lnTo>
                    <a:close/>
                    <a:moveTo>
                      <a:pt x="82" y="107"/>
                    </a:moveTo>
                    <a:lnTo>
                      <a:pt x="82" y="107"/>
                    </a:lnTo>
                    <a:lnTo>
                      <a:pt x="78" y="106"/>
                    </a:lnTo>
                    <a:lnTo>
                      <a:pt x="82" y="107"/>
                    </a:lnTo>
                    <a:close/>
                    <a:moveTo>
                      <a:pt x="82" y="107"/>
                    </a:moveTo>
                    <a:lnTo>
                      <a:pt x="78" y="115"/>
                    </a:lnTo>
                    <a:lnTo>
                      <a:pt x="75" y="125"/>
                    </a:lnTo>
                    <a:lnTo>
                      <a:pt x="69" y="121"/>
                    </a:lnTo>
                    <a:lnTo>
                      <a:pt x="73" y="113"/>
                    </a:lnTo>
                    <a:lnTo>
                      <a:pt x="75" y="106"/>
                    </a:lnTo>
                    <a:lnTo>
                      <a:pt x="82" y="107"/>
                    </a:lnTo>
                    <a:close/>
                    <a:moveTo>
                      <a:pt x="75" y="125"/>
                    </a:moveTo>
                    <a:lnTo>
                      <a:pt x="69" y="134"/>
                    </a:lnTo>
                    <a:lnTo>
                      <a:pt x="61" y="144"/>
                    </a:lnTo>
                    <a:lnTo>
                      <a:pt x="55" y="140"/>
                    </a:lnTo>
                    <a:lnTo>
                      <a:pt x="63" y="131"/>
                    </a:lnTo>
                    <a:lnTo>
                      <a:pt x="69" y="121"/>
                    </a:lnTo>
                    <a:lnTo>
                      <a:pt x="75" y="125"/>
                    </a:lnTo>
                    <a:close/>
                    <a:moveTo>
                      <a:pt x="55" y="140"/>
                    </a:moveTo>
                    <a:lnTo>
                      <a:pt x="55" y="140"/>
                    </a:lnTo>
                    <a:lnTo>
                      <a:pt x="59" y="142"/>
                    </a:lnTo>
                    <a:lnTo>
                      <a:pt x="55" y="140"/>
                    </a:lnTo>
                    <a:close/>
                    <a:moveTo>
                      <a:pt x="61" y="144"/>
                    </a:moveTo>
                    <a:lnTo>
                      <a:pt x="54" y="154"/>
                    </a:lnTo>
                    <a:lnTo>
                      <a:pt x="46" y="161"/>
                    </a:lnTo>
                    <a:lnTo>
                      <a:pt x="40" y="154"/>
                    </a:lnTo>
                    <a:lnTo>
                      <a:pt x="48" y="148"/>
                    </a:lnTo>
                    <a:lnTo>
                      <a:pt x="55" y="140"/>
                    </a:lnTo>
                    <a:lnTo>
                      <a:pt x="61" y="144"/>
                    </a:lnTo>
                    <a:close/>
                    <a:moveTo>
                      <a:pt x="46" y="161"/>
                    </a:moveTo>
                    <a:lnTo>
                      <a:pt x="46" y="161"/>
                    </a:lnTo>
                    <a:lnTo>
                      <a:pt x="42" y="157"/>
                    </a:lnTo>
                    <a:lnTo>
                      <a:pt x="46" y="161"/>
                    </a:lnTo>
                    <a:close/>
                    <a:moveTo>
                      <a:pt x="46" y="161"/>
                    </a:moveTo>
                    <a:lnTo>
                      <a:pt x="36" y="167"/>
                    </a:lnTo>
                    <a:lnTo>
                      <a:pt x="29" y="171"/>
                    </a:lnTo>
                    <a:lnTo>
                      <a:pt x="27" y="163"/>
                    </a:lnTo>
                    <a:lnTo>
                      <a:pt x="32" y="159"/>
                    </a:lnTo>
                    <a:lnTo>
                      <a:pt x="40" y="154"/>
                    </a:lnTo>
                    <a:lnTo>
                      <a:pt x="46" y="161"/>
                    </a:lnTo>
                    <a:close/>
                    <a:moveTo>
                      <a:pt x="29" y="171"/>
                    </a:moveTo>
                    <a:lnTo>
                      <a:pt x="21" y="171"/>
                    </a:lnTo>
                    <a:lnTo>
                      <a:pt x="13" y="171"/>
                    </a:lnTo>
                    <a:lnTo>
                      <a:pt x="17" y="163"/>
                    </a:lnTo>
                    <a:lnTo>
                      <a:pt x="21" y="163"/>
                    </a:lnTo>
                    <a:lnTo>
                      <a:pt x="27" y="163"/>
                    </a:lnTo>
                    <a:lnTo>
                      <a:pt x="29" y="171"/>
                    </a:lnTo>
                    <a:close/>
                    <a:moveTo>
                      <a:pt x="13" y="171"/>
                    </a:moveTo>
                    <a:lnTo>
                      <a:pt x="7" y="167"/>
                    </a:lnTo>
                    <a:lnTo>
                      <a:pt x="4" y="161"/>
                    </a:lnTo>
                    <a:lnTo>
                      <a:pt x="11" y="157"/>
                    </a:lnTo>
                    <a:lnTo>
                      <a:pt x="13" y="161"/>
                    </a:lnTo>
                    <a:lnTo>
                      <a:pt x="17" y="163"/>
                    </a:lnTo>
                    <a:lnTo>
                      <a:pt x="13" y="171"/>
                    </a:lnTo>
                    <a:close/>
                    <a:moveTo>
                      <a:pt x="4" y="161"/>
                    </a:moveTo>
                    <a:lnTo>
                      <a:pt x="2" y="154"/>
                    </a:lnTo>
                    <a:lnTo>
                      <a:pt x="0" y="144"/>
                    </a:lnTo>
                    <a:lnTo>
                      <a:pt x="7" y="144"/>
                    </a:lnTo>
                    <a:lnTo>
                      <a:pt x="9" y="152"/>
                    </a:lnTo>
                    <a:lnTo>
                      <a:pt x="11" y="157"/>
                    </a:lnTo>
                    <a:lnTo>
                      <a:pt x="4" y="161"/>
                    </a:lnTo>
                    <a:close/>
                    <a:moveTo>
                      <a:pt x="0" y="144"/>
                    </a:moveTo>
                    <a:lnTo>
                      <a:pt x="0" y="142"/>
                    </a:lnTo>
                    <a:lnTo>
                      <a:pt x="2" y="142"/>
                    </a:lnTo>
                    <a:lnTo>
                      <a:pt x="4" y="144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" name="Freeform 73"/>
              <p:cNvSpPr>
                <a:spLocks noEditPoints="1"/>
              </p:cNvSpPr>
              <p:nvPr/>
            </p:nvSpPr>
            <p:spPr bwMode="auto">
              <a:xfrm>
                <a:off x="1790" y="1910"/>
                <a:ext cx="21" cy="52"/>
              </a:xfrm>
              <a:custGeom>
                <a:avLst/>
                <a:gdLst>
                  <a:gd name="T0" fmla="*/ 19 w 21"/>
                  <a:gd name="T1" fmla="*/ 37 h 52"/>
                  <a:gd name="T2" fmla="*/ 5 w 21"/>
                  <a:gd name="T3" fmla="*/ 46 h 52"/>
                  <a:gd name="T4" fmla="*/ 0 w 21"/>
                  <a:gd name="T5" fmla="*/ 41 h 52"/>
                  <a:gd name="T6" fmla="*/ 13 w 21"/>
                  <a:gd name="T7" fmla="*/ 31 h 52"/>
                  <a:gd name="T8" fmla="*/ 19 w 21"/>
                  <a:gd name="T9" fmla="*/ 37 h 52"/>
                  <a:gd name="T10" fmla="*/ 5 w 21"/>
                  <a:gd name="T11" fmla="*/ 46 h 52"/>
                  <a:gd name="T12" fmla="*/ 0 w 21"/>
                  <a:gd name="T13" fmla="*/ 52 h 52"/>
                  <a:gd name="T14" fmla="*/ 0 w 21"/>
                  <a:gd name="T15" fmla="*/ 44 h 52"/>
                  <a:gd name="T16" fmla="*/ 3 w 21"/>
                  <a:gd name="T17" fmla="*/ 44 h 52"/>
                  <a:gd name="T18" fmla="*/ 5 w 21"/>
                  <a:gd name="T19" fmla="*/ 46 h 52"/>
                  <a:gd name="T20" fmla="*/ 0 w 21"/>
                  <a:gd name="T21" fmla="*/ 44 h 52"/>
                  <a:gd name="T22" fmla="*/ 0 w 21"/>
                  <a:gd name="T23" fmla="*/ 19 h 52"/>
                  <a:gd name="T24" fmla="*/ 7 w 21"/>
                  <a:gd name="T25" fmla="*/ 19 h 52"/>
                  <a:gd name="T26" fmla="*/ 7 w 21"/>
                  <a:gd name="T27" fmla="*/ 44 h 52"/>
                  <a:gd name="T28" fmla="*/ 0 w 21"/>
                  <a:gd name="T29" fmla="*/ 44 h 52"/>
                  <a:gd name="T30" fmla="*/ 0 w 21"/>
                  <a:gd name="T31" fmla="*/ 19 h 52"/>
                  <a:gd name="T32" fmla="*/ 0 w 21"/>
                  <a:gd name="T33" fmla="*/ 17 h 52"/>
                  <a:gd name="T34" fmla="*/ 0 w 21"/>
                  <a:gd name="T35" fmla="*/ 16 h 52"/>
                  <a:gd name="T36" fmla="*/ 3 w 21"/>
                  <a:gd name="T37" fmla="*/ 19 h 52"/>
                  <a:gd name="T38" fmla="*/ 0 w 21"/>
                  <a:gd name="T39" fmla="*/ 19 h 52"/>
                  <a:gd name="T40" fmla="*/ 0 w 21"/>
                  <a:gd name="T41" fmla="*/ 16 h 52"/>
                  <a:gd name="T42" fmla="*/ 13 w 21"/>
                  <a:gd name="T43" fmla="*/ 4 h 52"/>
                  <a:gd name="T44" fmla="*/ 19 w 21"/>
                  <a:gd name="T45" fmla="*/ 12 h 52"/>
                  <a:gd name="T46" fmla="*/ 5 w 21"/>
                  <a:gd name="T47" fmla="*/ 21 h 52"/>
                  <a:gd name="T48" fmla="*/ 0 w 21"/>
                  <a:gd name="T49" fmla="*/ 16 h 52"/>
                  <a:gd name="T50" fmla="*/ 13 w 21"/>
                  <a:gd name="T51" fmla="*/ 4 h 52"/>
                  <a:gd name="T52" fmla="*/ 21 w 21"/>
                  <a:gd name="T53" fmla="*/ 0 h 52"/>
                  <a:gd name="T54" fmla="*/ 21 w 21"/>
                  <a:gd name="T55" fmla="*/ 8 h 52"/>
                  <a:gd name="T56" fmla="*/ 17 w 21"/>
                  <a:gd name="T57" fmla="*/ 8 h 52"/>
                  <a:gd name="T58" fmla="*/ 13 w 21"/>
                  <a:gd name="T59" fmla="*/ 4 h 52"/>
                  <a:gd name="T60" fmla="*/ 21 w 21"/>
                  <a:gd name="T61" fmla="*/ 8 h 52"/>
                  <a:gd name="T62" fmla="*/ 21 w 21"/>
                  <a:gd name="T63" fmla="*/ 33 h 52"/>
                  <a:gd name="T64" fmla="*/ 13 w 21"/>
                  <a:gd name="T65" fmla="*/ 33 h 52"/>
                  <a:gd name="T66" fmla="*/ 13 w 21"/>
                  <a:gd name="T67" fmla="*/ 8 h 52"/>
                  <a:gd name="T68" fmla="*/ 21 w 21"/>
                  <a:gd name="T69" fmla="*/ 8 h 52"/>
                  <a:gd name="T70" fmla="*/ 21 w 21"/>
                  <a:gd name="T71" fmla="*/ 33 h 52"/>
                  <a:gd name="T72" fmla="*/ 21 w 21"/>
                  <a:gd name="T73" fmla="*/ 35 h 52"/>
                  <a:gd name="T74" fmla="*/ 19 w 21"/>
                  <a:gd name="T75" fmla="*/ 37 h 52"/>
                  <a:gd name="T76" fmla="*/ 17 w 21"/>
                  <a:gd name="T77" fmla="*/ 33 h 52"/>
                  <a:gd name="T78" fmla="*/ 21 w 21"/>
                  <a:gd name="T79" fmla="*/ 33 h 5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"/>
                  <a:gd name="T121" fmla="*/ 0 h 52"/>
                  <a:gd name="T122" fmla="*/ 21 w 21"/>
                  <a:gd name="T123" fmla="*/ 52 h 5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" h="52">
                    <a:moveTo>
                      <a:pt x="19" y="37"/>
                    </a:moveTo>
                    <a:lnTo>
                      <a:pt x="5" y="46"/>
                    </a:lnTo>
                    <a:lnTo>
                      <a:pt x="0" y="41"/>
                    </a:lnTo>
                    <a:lnTo>
                      <a:pt x="13" y="31"/>
                    </a:lnTo>
                    <a:lnTo>
                      <a:pt x="19" y="37"/>
                    </a:lnTo>
                    <a:close/>
                    <a:moveTo>
                      <a:pt x="5" y="46"/>
                    </a:moveTo>
                    <a:lnTo>
                      <a:pt x="0" y="52"/>
                    </a:lnTo>
                    <a:lnTo>
                      <a:pt x="0" y="44"/>
                    </a:lnTo>
                    <a:lnTo>
                      <a:pt x="3" y="44"/>
                    </a:lnTo>
                    <a:lnTo>
                      <a:pt x="5" y="46"/>
                    </a:lnTo>
                    <a:close/>
                    <a:moveTo>
                      <a:pt x="0" y="44"/>
                    </a:moveTo>
                    <a:lnTo>
                      <a:pt x="0" y="19"/>
                    </a:lnTo>
                    <a:lnTo>
                      <a:pt x="7" y="19"/>
                    </a:lnTo>
                    <a:lnTo>
                      <a:pt x="7" y="44"/>
                    </a:lnTo>
                    <a:lnTo>
                      <a:pt x="0" y="44"/>
                    </a:lnTo>
                    <a:close/>
                    <a:moveTo>
                      <a:pt x="0" y="19"/>
                    </a:moveTo>
                    <a:lnTo>
                      <a:pt x="0" y="17"/>
                    </a:lnTo>
                    <a:lnTo>
                      <a:pt x="0" y="16"/>
                    </a:lnTo>
                    <a:lnTo>
                      <a:pt x="3" y="19"/>
                    </a:lnTo>
                    <a:lnTo>
                      <a:pt x="0" y="19"/>
                    </a:lnTo>
                    <a:close/>
                    <a:moveTo>
                      <a:pt x="0" y="16"/>
                    </a:moveTo>
                    <a:lnTo>
                      <a:pt x="13" y="4"/>
                    </a:lnTo>
                    <a:lnTo>
                      <a:pt x="19" y="12"/>
                    </a:lnTo>
                    <a:lnTo>
                      <a:pt x="5" y="21"/>
                    </a:lnTo>
                    <a:lnTo>
                      <a:pt x="0" y="16"/>
                    </a:lnTo>
                    <a:close/>
                    <a:moveTo>
                      <a:pt x="13" y="4"/>
                    </a:moveTo>
                    <a:lnTo>
                      <a:pt x="21" y="0"/>
                    </a:lnTo>
                    <a:lnTo>
                      <a:pt x="21" y="8"/>
                    </a:lnTo>
                    <a:lnTo>
                      <a:pt x="17" y="8"/>
                    </a:lnTo>
                    <a:lnTo>
                      <a:pt x="13" y="4"/>
                    </a:lnTo>
                    <a:close/>
                    <a:moveTo>
                      <a:pt x="21" y="8"/>
                    </a:moveTo>
                    <a:lnTo>
                      <a:pt x="21" y="33"/>
                    </a:lnTo>
                    <a:lnTo>
                      <a:pt x="13" y="33"/>
                    </a:lnTo>
                    <a:lnTo>
                      <a:pt x="13" y="8"/>
                    </a:lnTo>
                    <a:lnTo>
                      <a:pt x="21" y="8"/>
                    </a:lnTo>
                    <a:close/>
                    <a:moveTo>
                      <a:pt x="21" y="33"/>
                    </a:moveTo>
                    <a:lnTo>
                      <a:pt x="21" y="35"/>
                    </a:lnTo>
                    <a:lnTo>
                      <a:pt x="19" y="37"/>
                    </a:lnTo>
                    <a:lnTo>
                      <a:pt x="17" y="33"/>
                    </a:lnTo>
                    <a:lnTo>
                      <a:pt x="21" y="3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2" name="Freeform 74"/>
              <p:cNvSpPr>
                <a:spLocks noEditPoints="1"/>
              </p:cNvSpPr>
              <p:nvPr/>
            </p:nvSpPr>
            <p:spPr bwMode="auto">
              <a:xfrm>
                <a:off x="1818" y="1701"/>
                <a:ext cx="123" cy="196"/>
              </a:xfrm>
              <a:custGeom>
                <a:avLst/>
                <a:gdLst>
                  <a:gd name="T0" fmla="*/ 16 w 123"/>
                  <a:gd name="T1" fmla="*/ 78 h 196"/>
                  <a:gd name="T2" fmla="*/ 8 w 123"/>
                  <a:gd name="T3" fmla="*/ 96 h 196"/>
                  <a:gd name="T4" fmla="*/ 16 w 123"/>
                  <a:gd name="T5" fmla="*/ 78 h 196"/>
                  <a:gd name="T6" fmla="*/ 22 w 123"/>
                  <a:gd name="T7" fmla="*/ 80 h 196"/>
                  <a:gd name="T8" fmla="*/ 16 w 123"/>
                  <a:gd name="T9" fmla="*/ 78 h 196"/>
                  <a:gd name="T10" fmla="*/ 66 w 123"/>
                  <a:gd name="T11" fmla="*/ 163 h 196"/>
                  <a:gd name="T12" fmla="*/ 16 w 123"/>
                  <a:gd name="T13" fmla="*/ 82 h 196"/>
                  <a:gd name="T14" fmla="*/ 66 w 123"/>
                  <a:gd name="T15" fmla="*/ 167 h 196"/>
                  <a:gd name="T16" fmla="*/ 62 w 123"/>
                  <a:gd name="T17" fmla="*/ 165 h 196"/>
                  <a:gd name="T18" fmla="*/ 58 w 123"/>
                  <a:gd name="T19" fmla="*/ 165 h 196"/>
                  <a:gd name="T20" fmla="*/ 110 w 123"/>
                  <a:gd name="T21" fmla="*/ 15 h 196"/>
                  <a:gd name="T22" fmla="*/ 58 w 123"/>
                  <a:gd name="T23" fmla="*/ 165 h 196"/>
                  <a:gd name="T24" fmla="*/ 104 w 123"/>
                  <a:gd name="T25" fmla="*/ 11 h 196"/>
                  <a:gd name="T26" fmla="*/ 102 w 123"/>
                  <a:gd name="T27" fmla="*/ 13 h 196"/>
                  <a:gd name="T28" fmla="*/ 118 w 123"/>
                  <a:gd name="T29" fmla="*/ 0 h 196"/>
                  <a:gd name="T30" fmla="*/ 108 w 123"/>
                  <a:gd name="T31" fmla="*/ 17 h 196"/>
                  <a:gd name="T32" fmla="*/ 118 w 123"/>
                  <a:gd name="T33" fmla="*/ 0 h 196"/>
                  <a:gd name="T34" fmla="*/ 119 w 123"/>
                  <a:gd name="T35" fmla="*/ 4 h 196"/>
                  <a:gd name="T36" fmla="*/ 123 w 123"/>
                  <a:gd name="T37" fmla="*/ 5 h 196"/>
                  <a:gd name="T38" fmla="*/ 64 w 123"/>
                  <a:gd name="T39" fmla="*/ 180 h 196"/>
                  <a:gd name="T40" fmla="*/ 123 w 123"/>
                  <a:gd name="T41" fmla="*/ 5 h 196"/>
                  <a:gd name="T42" fmla="*/ 70 w 123"/>
                  <a:gd name="T43" fmla="*/ 184 h 196"/>
                  <a:gd name="T44" fmla="*/ 71 w 123"/>
                  <a:gd name="T45" fmla="*/ 182 h 196"/>
                  <a:gd name="T46" fmla="*/ 60 w 123"/>
                  <a:gd name="T47" fmla="*/ 192 h 196"/>
                  <a:gd name="T48" fmla="*/ 66 w 123"/>
                  <a:gd name="T49" fmla="*/ 178 h 196"/>
                  <a:gd name="T50" fmla="*/ 60 w 123"/>
                  <a:gd name="T51" fmla="*/ 192 h 196"/>
                  <a:gd name="T52" fmla="*/ 54 w 123"/>
                  <a:gd name="T53" fmla="*/ 192 h 196"/>
                  <a:gd name="T54" fmla="*/ 60 w 123"/>
                  <a:gd name="T55" fmla="*/ 192 h 196"/>
                  <a:gd name="T56" fmla="*/ 2 w 123"/>
                  <a:gd name="T57" fmla="*/ 94 h 196"/>
                  <a:gd name="T58" fmla="*/ 60 w 123"/>
                  <a:gd name="T59" fmla="*/ 188 h 196"/>
                  <a:gd name="T60" fmla="*/ 2 w 123"/>
                  <a:gd name="T61" fmla="*/ 94 h 196"/>
                  <a:gd name="T62" fmla="*/ 2 w 123"/>
                  <a:gd name="T63" fmla="*/ 88 h 196"/>
                  <a:gd name="T64" fmla="*/ 2 w 123"/>
                  <a:gd name="T65" fmla="*/ 94 h 1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196"/>
                  <a:gd name="T101" fmla="*/ 123 w 123"/>
                  <a:gd name="T102" fmla="*/ 196 h 1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196">
                    <a:moveTo>
                      <a:pt x="2" y="88"/>
                    </a:moveTo>
                    <a:lnTo>
                      <a:pt x="16" y="78"/>
                    </a:lnTo>
                    <a:lnTo>
                      <a:pt x="22" y="84"/>
                    </a:lnTo>
                    <a:lnTo>
                      <a:pt x="8" y="96"/>
                    </a:lnTo>
                    <a:lnTo>
                      <a:pt x="2" y="88"/>
                    </a:lnTo>
                    <a:close/>
                    <a:moveTo>
                      <a:pt x="16" y="78"/>
                    </a:moveTo>
                    <a:lnTo>
                      <a:pt x="20" y="75"/>
                    </a:lnTo>
                    <a:lnTo>
                      <a:pt x="22" y="80"/>
                    </a:lnTo>
                    <a:lnTo>
                      <a:pt x="18" y="80"/>
                    </a:lnTo>
                    <a:lnTo>
                      <a:pt x="16" y="78"/>
                    </a:lnTo>
                    <a:close/>
                    <a:moveTo>
                      <a:pt x="22" y="80"/>
                    </a:moveTo>
                    <a:lnTo>
                      <a:pt x="66" y="163"/>
                    </a:lnTo>
                    <a:lnTo>
                      <a:pt x="58" y="167"/>
                    </a:lnTo>
                    <a:lnTo>
                      <a:pt x="16" y="82"/>
                    </a:lnTo>
                    <a:lnTo>
                      <a:pt x="22" y="80"/>
                    </a:lnTo>
                    <a:close/>
                    <a:moveTo>
                      <a:pt x="66" y="167"/>
                    </a:moveTo>
                    <a:lnTo>
                      <a:pt x="58" y="167"/>
                    </a:lnTo>
                    <a:lnTo>
                      <a:pt x="62" y="165"/>
                    </a:lnTo>
                    <a:lnTo>
                      <a:pt x="66" y="167"/>
                    </a:lnTo>
                    <a:close/>
                    <a:moveTo>
                      <a:pt x="58" y="165"/>
                    </a:moveTo>
                    <a:lnTo>
                      <a:pt x="102" y="13"/>
                    </a:lnTo>
                    <a:lnTo>
                      <a:pt x="110" y="15"/>
                    </a:lnTo>
                    <a:lnTo>
                      <a:pt x="66" y="167"/>
                    </a:lnTo>
                    <a:lnTo>
                      <a:pt x="58" y="165"/>
                    </a:lnTo>
                    <a:close/>
                    <a:moveTo>
                      <a:pt x="102" y="13"/>
                    </a:moveTo>
                    <a:lnTo>
                      <a:pt x="104" y="11"/>
                    </a:lnTo>
                    <a:lnTo>
                      <a:pt x="106" y="15"/>
                    </a:lnTo>
                    <a:lnTo>
                      <a:pt x="102" y="13"/>
                    </a:lnTo>
                    <a:close/>
                    <a:moveTo>
                      <a:pt x="104" y="11"/>
                    </a:moveTo>
                    <a:lnTo>
                      <a:pt x="118" y="0"/>
                    </a:lnTo>
                    <a:lnTo>
                      <a:pt x="121" y="7"/>
                    </a:lnTo>
                    <a:lnTo>
                      <a:pt x="108" y="17"/>
                    </a:lnTo>
                    <a:lnTo>
                      <a:pt x="104" y="11"/>
                    </a:lnTo>
                    <a:close/>
                    <a:moveTo>
                      <a:pt x="118" y="0"/>
                    </a:moveTo>
                    <a:lnTo>
                      <a:pt x="123" y="5"/>
                    </a:lnTo>
                    <a:lnTo>
                      <a:pt x="119" y="4"/>
                    </a:lnTo>
                    <a:lnTo>
                      <a:pt x="118" y="0"/>
                    </a:lnTo>
                    <a:close/>
                    <a:moveTo>
                      <a:pt x="123" y="5"/>
                    </a:moveTo>
                    <a:lnTo>
                      <a:pt x="71" y="182"/>
                    </a:lnTo>
                    <a:lnTo>
                      <a:pt x="64" y="180"/>
                    </a:lnTo>
                    <a:lnTo>
                      <a:pt x="116" y="4"/>
                    </a:lnTo>
                    <a:lnTo>
                      <a:pt x="123" y="5"/>
                    </a:lnTo>
                    <a:close/>
                    <a:moveTo>
                      <a:pt x="71" y="182"/>
                    </a:moveTo>
                    <a:lnTo>
                      <a:pt x="70" y="184"/>
                    </a:lnTo>
                    <a:lnTo>
                      <a:pt x="68" y="180"/>
                    </a:lnTo>
                    <a:lnTo>
                      <a:pt x="71" y="182"/>
                    </a:lnTo>
                    <a:close/>
                    <a:moveTo>
                      <a:pt x="70" y="184"/>
                    </a:moveTo>
                    <a:lnTo>
                      <a:pt x="60" y="192"/>
                    </a:lnTo>
                    <a:lnTo>
                      <a:pt x="54" y="186"/>
                    </a:lnTo>
                    <a:lnTo>
                      <a:pt x="66" y="178"/>
                    </a:lnTo>
                    <a:lnTo>
                      <a:pt x="70" y="184"/>
                    </a:lnTo>
                    <a:close/>
                    <a:moveTo>
                      <a:pt x="60" y="192"/>
                    </a:moveTo>
                    <a:lnTo>
                      <a:pt x="56" y="196"/>
                    </a:lnTo>
                    <a:lnTo>
                      <a:pt x="54" y="192"/>
                    </a:lnTo>
                    <a:lnTo>
                      <a:pt x="56" y="190"/>
                    </a:lnTo>
                    <a:lnTo>
                      <a:pt x="60" y="192"/>
                    </a:lnTo>
                    <a:close/>
                    <a:moveTo>
                      <a:pt x="54" y="192"/>
                    </a:moveTo>
                    <a:lnTo>
                      <a:pt x="2" y="94"/>
                    </a:lnTo>
                    <a:lnTo>
                      <a:pt x="8" y="90"/>
                    </a:lnTo>
                    <a:lnTo>
                      <a:pt x="60" y="188"/>
                    </a:lnTo>
                    <a:lnTo>
                      <a:pt x="54" y="192"/>
                    </a:lnTo>
                    <a:close/>
                    <a:moveTo>
                      <a:pt x="2" y="94"/>
                    </a:moveTo>
                    <a:lnTo>
                      <a:pt x="0" y="90"/>
                    </a:lnTo>
                    <a:lnTo>
                      <a:pt x="2" y="88"/>
                    </a:lnTo>
                    <a:lnTo>
                      <a:pt x="4" y="92"/>
                    </a:lnTo>
                    <a:lnTo>
                      <a:pt x="2" y="9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3" name="Freeform 75"/>
              <p:cNvSpPr>
                <a:spLocks noEditPoints="1"/>
              </p:cNvSpPr>
              <p:nvPr/>
            </p:nvSpPr>
            <p:spPr bwMode="auto">
              <a:xfrm>
                <a:off x="1930" y="1801"/>
                <a:ext cx="21" cy="52"/>
              </a:xfrm>
              <a:custGeom>
                <a:avLst/>
                <a:gdLst>
                  <a:gd name="T0" fmla="*/ 19 w 21"/>
                  <a:gd name="T1" fmla="*/ 36 h 52"/>
                  <a:gd name="T2" fmla="*/ 6 w 21"/>
                  <a:gd name="T3" fmla="*/ 48 h 52"/>
                  <a:gd name="T4" fmla="*/ 2 w 21"/>
                  <a:gd name="T5" fmla="*/ 42 h 52"/>
                  <a:gd name="T6" fmla="*/ 15 w 21"/>
                  <a:gd name="T7" fmla="*/ 30 h 52"/>
                  <a:gd name="T8" fmla="*/ 19 w 21"/>
                  <a:gd name="T9" fmla="*/ 36 h 52"/>
                  <a:gd name="T10" fmla="*/ 6 w 21"/>
                  <a:gd name="T11" fmla="*/ 48 h 52"/>
                  <a:gd name="T12" fmla="*/ 0 w 21"/>
                  <a:gd name="T13" fmla="*/ 52 h 52"/>
                  <a:gd name="T14" fmla="*/ 0 w 21"/>
                  <a:gd name="T15" fmla="*/ 44 h 52"/>
                  <a:gd name="T16" fmla="*/ 4 w 21"/>
                  <a:gd name="T17" fmla="*/ 44 h 52"/>
                  <a:gd name="T18" fmla="*/ 6 w 21"/>
                  <a:gd name="T19" fmla="*/ 48 h 52"/>
                  <a:gd name="T20" fmla="*/ 0 w 21"/>
                  <a:gd name="T21" fmla="*/ 44 h 52"/>
                  <a:gd name="T22" fmla="*/ 0 w 21"/>
                  <a:gd name="T23" fmla="*/ 19 h 52"/>
                  <a:gd name="T24" fmla="*/ 7 w 21"/>
                  <a:gd name="T25" fmla="*/ 19 h 52"/>
                  <a:gd name="T26" fmla="*/ 7 w 21"/>
                  <a:gd name="T27" fmla="*/ 44 h 52"/>
                  <a:gd name="T28" fmla="*/ 0 w 21"/>
                  <a:gd name="T29" fmla="*/ 44 h 52"/>
                  <a:gd name="T30" fmla="*/ 0 w 21"/>
                  <a:gd name="T31" fmla="*/ 19 h 52"/>
                  <a:gd name="T32" fmla="*/ 0 w 21"/>
                  <a:gd name="T33" fmla="*/ 17 h 52"/>
                  <a:gd name="T34" fmla="*/ 2 w 21"/>
                  <a:gd name="T35" fmla="*/ 15 h 52"/>
                  <a:gd name="T36" fmla="*/ 4 w 21"/>
                  <a:gd name="T37" fmla="*/ 19 h 52"/>
                  <a:gd name="T38" fmla="*/ 0 w 21"/>
                  <a:gd name="T39" fmla="*/ 19 h 52"/>
                  <a:gd name="T40" fmla="*/ 2 w 21"/>
                  <a:gd name="T41" fmla="*/ 15 h 52"/>
                  <a:gd name="T42" fmla="*/ 15 w 21"/>
                  <a:gd name="T43" fmla="*/ 5 h 52"/>
                  <a:gd name="T44" fmla="*/ 19 w 21"/>
                  <a:gd name="T45" fmla="*/ 11 h 52"/>
                  <a:gd name="T46" fmla="*/ 6 w 21"/>
                  <a:gd name="T47" fmla="*/ 23 h 52"/>
                  <a:gd name="T48" fmla="*/ 2 w 21"/>
                  <a:gd name="T49" fmla="*/ 15 h 52"/>
                  <a:gd name="T50" fmla="*/ 15 w 21"/>
                  <a:gd name="T51" fmla="*/ 5 h 52"/>
                  <a:gd name="T52" fmla="*/ 21 w 21"/>
                  <a:gd name="T53" fmla="*/ 0 h 52"/>
                  <a:gd name="T54" fmla="*/ 21 w 21"/>
                  <a:gd name="T55" fmla="*/ 9 h 52"/>
                  <a:gd name="T56" fmla="*/ 17 w 21"/>
                  <a:gd name="T57" fmla="*/ 9 h 52"/>
                  <a:gd name="T58" fmla="*/ 15 w 21"/>
                  <a:gd name="T59" fmla="*/ 5 h 52"/>
                  <a:gd name="T60" fmla="*/ 21 w 21"/>
                  <a:gd name="T61" fmla="*/ 9 h 52"/>
                  <a:gd name="T62" fmla="*/ 21 w 21"/>
                  <a:gd name="T63" fmla="*/ 34 h 52"/>
                  <a:gd name="T64" fmla="*/ 13 w 21"/>
                  <a:gd name="T65" fmla="*/ 34 h 52"/>
                  <a:gd name="T66" fmla="*/ 13 w 21"/>
                  <a:gd name="T67" fmla="*/ 9 h 52"/>
                  <a:gd name="T68" fmla="*/ 21 w 21"/>
                  <a:gd name="T69" fmla="*/ 9 h 52"/>
                  <a:gd name="T70" fmla="*/ 21 w 21"/>
                  <a:gd name="T71" fmla="*/ 34 h 52"/>
                  <a:gd name="T72" fmla="*/ 21 w 21"/>
                  <a:gd name="T73" fmla="*/ 36 h 52"/>
                  <a:gd name="T74" fmla="*/ 19 w 21"/>
                  <a:gd name="T75" fmla="*/ 36 h 52"/>
                  <a:gd name="T76" fmla="*/ 17 w 21"/>
                  <a:gd name="T77" fmla="*/ 34 h 52"/>
                  <a:gd name="T78" fmla="*/ 21 w 21"/>
                  <a:gd name="T79" fmla="*/ 34 h 5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"/>
                  <a:gd name="T121" fmla="*/ 0 h 52"/>
                  <a:gd name="T122" fmla="*/ 21 w 21"/>
                  <a:gd name="T123" fmla="*/ 52 h 5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" h="52">
                    <a:moveTo>
                      <a:pt x="19" y="36"/>
                    </a:moveTo>
                    <a:lnTo>
                      <a:pt x="6" y="48"/>
                    </a:lnTo>
                    <a:lnTo>
                      <a:pt x="2" y="42"/>
                    </a:lnTo>
                    <a:lnTo>
                      <a:pt x="15" y="30"/>
                    </a:lnTo>
                    <a:lnTo>
                      <a:pt x="19" y="36"/>
                    </a:lnTo>
                    <a:close/>
                    <a:moveTo>
                      <a:pt x="6" y="48"/>
                    </a:moveTo>
                    <a:lnTo>
                      <a:pt x="0" y="52"/>
                    </a:lnTo>
                    <a:lnTo>
                      <a:pt x="0" y="44"/>
                    </a:lnTo>
                    <a:lnTo>
                      <a:pt x="4" y="44"/>
                    </a:lnTo>
                    <a:lnTo>
                      <a:pt x="6" y="48"/>
                    </a:lnTo>
                    <a:close/>
                    <a:moveTo>
                      <a:pt x="0" y="44"/>
                    </a:moveTo>
                    <a:lnTo>
                      <a:pt x="0" y="19"/>
                    </a:lnTo>
                    <a:lnTo>
                      <a:pt x="7" y="19"/>
                    </a:lnTo>
                    <a:lnTo>
                      <a:pt x="7" y="44"/>
                    </a:lnTo>
                    <a:lnTo>
                      <a:pt x="0" y="44"/>
                    </a:lnTo>
                    <a:close/>
                    <a:moveTo>
                      <a:pt x="0" y="19"/>
                    </a:moveTo>
                    <a:lnTo>
                      <a:pt x="0" y="17"/>
                    </a:lnTo>
                    <a:lnTo>
                      <a:pt x="2" y="15"/>
                    </a:lnTo>
                    <a:lnTo>
                      <a:pt x="4" y="19"/>
                    </a:lnTo>
                    <a:lnTo>
                      <a:pt x="0" y="19"/>
                    </a:lnTo>
                    <a:close/>
                    <a:moveTo>
                      <a:pt x="2" y="15"/>
                    </a:moveTo>
                    <a:lnTo>
                      <a:pt x="15" y="5"/>
                    </a:lnTo>
                    <a:lnTo>
                      <a:pt x="19" y="11"/>
                    </a:lnTo>
                    <a:lnTo>
                      <a:pt x="6" y="23"/>
                    </a:lnTo>
                    <a:lnTo>
                      <a:pt x="2" y="15"/>
                    </a:lnTo>
                    <a:close/>
                    <a:moveTo>
                      <a:pt x="15" y="5"/>
                    </a:moveTo>
                    <a:lnTo>
                      <a:pt x="21" y="0"/>
                    </a:lnTo>
                    <a:lnTo>
                      <a:pt x="21" y="9"/>
                    </a:lnTo>
                    <a:lnTo>
                      <a:pt x="17" y="9"/>
                    </a:lnTo>
                    <a:lnTo>
                      <a:pt x="15" y="5"/>
                    </a:lnTo>
                    <a:close/>
                    <a:moveTo>
                      <a:pt x="21" y="9"/>
                    </a:moveTo>
                    <a:lnTo>
                      <a:pt x="21" y="34"/>
                    </a:lnTo>
                    <a:lnTo>
                      <a:pt x="13" y="34"/>
                    </a:lnTo>
                    <a:lnTo>
                      <a:pt x="13" y="9"/>
                    </a:lnTo>
                    <a:lnTo>
                      <a:pt x="21" y="9"/>
                    </a:lnTo>
                    <a:close/>
                    <a:moveTo>
                      <a:pt x="21" y="34"/>
                    </a:moveTo>
                    <a:lnTo>
                      <a:pt x="21" y="36"/>
                    </a:lnTo>
                    <a:lnTo>
                      <a:pt x="19" y="36"/>
                    </a:lnTo>
                    <a:lnTo>
                      <a:pt x="17" y="34"/>
                    </a:lnTo>
                    <a:lnTo>
                      <a:pt x="21" y="3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76"/>
            <p:cNvGrpSpPr>
              <a:grpSpLocks/>
            </p:cNvGrpSpPr>
            <p:nvPr/>
          </p:nvGrpSpPr>
          <p:grpSpPr bwMode="auto">
            <a:xfrm>
              <a:off x="4089" y="1440"/>
              <a:ext cx="221" cy="274"/>
              <a:chOff x="1488" y="2306"/>
              <a:chExt cx="240" cy="298"/>
            </a:xfrm>
          </p:grpSpPr>
          <p:sp>
            <p:nvSpPr>
              <p:cNvPr id="7255" name="Freeform 77"/>
              <p:cNvSpPr>
                <a:spLocks/>
              </p:cNvSpPr>
              <p:nvPr/>
            </p:nvSpPr>
            <p:spPr bwMode="auto">
              <a:xfrm>
                <a:off x="1492" y="2427"/>
                <a:ext cx="69" cy="169"/>
              </a:xfrm>
              <a:custGeom>
                <a:avLst/>
                <a:gdLst>
                  <a:gd name="T0" fmla="*/ 42 w 69"/>
                  <a:gd name="T1" fmla="*/ 160 h 169"/>
                  <a:gd name="T2" fmla="*/ 29 w 69"/>
                  <a:gd name="T3" fmla="*/ 169 h 169"/>
                  <a:gd name="T4" fmla="*/ 29 w 69"/>
                  <a:gd name="T5" fmla="*/ 44 h 169"/>
                  <a:gd name="T6" fmla="*/ 0 w 69"/>
                  <a:gd name="T7" fmla="*/ 65 h 169"/>
                  <a:gd name="T8" fmla="*/ 0 w 69"/>
                  <a:gd name="T9" fmla="*/ 52 h 169"/>
                  <a:gd name="T10" fmla="*/ 69 w 69"/>
                  <a:gd name="T11" fmla="*/ 0 h 169"/>
                  <a:gd name="T12" fmla="*/ 69 w 69"/>
                  <a:gd name="T13" fmla="*/ 14 h 169"/>
                  <a:gd name="T14" fmla="*/ 42 w 69"/>
                  <a:gd name="T15" fmla="*/ 35 h 169"/>
                  <a:gd name="T16" fmla="*/ 42 w 69"/>
                  <a:gd name="T17" fmla="*/ 160 h 1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9"/>
                  <a:gd name="T28" fmla="*/ 0 h 169"/>
                  <a:gd name="T29" fmla="*/ 69 w 69"/>
                  <a:gd name="T30" fmla="*/ 169 h 1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9" h="169">
                    <a:moveTo>
                      <a:pt x="42" y="160"/>
                    </a:moveTo>
                    <a:lnTo>
                      <a:pt x="29" y="169"/>
                    </a:lnTo>
                    <a:lnTo>
                      <a:pt x="29" y="44"/>
                    </a:lnTo>
                    <a:lnTo>
                      <a:pt x="0" y="65"/>
                    </a:lnTo>
                    <a:lnTo>
                      <a:pt x="0" y="52"/>
                    </a:lnTo>
                    <a:lnTo>
                      <a:pt x="69" y="0"/>
                    </a:lnTo>
                    <a:lnTo>
                      <a:pt x="69" y="14"/>
                    </a:lnTo>
                    <a:lnTo>
                      <a:pt x="42" y="35"/>
                    </a:lnTo>
                    <a:lnTo>
                      <a:pt x="42" y="16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6" name="Freeform 78"/>
              <p:cNvSpPr>
                <a:spLocks/>
              </p:cNvSpPr>
              <p:nvPr/>
            </p:nvSpPr>
            <p:spPr bwMode="auto">
              <a:xfrm>
                <a:off x="1569" y="2523"/>
                <a:ext cx="13" cy="37"/>
              </a:xfrm>
              <a:custGeom>
                <a:avLst/>
                <a:gdLst>
                  <a:gd name="T0" fmla="*/ 13 w 13"/>
                  <a:gd name="T1" fmla="*/ 25 h 37"/>
                  <a:gd name="T2" fmla="*/ 0 w 13"/>
                  <a:gd name="T3" fmla="*/ 37 h 37"/>
                  <a:gd name="T4" fmla="*/ 0 w 13"/>
                  <a:gd name="T5" fmla="*/ 10 h 37"/>
                  <a:gd name="T6" fmla="*/ 13 w 13"/>
                  <a:gd name="T7" fmla="*/ 0 h 37"/>
                  <a:gd name="T8" fmla="*/ 13 w 13"/>
                  <a:gd name="T9" fmla="*/ 25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37"/>
                  <a:gd name="T17" fmla="*/ 13 w 13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37">
                    <a:moveTo>
                      <a:pt x="13" y="25"/>
                    </a:moveTo>
                    <a:lnTo>
                      <a:pt x="0" y="37"/>
                    </a:lnTo>
                    <a:lnTo>
                      <a:pt x="0" y="10"/>
                    </a:lnTo>
                    <a:lnTo>
                      <a:pt x="13" y="0"/>
                    </a:lnTo>
                    <a:lnTo>
                      <a:pt x="13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7" name="Freeform 79"/>
              <p:cNvSpPr>
                <a:spLocks/>
              </p:cNvSpPr>
              <p:nvPr/>
            </p:nvSpPr>
            <p:spPr bwMode="auto">
              <a:xfrm>
                <a:off x="1599" y="2310"/>
                <a:ext cx="114" cy="186"/>
              </a:xfrm>
              <a:custGeom>
                <a:avLst/>
                <a:gdLst>
                  <a:gd name="T0" fmla="*/ 0 w 114"/>
                  <a:gd name="T1" fmla="*/ 88 h 186"/>
                  <a:gd name="T2" fmla="*/ 14 w 114"/>
                  <a:gd name="T3" fmla="*/ 77 h 186"/>
                  <a:gd name="T4" fmla="*/ 58 w 114"/>
                  <a:gd name="T5" fmla="*/ 161 h 186"/>
                  <a:gd name="T6" fmla="*/ 100 w 114"/>
                  <a:gd name="T7" fmla="*/ 11 h 186"/>
                  <a:gd name="T8" fmla="*/ 114 w 114"/>
                  <a:gd name="T9" fmla="*/ 0 h 186"/>
                  <a:gd name="T10" fmla="*/ 62 w 114"/>
                  <a:gd name="T11" fmla="*/ 177 h 186"/>
                  <a:gd name="T12" fmla="*/ 52 w 114"/>
                  <a:gd name="T13" fmla="*/ 186 h 186"/>
                  <a:gd name="T14" fmla="*/ 0 w 114"/>
                  <a:gd name="T15" fmla="*/ 88 h 1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4"/>
                  <a:gd name="T25" fmla="*/ 0 h 186"/>
                  <a:gd name="T26" fmla="*/ 114 w 114"/>
                  <a:gd name="T27" fmla="*/ 186 h 1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4" h="186">
                    <a:moveTo>
                      <a:pt x="0" y="88"/>
                    </a:moveTo>
                    <a:lnTo>
                      <a:pt x="14" y="77"/>
                    </a:lnTo>
                    <a:lnTo>
                      <a:pt x="58" y="161"/>
                    </a:lnTo>
                    <a:lnTo>
                      <a:pt x="100" y="11"/>
                    </a:lnTo>
                    <a:lnTo>
                      <a:pt x="114" y="0"/>
                    </a:lnTo>
                    <a:lnTo>
                      <a:pt x="62" y="177"/>
                    </a:lnTo>
                    <a:lnTo>
                      <a:pt x="52" y="186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8" name="Freeform 80"/>
              <p:cNvSpPr>
                <a:spLocks/>
              </p:cNvSpPr>
              <p:nvPr/>
            </p:nvSpPr>
            <p:spPr bwMode="auto">
              <a:xfrm>
                <a:off x="1711" y="2416"/>
                <a:ext cx="13" cy="34"/>
              </a:xfrm>
              <a:custGeom>
                <a:avLst/>
                <a:gdLst>
                  <a:gd name="T0" fmla="*/ 13 w 13"/>
                  <a:gd name="T1" fmla="*/ 25 h 34"/>
                  <a:gd name="T2" fmla="*/ 0 w 13"/>
                  <a:gd name="T3" fmla="*/ 34 h 34"/>
                  <a:gd name="T4" fmla="*/ 0 w 13"/>
                  <a:gd name="T5" fmla="*/ 9 h 34"/>
                  <a:gd name="T6" fmla="*/ 13 w 13"/>
                  <a:gd name="T7" fmla="*/ 0 h 34"/>
                  <a:gd name="T8" fmla="*/ 13 w 13"/>
                  <a:gd name="T9" fmla="*/ 25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34"/>
                  <a:gd name="T17" fmla="*/ 13 w 13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34">
                    <a:moveTo>
                      <a:pt x="13" y="25"/>
                    </a:moveTo>
                    <a:lnTo>
                      <a:pt x="0" y="34"/>
                    </a:lnTo>
                    <a:lnTo>
                      <a:pt x="0" y="9"/>
                    </a:lnTo>
                    <a:lnTo>
                      <a:pt x="13" y="0"/>
                    </a:lnTo>
                    <a:lnTo>
                      <a:pt x="13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9" name="Freeform 81"/>
              <p:cNvSpPr>
                <a:spLocks noEditPoints="1"/>
              </p:cNvSpPr>
              <p:nvPr/>
            </p:nvSpPr>
            <p:spPr bwMode="auto">
              <a:xfrm>
                <a:off x="1488" y="2419"/>
                <a:ext cx="77" cy="185"/>
              </a:xfrm>
              <a:custGeom>
                <a:avLst/>
                <a:gdLst>
                  <a:gd name="T0" fmla="*/ 35 w 77"/>
                  <a:gd name="T1" fmla="*/ 181 h 185"/>
                  <a:gd name="T2" fmla="*/ 44 w 77"/>
                  <a:gd name="T3" fmla="*/ 164 h 185"/>
                  <a:gd name="T4" fmla="*/ 35 w 77"/>
                  <a:gd name="T5" fmla="*/ 181 h 185"/>
                  <a:gd name="T6" fmla="*/ 29 w 77"/>
                  <a:gd name="T7" fmla="*/ 177 h 185"/>
                  <a:gd name="T8" fmla="*/ 35 w 77"/>
                  <a:gd name="T9" fmla="*/ 181 h 185"/>
                  <a:gd name="T10" fmla="*/ 29 w 77"/>
                  <a:gd name="T11" fmla="*/ 52 h 185"/>
                  <a:gd name="T12" fmla="*/ 37 w 77"/>
                  <a:gd name="T13" fmla="*/ 177 h 185"/>
                  <a:gd name="T14" fmla="*/ 29 w 77"/>
                  <a:gd name="T15" fmla="*/ 50 h 185"/>
                  <a:gd name="T16" fmla="*/ 37 w 77"/>
                  <a:gd name="T17" fmla="*/ 52 h 185"/>
                  <a:gd name="T18" fmla="*/ 29 w 77"/>
                  <a:gd name="T19" fmla="*/ 50 h 185"/>
                  <a:gd name="T20" fmla="*/ 8 w 77"/>
                  <a:gd name="T21" fmla="*/ 77 h 185"/>
                  <a:gd name="T22" fmla="*/ 29 w 77"/>
                  <a:gd name="T23" fmla="*/ 50 h 185"/>
                  <a:gd name="T24" fmla="*/ 8 w 77"/>
                  <a:gd name="T25" fmla="*/ 77 h 185"/>
                  <a:gd name="T26" fmla="*/ 0 w 77"/>
                  <a:gd name="T27" fmla="*/ 73 h 185"/>
                  <a:gd name="T28" fmla="*/ 8 w 77"/>
                  <a:gd name="T29" fmla="*/ 77 h 185"/>
                  <a:gd name="T30" fmla="*/ 0 w 77"/>
                  <a:gd name="T31" fmla="*/ 60 h 185"/>
                  <a:gd name="T32" fmla="*/ 8 w 77"/>
                  <a:gd name="T33" fmla="*/ 73 h 185"/>
                  <a:gd name="T34" fmla="*/ 0 w 77"/>
                  <a:gd name="T35" fmla="*/ 60 h 185"/>
                  <a:gd name="T36" fmla="*/ 2 w 77"/>
                  <a:gd name="T37" fmla="*/ 58 h 185"/>
                  <a:gd name="T38" fmla="*/ 0 w 77"/>
                  <a:gd name="T39" fmla="*/ 60 h 185"/>
                  <a:gd name="T40" fmla="*/ 71 w 77"/>
                  <a:gd name="T41" fmla="*/ 4 h 185"/>
                  <a:gd name="T42" fmla="*/ 8 w 77"/>
                  <a:gd name="T43" fmla="*/ 64 h 185"/>
                  <a:gd name="T44" fmla="*/ 71 w 77"/>
                  <a:gd name="T45" fmla="*/ 4 h 185"/>
                  <a:gd name="T46" fmla="*/ 77 w 77"/>
                  <a:gd name="T47" fmla="*/ 8 h 185"/>
                  <a:gd name="T48" fmla="*/ 71 w 77"/>
                  <a:gd name="T49" fmla="*/ 4 h 185"/>
                  <a:gd name="T50" fmla="*/ 77 w 77"/>
                  <a:gd name="T51" fmla="*/ 22 h 185"/>
                  <a:gd name="T52" fmla="*/ 69 w 77"/>
                  <a:gd name="T53" fmla="*/ 8 h 185"/>
                  <a:gd name="T54" fmla="*/ 77 w 77"/>
                  <a:gd name="T55" fmla="*/ 22 h 185"/>
                  <a:gd name="T56" fmla="*/ 75 w 77"/>
                  <a:gd name="T57" fmla="*/ 25 h 185"/>
                  <a:gd name="T58" fmla="*/ 77 w 77"/>
                  <a:gd name="T59" fmla="*/ 22 h 185"/>
                  <a:gd name="T60" fmla="*/ 48 w 77"/>
                  <a:gd name="T61" fmla="*/ 47 h 185"/>
                  <a:gd name="T62" fmla="*/ 71 w 77"/>
                  <a:gd name="T63" fmla="*/ 18 h 185"/>
                  <a:gd name="T64" fmla="*/ 42 w 77"/>
                  <a:gd name="T65" fmla="*/ 43 h 185"/>
                  <a:gd name="T66" fmla="*/ 44 w 77"/>
                  <a:gd name="T67" fmla="*/ 39 h 185"/>
                  <a:gd name="T68" fmla="*/ 42 w 77"/>
                  <a:gd name="T69" fmla="*/ 43 h 185"/>
                  <a:gd name="T70" fmla="*/ 50 w 77"/>
                  <a:gd name="T71" fmla="*/ 168 h 185"/>
                  <a:gd name="T72" fmla="*/ 42 w 77"/>
                  <a:gd name="T73" fmla="*/ 43 h 185"/>
                  <a:gd name="T74" fmla="*/ 50 w 77"/>
                  <a:gd name="T75" fmla="*/ 168 h 185"/>
                  <a:gd name="T76" fmla="*/ 48 w 77"/>
                  <a:gd name="T77" fmla="*/ 170 h 185"/>
                  <a:gd name="T78" fmla="*/ 50 w 77"/>
                  <a:gd name="T79" fmla="*/ 168 h 18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7"/>
                  <a:gd name="T121" fmla="*/ 0 h 185"/>
                  <a:gd name="T122" fmla="*/ 77 w 77"/>
                  <a:gd name="T123" fmla="*/ 185 h 18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7" h="185">
                    <a:moveTo>
                      <a:pt x="48" y="170"/>
                    </a:moveTo>
                    <a:lnTo>
                      <a:pt x="35" y="181"/>
                    </a:lnTo>
                    <a:lnTo>
                      <a:pt x="29" y="173"/>
                    </a:lnTo>
                    <a:lnTo>
                      <a:pt x="44" y="164"/>
                    </a:lnTo>
                    <a:lnTo>
                      <a:pt x="48" y="170"/>
                    </a:lnTo>
                    <a:close/>
                    <a:moveTo>
                      <a:pt x="35" y="181"/>
                    </a:moveTo>
                    <a:lnTo>
                      <a:pt x="29" y="185"/>
                    </a:lnTo>
                    <a:lnTo>
                      <a:pt x="29" y="177"/>
                    </a:lnTo>
                    <a:lnTo>
                      <a:pt x="33" y="177"/>
                    </a:lnTo>
                    <a:lnTo>
                      <a:pt x="35" y="181"/>
                    </a:lnTo>
                    <a:close/>
                    <a:moveTo>
                      <a:pt x="29" y="177"/>
                    </a:moveTo>
                    <a:lnTo>
                      <a:pt x="29" y="52"/>
                    </a:lnTo>
                    <a:lnTo>
                      <a:pt x="37" y="52"/>
                    </a:lnTo>
                    <a:lnTo>
                      <a:pt x="37" y="177"/>
                    </a:lnTo>
                    <a:lnTo>
                      <a:pt x="29" y="177"/>
                    </a:lnTo>
                    <a:close/>
                    <a:moveTo>
                      <a:pt x="29" y="50"/>
                    </a:moveTo>
                    <a:lnTo>
                      <a:pt x="37" y="45"/>
                    </a:lnTo>
                    <a:lnTo>
                      <a:pt x="37" y="52"/>
                    </a:lnTo>
                    <a:lnTo>
                      <a:pt x="33" y="52"/>
                    </a:lnTo>
                    <a:lnTo>
                      <a:pt x="29" y="50"/>
                    </a:lnTo>
                    <a:close/>
                    <a:moveTo>
                      <a:pt x="35" y="56"/>
                    </a:moveTo>
                    <a:lnTo>
                      <a:pt x="8" y="77"/>
                    </a:lnTo>
                    <a:lnTo>
                      <a:pt x="2" y="72"/>
                    </a:lnTo>
                    <a:lnTo>
                      <a:pt x="29" y="50"/>
                    </a:lnTo>
                    <a:lnTo>
                      <a:pt x="35" y="56"/>
                    </a:lnTo>
                    <a:close/>
                    <a:moveTo>
                      <a:pt x="8" y="77"/>
                    </a:moveTo>
                    <a:lnTo>
                      <a:pt x="0" y="83"/>
                    </a:lnTo>
                    <a:lnTo>
                      <a:pt x="0" y="73"/>
                    </a:lnTo>
                    <a:lnTo>
                      <a:pt x="4" y="73"/>
                    </a:lnTo>
                    <a:lnTo>
                      <a:pt x="8" y="77"/>
                    </a:lnTo>
                    <a:close/>
                    <a:moveTo>
                      <a:pt x="0" y="73"/>
                    </a:moveTo>
                    <a:lnTo>
                      <a:pt x="0" y="60"/>
                    </a:lnTo>
                    <a:lnTo>
                      <a:pt x="8" y="60"/>
                    </a:lnTo>
                    <a:lnTo>
                      <a:pt x="8" y="73"/>
                    </a:lnTo>
                    <a:lnTo>
                      <a:pt x="0" y="73"/>
                    </a:lnTo>
                    <a:close/>
                    <a:moveTo>
                      <a:pt x="0" y="60"/>
                    </a:moveTo>
                    <a:lnTo>
                      <a:pt x="0" y="58"/>
                    </a:lnTo>
                    <a:lnTo>
                      <a:pt x="2" y="58"/>
                    </a:lnTo>
                    <a:lnTo>
                      <a:pt x="4" y="60"/>
                    </a:lnTo>
                    <a:lnTo>
                      <a:pt x="0" y="60"/>
                    </a:lnTo>
                    <a:close/>
                    <a:moveTo>
                      <a:pt x="2" y="58"/>
                    </a:moveTo>
                    <a:lnTo>
                      <a:pt x="71" y="4"/>
                    </a:lnTo>
                    <a:lnTo>
                      <a:pt x="75" y="12"/>
                    </a:lnTo>
                    <a:lnTo>
                      <a:pt x="8" y="64"/>
                    </a:lnTo>
                    <a:lnTo>
                      <a:pt x="2" y="58"/>
                    </a:lnTo>
                    <a:close/>
                    <a:moveTo>
                      <a:pt x="71" y="4"/>
                    </a:moveTo>
                    <a:lnTo>
                      <a:pt x="77" y="0"/>
                    </a:lnTo>
                    <a:lnTo>
                      <a:pt x="77" y="8"/>
                    </a:lnTo>
                    <a:lnTo>
                      <a:pt x="73" y="8"/>
                    </a:lnTo>
                    <a:lnTo>
                      <a:pt x="71" y="4"/>
                    </a:lnTo>
                    <a:close/>
                    <a:moveTo>
                      <a:pt x="77" y="8"/>
                    </a:moveTo>
                    <a:lnTo>
                      <a:pt x="77" y="22"/>
                    </a:lnTo>
                    <a:lnTo>
                      <a:pt x="69" y="22"/>
                    </a:lnTo>
                    <a:lnTo>
                      <a:pt x="69" y="8"/>
                    </a:lnTo>
                    <a:lnTo>
                      <a:pt x="77" y="8"/>
                    </a:lnTo>
                    <a:close/>
                    <a:moveTo>
                      <a:pt x="77" y="22"/>
                    </a:moveTo>
                    <a:lnTo>
                      <a:pt x="77" y="24"/>
                    </a:lnTo>
                    <a:lnTo>
                      <a:pt x="75" y="25"/>
                    </a:lnTo>
                    <a:lnTo>
                      <a:pt x="73" y="22"/>
                    </a:lnTo>
                    <a:lnTo>
                      <a:pt x="77" y="22"/>
                    </a:lnTo>
                    <a:close/>
                    <a:moveTo>
                      <a:pt x="75" y="25"/>
                    </a:moveTo>
                    <a:lnTo>
                      <a:pt x="48" y="47"/>
                    </a:lnTo>
                    <a:lnTo>
                      <a:pt x="44" y="39"/>
                    </a:lnTo>
                    <a:lnTo>
                      <a:pt x="71" y="18"/>
                    </a:lnTo>
                    <a:lnTo>
                      <a:pt x="75" y="25"/>
                    </a:lnTo>
                    <a:close/>
                    <a:moveTo>
                      <a:pt x="42" y="43"/>
                    </a:moveTo>
                    <a:lnTo>
                      <a:pt x="42" y="41"/>
                    </a:lnTo>
                    <a:lnTo>
                      <a:pt x="44" y="39"/>
                    </a:lnTo>
                    <a:lnTo>
                      <a:pt x="46" y="43"/>
                    </a:lnTo>
                    <a:lnTo>
                      <a:pt x="42" y="43"/>
                    </a:lnTo>
                    <a:close/>
                    <a:moveTo>
                      <a:pt x="50" y="43"/>
                    </a:moveTo>
                    <a:lnTo>
                      <a:pt x="50" y="168"/>
                    </a:lnTo>
                    <a:lnTo>
                      <a:pt x="42" y="168"/>
                    </a:lnTo>
                    <a:lnTo>
                      <a:pt x="42" y="43"/>
                    </a:lnTo>
                    <a:lnTo>
                      <a:pt x="50" y="43"/>
                    </a:lnTo>
                    <a:close/>
                    <a:moveTo>
                      <a:pt x="50" y="168"/>
                    </a:moveTo>
                    <a:lnTo>
                      <a:pt x="50" y="170"/>
                    </a:lnTo>
                    <a:lnTo>
                      <a:pt x="48" y="170"/>
                    </a:lnTo>
                    <a:lnTo>
                      <a:pt x="46" y="168"/>
                    </a:lnTo>
                    <a:lnTo>
                      <a:pt x="50" y="16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0" name="Freeform 82"/>
              <p:cNvSpPr>
                <a:spLocks noEditPoints="1"/>
              </p:cNvSpPr>
              <p:nvPr/>
            </p:nvSpPr>
            <p:spPr bwMode="auto">
              <a:xfrm>
                <a:off x="1565" y="2516"/>
                <a:ext cx="21" cy="51"/>
              </a:xfrm>
              <a:custGeom>
                <a:avLst/>
                <a:gdLst>
                  <a:gd name="T0" fmla="*/ 19 w 21"/>
                  <a:gd name="T1" fmla="*/ 36 h 51"/>
                  <a:gd name="T2" fmla="*/ 6 w 21"/>
                  <a:gd name="T3" fmla="*/ 46 h 51"/>
                  <a:gd name="T4" fmla="*/ 2 w 21"/>
                  <a:gd name="T5" fmla="*/ 40 h 51"/>
                  <a:gd name="T6" fmla="*/ 15 w 21"/>
                  <a:gd name="T7" fmla="*/ 30 h 51"/>
                  <a:gd name="T8" fmla="*/ 19 w 21"/>
                  <a:gd name="T9" fmla="*/ 36 h 51"/>
                  <a:gd name="T10" fmla="*/ 6 w 21"/>
                  <a:gd name="T11" fmla="*/ 46 h 51"/>
                  <a:gd name="T12" fmla="*/ 0 w 21"/>
                  <a:gd name="T13" fmla="*/ 51 h 51"/>
                  <a:gd name="T14" fmla="*/ 0 w 21"/>
                  <a:gd name="T15" fmla="*/ 44 h 51"/>
                  <a:gd name="T16" fmla="*/ 4 w 21"/>
                  <a:gd name="T17" fmla="*/ 44 h 51"/>
                  <a:gd name="T18" fmla="*/ 6 w 21"/>
                  <a:gd name="T19" fmla="*/ 46 h 51"/>
                  <a:gd name="T20" fmla="*/ 0 w 21"/>
                  <a:gd name="T21" fmla="*/ 44 h 51"/>
                  <a:gd name="T22" fmla="*/ 0 w 21"/>
                  <a:gd name="T23" fmla="*/ 17 h 51"/>
                  <a:gd name="T24" fmla="*/ 8 w 21"/>
                  <a:gd name="T25" fmla="*/ 17 h 51"/>
                  <a:gd name="T26" fmla="*/ 8 w 21"/>
                  <a:gd name="T27" fmla="*/ 44 h 51"/>
                  <a:gd name="T28" fmla="*/ 0 w 21"/>
                  <a:gd name="T29" fmla="*/ 44 h 51"/>
                  <a:gd name="T30" fmla="*/ 0 w 21"/>
                  <a:gd name="T31" fmla="*/ 17 h 51"/>
                  <a:gd name="T32" fmla="*/ 0 w 21"/>
                  <a:gd name="T33" fmla="*/ 15 h 51"/>
                  <a:gd name="T34" fmla="*/ 2 w 21"/>
                  <a:gd name="T35" fmla="*/ 15 h 51"/>
                  <a:gd name="T36" fmla="*/ 4 w 21"/>
                  <a:gd name="T37" fmla="*/ 17 h 51"/>
                  <a:gd name="T38" fmla="*/ 0 w 21"/>
                  <a:gd name="T39" fmla="*/ 17 h 51"/>
                  <a:gd name="T40" fmla="*/ 2 w 21"/>
                  <a:gd name="T41" fmla="*/ 15 h 51"/>
                  <a:gd name="T42" fmla="*/ 15 w 21"/>
                  <a:gd name="T43" fmla="*/ 3 h 51"/>
                  <a:gd name="T44" fmla="*/ 19 w 21"/>
                  <a:gd name="T45" fmla="*/ 11 h 51"/>
                  <a:gd name="T46" fmla="*/ 6 w 21"/>
                  <a:gd name="T47" fmla="*/ 21 h 51"/>
                  <a:gd name="T48" fmla="*/ 2 w 21"/>
                  <a:gd name="T49" fmla="*/ 15 h 51"/>
                  <a:gd name="T50" fmla="*/ 15 w 21"/>
                  <a:gd name="T51" fmla="*/ 3 h 51"/>
                  <a:gd name="T52" fmla="*/ 21 w 21"/>
                  <a:gd name="T53" fmla="*/ 0 h 51"/>
                  <a:gd name="T54" fmla="*/ 21 w 21"/>
                  <a:gd name="T55" fmla="*/ 7 h 51"/>
                  <a:gd name="T56" fmla="*/ 17 w 21"/>
                  <a:gd name="T57" fmla="*/ 7 h 51"/>
                  <a:gd name="T58" fmla="*/ 15 w 21"/>
                  <a:gd name="T59" fmla="*/ 3 h 51"/>
                  <a:gd name="T60" fmla="*/ 21 w 21"/>
                  <a:gd name="T61" fmla="*/ 7 h 51"/>
                  <a:gd name="T62" fmla="*/ 21 w 21"/>
                  <a:gd name="T63" fmla="*/ 32 h 51"/>
                  <a:gd name="T64" fmla="*/ 13 w 21"/>
                  <a:gd name="T65" fmla="*/ 32 h 51"/>
                  <a:gd name="T66" fmla="*/ 13 w 21"/>
                  <a:gd name="T67" fmla="*/ 7 h 51"/>
                  <a:gd name="T68" fmla="*/ 21 w 21"/>
                  <a:gd name="T69" fmla="*/ 7 h 51"/>
                  <a:gd name="T70" fmla="*/ 21 w 21"/>
                  <a:gd name="T71" fmla="*/ 32 h 51"/>
                  <a:gd name="T72" fmla="*/ 21 w 21"/>
                  <a:gd name="T73" fmla="*/ 34 h 51"/>
                  <a:gd name="T74" fmla="*/ 19 w 21"/>
                  <a:gd name="T75" fmla="*/ 36 h 51"/>
                  <a:gd name="T76" fmla="*/ 17 w 21"/>
                  <a:gd name="T77" fmla="*/ 32 h 51"/>
                  <a:gd name="T78" fmla="*/ 21 w 21"/>
                  <a:gd name="T79" fmla="*/ 32 h 5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"/>
                  <a:gd name="T121" fmla="*/ 0 h 51"/>
                  <a:gd name="T122" fmla="*/ 21 w 21"/>
                  <a:gd name="T123" fmla="*/ 51 h 5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" h="51">
                    <a:moveTo>
                      <a:pt x="19" y="36"/>
                    </a:moveTo>
                    <a:lnTo>
                      <a:pt x="6" y="46"/>
                    </a:lnTo>
                    <a:lnTo>
                      <a:pt x="2" y="40"/>
                    </a:lnTo>
                    <a:lnTo>
                      <a:pt x="15" y="30"/>
                    </a:lnTo>
                    <a:lnTo>
                      <a:pt x="19" y="36"/>
                    </a:lnTo>
                    <a:close/>
                    <a:moveTo>
                      <a:pt x="6" y="46"/>
                    </a:moveTo>
                    <a:lnTo>
                      <a:pt x="0" y="51"/>
                    </a:lnTo>
                    <a:lnTo>
                      <a:pt x="0" y="44"/>
                    </a:lnTo>
                    <a:lnTo>
                      <a:pt x="4" y="44"/>
                    </a:lnTo>
                    <a:lnTo>
                      <a:pt x="6" y="46"/>
                    </a:lnTo>
                    <a:close/>
                    <a:moveTo>
                      <a:pt x="0" y="44"/>
                    </a:moveTo>
                    <a:lnTo>
                      <a:pt x="0" y="17"/>
                    </a:lnTo>
                    <a:lnTo>
                      <a:pt x="8" y="17"/>
                    </a:lnTo>
                    <a:lnTo>
                      <a:pt x="8" y="44"/>
                    </a:lnTo>
                    <a:lnTo>
                      <a:pt x="0" y="44"/>
                    </a:lnTo>
                    <a:close/>
                    <a:moveTo>
                      <a:pt x="0" y="17"/>
                    </a:moveTo>
                    <a:lnTo>
                      <a:pt x="0" y="15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0" y="17"/>
                    </a:lnTo>
                    <a:close/>
                    <a:moveTo>
                      <a:pt x="2" y="15"/>
                    </a:moveTo>
                    <a:lnTo>
                      <a:pt x="15" y="3"/>
                    </a:lnTo>
                    <a:lnTo>
                      <a:pt x="19" y="11"/>
                    </a:lnTo>
                    <a:lnTo>
                      <a:pt x="6" y="21"/>
                    </a:lnTo>
                    <a:lnTo>
                      <a:pt x="2" y="15"/>
                    </a:lnTo>
                    <a:close/>
                    <a:moveTo>
                      <a:pt x="15" y="3"/>
                    </a:moveTo>
                    <a:lnTo>
                      <a:pt x="21" y="0"/>
                    </a:lnTo>
                    <a:lnTo>
                      <a:pt x="21" y="7"/>
                    </a:lnTo>
                    <a:lnTo>
                      <a:pt x="17" y="7"/>
                    </a:lnTo>
                    <a:lnTo>
                      <a:pt x="15" y="3"/>
                    </a:lnTo>
                    <a:close/>
                    <a:moveTo>
                      <a:pt x="21" y="7"/>
                    </a:moveTo>
                    <a:lnTo>
                      <a:pt x="21" y="32"/>
                    </a:lnTo>
                    <a:lnTo>
                      <a:pt x="13" y="32"/>
                    </a:lnTo>
                    <a:lnTo>
                      <a:pt x="13" y="7"/>
                    </a:lnTo>
                    <a:lnTo>
                      <a:pt x="21" y="7"/>
                    </a:lnTo>
                    <a:close/>
                    <a:moveTo>
                      <a:pt x="21" y="32"/>
                    </a:moveTo>
                    <a:lnTo>
                      <a:pt x="21" y="34"/>
                    </a:lnTo>
                    <a:lnTo>
                      <a:pt x="19" y="36"/>
                    </a:lnTo>
                    <a:lnTo>
                      <a:pt x="17" y="32"/>
                    </a:lnTo>
                    <a:lnTo>
                      <a:pt x="21" y="3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1" name="Freeform 83"/>
              <p:cNvSpPr>
                <a:spLocks noEditPoints="1"/>
              </p:cNvSpPr>
              <p:nvPr/>
            </p:nvSpPr>
            <p:spPr bwMode="auto">
              <a:xfrm>
                <a:off x="1594" y="2306"/>
                <a:ext cx="123" cy="196"/>
              </a:xfrm>
              <a:custGeom>
                <a:avLst/>
                <a:gdLst>
                  <a:gd name="T0" fmla="*/ 17 w 123"/>
                  <a:gd name="T1" fmla="*/ 79 h 196"/>
                  <a:gd name="T2" fmla="*/ 7 w 123"/>
                  <a:gd name="T3" fmla="*/ 94 h 196"/>
                  <a:gd name="T4" fmla="*/ 17 w 123"/>
                  <a:gd name="T5" fmla="*/ 79 h 196"/>
                  <a:gd name="T6" fmla="*/ 23 w 123"/>
                  <a:gd name="T7" fmla="*/ 79 h 196"/>
                  <a:gd name="T8" fmla="*/ 17 w 123"/>
                  <a:gd name="T9" fmla="*/ 79 h 196"/>
                  <a:gd name="T10" fmla="*/ 65 w 123"/>
                  <a:gd name="T11" fmla="*/ 163 h 196"/>
                  <a:gd name="T12" fmla="*/ 15 w 123"/>
                  <a:gd name="T13" fmla="*/ 83 h 196"/>
                  <a:gd name="T14" fmla="*/ 67 w 123"/>
                  <a:gd name="T15" fmla="*/ 167 h 196"/>
                  <a:gd name="T16" fmla="*/ 63 w 123"/>
                  <a:gd name="T17" fmla="*/ 165 h 196"/>
                  <a:gd name="T18" fmla="*/ 59 w 123"/>
                  <a:gd name="T19" fmla="*/ 163 h 196"/>
                  <a:gd name="T20" fmla="*/ 109 w 123"/>
                  <a:gd name="T21" fmla="*/ 15 h 196"/>
                  <a:gd name="T22" fmla="*/ 59 w 123"/>
                  <a:gd name="T23" fmla="*/ 163 h 196"/>
                  <a:gd name="T24" fmla="*/ 103 w 123"/>
                  <a:gd name="T25" fmla="*/ 12 h 196"/>
                  <a:gd name="T26" fmla="*/ 102 w 123"/>
                  <a:gd name="T27" fmla="*/ 14 h 196"/>
                  <a:gd name="T28" fmla="*/ 117 w 123"/>
                  <a:gd name="T29" fmla="*/ 0 h 196"/>
                  <a:gd name="T30" fmla="*/ 109 w 123"/>
                  <a:gd name="T31" fmla="*/ 17 h 196"/>
                  <a:gd name="T32" fmla="*/ 117 w 123"/>
                  <a:gd name="T33" fmla="*/ 0 h 196"/>
                  <a:gd name="T34" fmla="*/ 119 w 123"/>
                  <a:gd name="T35" fmla="*/ 4 h 196"/>
                  <a:gd name="T36" fmla="*/ 123 w 123"/>
                  <a:gd name="T37" fmla="*/ 6 h 196"/>
                  <a:gd name="T38" fmla="*/ 63 w 123"/>
                  <a:gd name="T39" fmla="*/ 181 h 196"/>
                  <a:gd name="T40" fmla="*/ 123 w 123"/>
                  <a:gd name="T41" fmla="*/ 6 h 196"/>
                  <a:gd name="T42" fmla="*/ 71 w 123"/>
                  <a:gd name="T43" fmla="*/ 185 h 196"/>
                  <a:gd name="T44" fmla="*/ 71 w 123"/>
                  <a:gd name="T45" fmla="*/ 183 h 196"/>
                  <a:gd name="T46" fmla="*/ 59 w 123"/>
                  <a:gd name="T47" fmla="*/ 192 h 196"/>
                  <a:gd name="T48" fmla="*/ 65 w 123"/>
                  <a:gd name="T49" fmla="*/ 179 h 196"/>
                  <a:gd name="T50" fmla="*/ 59 w 123"/>
                  <a:gd name="T51" fmla="*/ 192 h 196"/>
                  <a:gd name="T52" fmla="*/ 53 w 123"/>
                  <a:gd name="T53" fmla="*/ 192 h 196"/>
                  <a:gd name="T54" fmla="*/ 59 w 123"/>
                  <a:gd name="T55" fmla="*/ 192 h 196"/>
                  <a:gd name="T56" fmla="*/ 2 w 123"/>
                  <a:gd name="T57" fmla="*/ 94 h 196"/>
                  <a:gd name="T58" fmla="*/ 61 w 123"/>
                  <a:gd name="T59" fmla="*/ 188 h 196"/>
                  <a:gd name="T60" fmla="*/ 2 w 123"/>
                  <a:gd name="T61" fmla="*/ 94 h 196"/>
                  <a:gd name="T62" fmla="*/ 4 w 123"/>
                  <a:gd name="T63" fmla="*/ 88 h 196"/>
                  <a:gd name="T64" fmla="*/ 2 w 123"/>
                  <a:gd name="T65" fmla="*/ 94 h 1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196"/>
                  <a:gd name="T101" fmla="*/ 123 w 123"/>
                  <a:gd name="T102" fmla="*/ 196 h 1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196">
                    <a:moveTo>
                      <a:pt x="4" y="88"/>
                    </a:moveTo>
                    <a:lnTo>
                      <a:pt x="17" y="79"/>
                    </a:lnTo>
                    <a:lnTo>
                      <a:pt x="21" y="85"/>
                    </a:lnTo>
                    <a:lnTo>
                      <a:pt x="7" y="94"/>
                    </a:lnTo>
                    <a:lnTo>
                      <a:pt x="4" y="88"/>
                    </a:lnTo>
                    <a:close/>
                    <a:moveTo>
                      <a:pt x="17" y="79"/>
                    </a:moveTo>
                    <a:lnTo>
                      <a:pt x="21" y="75"/>
                    </a:lnTo>
                    <a:lnTo>
                      <a:pt x="23" y="79"/>
                    </a:lnTo>
                    <a:lnTo>
                      <a:pt x="19" y="81"/>
                    </a:lnTo>
                    <a:lnTo>
                      <a:pt x="17" y="79"/>
                    </a:lnTo>
                    <a:close/>
                    <a:moveTo>
                      <a:pt x="23" y="79"/>
                    </a:moveTo>
                    <a:lnTo>
                      <a:pt x="65" y="163"/>
                    </a:lnTo>
                    <a:lnTo>
                      <a:pt x="59" y="167"/>
                    </a:lnTo>
                    <a:lnTo>
                      <a:pt x="15" y="83"/>
                    </a:lnTo>
                    <a:lnTo>
                      <a:pt x="23" y="79"/>
                    </a:lnTo>
                    <a:close/>
                    <a:moveTo>
                      <a:pt x="67" y="167"/>
                    </a:moveTo>
                    <a:lnTo>
                      <a:pt x="59" y="167"/>
                    </a:lnTo>
                    <a:lnTo>
                      <a:pt x="63" y="165"/>
                    </a:lnTo>
                    <a:lnTo>
                      <a:pt x="67" y="167"/>
                    </a:lnTo>
                    <a:close/>
                    <a:moveTo>
                      <a:pt x="59" y="163"/>
                    </a:moveTo>
                    <a:lnTo>
                      <a:pt x="102" y="14"/>
                    </a:lnTo>
                    <a:lnTo>
                      <a:pt x="109" y="15"/>
                    </a:lnTo>
                    <a:lnTo>
                      <a:pt x="67" y="167"/>
                    </a:lnTo>
                    <a:lnTo>
                      <a:pt x="59" y="163"/>
                    </a:lnTo>
                    <a:close/>
                    <a:moveTo>
                      <a:pt x="102" y="14"/>
                    </a:moveTo>
                    <a:lnTo>
                      <a:pt x="103" y="12"/>
                    </a:lnTo>
                    <a:lnTo>
                      <a:pt x="105" y="15"/>
                    </a:lnTo>
                    <a:lnTo>
                      <a:pt x="102" y="14"/>
                    </a:lnTo>
                    <a:close/>
                    <a:moveTo>
                      <a:pt x="103" y="12"/>
                    </a:moveTo>
                    <a:lnTo>
                      <a:pt x="117" y="0"/>
                    </a:lnTo>
                    <a:lnTo>
                      <a:pt x="123" y="8"/>
                    </a:lnTo>
                    <a:lnTo>
                      <a:pt x="109" y="17"/>
                    </a:lnTo>
                    <a:lnTo>
                      <a:pt x="103" y="12"/>
                    </a:lnTo>
                    <a:close/>
                    <a:moveTo>
                      <a:pt x="117" y="0"/>
                    </a:moveTo>
                    <a:lnTo>
                      <a:pt x="123" y="6"/>
                    </a:lnTo>
                    <a:lnTo>
                      <a:pt x="119" y="4"/>
                    </a:lnTo>
                    <a:lnTo>
                      <a:pt x="117" y="0"/>
                    </a:lnTo>
                    <a:close/>
                    <a:moveTo>
                      <a:pt x="123" y="6"/>
                    </a:moveTo>
                    <a:lnTo>
                      <a:pt x="71" y="183"/>
                    </a:lnTo>
                    <a:lnTo>
                      <a:pt x="63" y="181"/>
                    </a:lnTo>
                    <a:lnTo>
                      <a:pt x="115" y="4"/>
                    </a:lnTo>
                    <a:lnTo>
                      <a:pt x="123" y="6"/>
                    </a:lnTo>
                    <a:close/>
                    <a:moveTo>
                      <a:pt x="71" y="183"/>
                    </a:moveTo>
                    <a:lnTo>
                      <a:pt x="71" y="185"/>
                    </a:lnTo>
                    <a:lnTo>
                      <a:pt x="67" y="181"/>
                    </a:lnTo>
                    <a:lnTo>
                      <a:pt x="71" y="183"/>
                    </a:lnTo>
                    <a:close/>
                    <a:moveTo>
                      <a:pt x="71" y="185"/>
                    </a:moveTo>
                    <a:lnTo>
                      <a:pt x="59" y="192"/>
                    </a:lnTo>
                    <a:lnTo>
                      <a:pt x="55" y="186"/>
                    </a:lnTo>
                    <a:lnTo>
                      <a:pt x="65" y="179"/>
                    </a:lnTo>
                    <a:lnTo>
                      <a:pt x="71" y="185"/>
                    </a:lnTo>
                    <a:close/>
                    <a:moveTo>
                      <a:pt x="59" y="192"/>
                    </a:moveTo>
                    <a:lnTo>
                      <a:pt x="55" y="196"/>
                    </a:lnTo>
                    <a:lnTo>
                      <a:pt x="53" y="192"/>
                    </a:lnTo>
                    <a:lnTo>
                      <a:pt x="57" y="190"/>
                    </a:lnTo>
                    <a:lnTo>
                      <a:pt x="59" y="192"/>
                    </a:lnTo>
                    <a:close/>
                    <a:moveTo>
                      <a:pt x="53" y="192"/>
                    </a:moveTo>
                    <a:lnTo>
                      <a:pt x="2" y="94"/>
                    </a:lnTo>
                    <a:lnTo>
                      <a:pt x="9" y="90"/>
                    </a:lnTo>
                    <a:lnTo>
                      <a:pt x="61" y="188"/>
                    </a:lnTo>
                    <a:lnTo>
                      <a:pt x="53" y="192"/>
                    </a:lnTo>
                    <a:close/>
                    <a:moveTo>
                      <a:pt x="2" y="94"/>
                    </a:moveTo>
                    <a:lnTo>
                      <a:pt x="0" y="90"/>
                    </a:lnTo>
                    <a:lnTo>
                      <a:pt x="4" y="88"/>
                    </a:lnTo>
                    <a:lnTo>
                      <a:pt x="5" y="92"/>
                    </a:lnTo>
                    <a:lnTo>
                      <a:pt x="2" y="9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2" name="Freeform 84"/>
              <p:cNvSpPr>
                <a:spLocks noEditPoints="1"/>
              </p:cNvSpPr>
              <p:nvPr/>
            </p:nvSpPr>
            <p:spPr bwMode="auto">
              <a:xfrm>
                <a:off x="1705" y="2406"/>
                <a:ext cx="23" cy="52"/>
              </a:xfrm>
              <a:custGeom>
                <a:avLst/>
                <a:gdLst>
                  <a:gd name="T0" fmla="*/ 21 w 23"/>
                  <a:gd name="T1" fmla="*/ 37 h 52"/>
                  <a:gd name="T2" fmla="*/ 8 w 23"/>
                  <a:gd name="T3" fmla="*/ 48 h 52"/>
                  <a:gd name="T4" fmla="*/ 2 w 23"/>
                  <a:gd name="T5" fmla="*/ 42 h 52"/>
                  <a:gd name="T6" fmla="*/ 15 w 23"/>
                  <a:gd name="T7" fmla="*/ 31 h 52"/>
                  <a:gd name="T8" fmla="*/ 21 w 23"/>
                  <a:gd name="T9" fmla="*/ 37 h 52"/>
                  <a:gd name="T10" fmla="*/ 8 w 23"/>
                  <a:gd name="T11" fmla="*/ 48 h 52"/>
                  <a:gd name="T12" fmla="*/ 0 w 23"/>
                  <a:gd name="T13" fmla="*/ 52 h 52"/>
                  <a:gd name="T14" fmla="*/ 0 w 23"/>
                  <a:gd name="T15" fmla="*/ 44 h 52"/>
                  <a:gd name="T16" fmla="*/ 6 w 23"/>
                  <a:gd name="T17" fmla="*/ 44 h 52"/>
                  <a:gd name="T18" fmla="*/ 8 w 23"/>
                  <a:gd name="T19" fmla="*/ 48 h 52"/>
                  <a:gd name="T20" fmla="*/ 0 w 23"/>
                  <a:gd name="T21" fmla="*/ 44 h 52"/>
                  <a:gd name="T22" fmla="*/ 0 w 23"/>
                  <a:gd name="T23" fmla="*/ 19 h 52"/>
                  <a:gd name="T24" fmla="*/ 10 w 23"/>
                  <a:gd name="T25" fmla="*/ 19 h 52"/>
                  <a:gd name="T26" fmla="*/ 10 w 23"/>
                  <a:gd name="T27" fmla="*/ 44 h 52"/>
                  <a:gd name="T28" fmla="*/ 0 w 23"/>
                  <a:gd name="T29" fmla="*/ 44 h 52"/>
                  <a:gd name="T30" fmla="*/ 0 w 23"/>
                  <a:gd name="T31" fmla="*/ 19 h 52"/>
                  <a:gd name="T32" fmla="*/ 0 w 23"/>
                  <a:gd name="T33" fmla="*/ 17 h 52"/>
                  <a:gd name="T34" fmla="*/ 2 w 23"/>
                  <a:gd name="T35" fmla="*/ 15 h 52"/>
                  <a:gd name="T36" fmla="*/ 6 w 23"/>
                  <a:gd name="T37" fmla="*/ 19 h 52"/>
                  <a:gd name="T38" fmla="*/ 0 w 23"/>
                  <a:gd name="T39" fmla="*/ 19 h 52"/>
                  <a:gd name="T40" fmla="*/ 2 w 23"/>
                  <a:gd name="T41" fmla="*/ 15 h 52"/>
                  <a:gd name="T42" fmla="*/ 15 w 23"/>
                  <a:gd name="T43" fmla="*/ 6 h 52"/>
                  <a:gd name="T44" fmla="*/ 21 w 23"/>
                  <a:gd name="T45" fmla="*/ 12 h 52"/>
                  <a:gd name="T46" fmla="*/ 8 w 23"/>
                  <a:gd name="T47" fmla="*/ 23 h 52"/>
                  <a:gd name="T48" fmla="*/ 2 w 23"/>
                  <a:gd name="T49" fmla="*/ 15 h 52"/>
                  <a:gd name="T50" fmla="*/ 15 w 23"/>
                  <a:gd name="T51" fmla="*/ 6 h 52"/>
                  <a:gd name="T52" fmla="*/ 23 w 23"/>
                  <a:gd name="T53" fmla="*/ 0 h 52"/>
                  <a:gd name="T54" fmla="*/ 23 w 23"/>
                  <a:gd name="T55" fmla="*/ 10 h 52"/>
                  <a:gd name="T56" fmla="*/ 19 w 23"/>
                  <a:gd name="T57" fmla="*/ 10 h 52"/>
                  <a:gd name="T58" fmla="*/ 15 w 23"/>
                  <a:gd name="T59" fmla="*/ 6 h 52"/>
                  <a:gd name="T60" fmla="*/ 23 w 23"/>
                  <a:gd name="T61" fmla="*/ 10 h 52"/>
                  <a:gd name="T62" fmla="*/ 23 w 23"/>
                  <a:gd name="T63" fmla="*/ 35 h 52"/>
                  <a:gd name="T64" fmla="*/ 15 w 23"/>
                  <a:gd name="T65" fmla="*/ 35 h 52"/>
                  <a:gd name="T66" fmla="*/ 15 w 23"/>
                  <a:gd name="T67" fmla="*/ 10 h 52"/>
                  <a:gd name="T68" fmla="*/ 23 w 23"/>
                  <a:gd name="T69" fmla="*/ 10 h 52"/>
                  <a:gd name="T70" fmla="*/ 23 w 23"/>
                  <a:gd name="T71" fmla="*/ 35 h 52"/>
                  <a:gd name="T72" fmla="*/ 23 w 23"/>
                  <a:gd name="T73" fmla="*/ 37 h 52"/>
                  <a:gd name="T74" fmla="*/ 21 w 23"/>
                  <a:gd name="T75" fmla="*/ 37 h 52"/>
                  <a:gd name="T76" fmla="*/ 19 w 23"/>
                  <a:gd name="T77" fmla="*/ 35 h 52"/>
                  <a:gd name="T78" fmla="*/ 23 w 23"/>
                  <a:gd name="T79" fmla="*/ 35 h 5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3"/>
                  <a:gd name="T121" fmla="*/ 0 h 52"/>
                  <a:gd name="T122" fmla="*/ 23 w 23"/>
                  <a:gd name="T123" fmla="*/ 52 h 5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3" h="52">
                    <a:moveTo>
                      <a:pt x="21" y="37"/>
                    </a:moveTo>
                    <a:lnTo>
                      <a:pt x="8" y="48"/>
                    </a:lnTo>
                    <a:lnTo>
                      <a:pt x="2" y="42"/>
                    </a:lnTo>
                    <a:lnTo>
                      <a:pt x="15" y="31"/>
                    </a:lnTo>
                    <a:lnTo>
                      <a:pt x="21" y="37"/>
                    </a:lnTo>
                    <a:close/>
                    <a:moveTo>
                      <a:pt x="8" y="48"/>
                    </a:moveTo>
                    <a:lnTo>
                      <a:pt x="0" y="52"/>
                    </a:lnTo>
                    <a:lnTo>
                      <a:pt x="0" y="44"/>
                    </a:lnTo>
                    <a:lnTo>
                      <a:pt x="6" y="44"/>
                    </a:lnTo>
                    <a:lnTo>
                      <a:pt x="8" y="48"/>
                    </a:lnTo>
                    <a:close/>
                    <a:moveTo>
                      <a:pt x="0" y="44"/>
                    </a:moveTo>
                    <a:lnTo>
                      <a:pt x="0" y="19"/>
                    </a:lnTo>
                    <a:lnTo>
                      <a:pt x="10" y="19"/>
                    </a:lnTo>
                    <a:lnTo>
                      <a:pt x="10" y="44"/>
                    </a:lnTo>
                    <a:lnTo>
                      <a:pt x="0" y="44"/>
                    </a:lnTo>
                    <a:close/>
                    <a:moveTo>
                      <a:pt x="0" y="19"/>
                    </a:moveTo>
                    <a:lnTo>
                      <a:pt x="0" y="17"/>
                    </a:lnTo>
                    <a:lnTo>
                      <a:pt x="2" y="15"/>
                    </a:lnTo>
                    <a:lnTo>
                      <a:pt x="6" y="19"/>
                    </a:lnTo>
                    <a:lnTo>
                      <a:pt x="0" y="19"/>
                    </a:lnTo>
                    <a:close/>
                    <a:moveTo>
                      <a:pt x="2" y="15"/>
                    </a:moveTo>
                    <a:lnTo>
                      <a:pt x="15" y="6"/>
                    </a:lnTo>
                    <a:lnTo>
                      <a:pt x="21" y="12"/>
                    </a:lnTo>
                    <a:lnTo>
                      <a:pt x="8" y="23"/>
                    </a:lnTo>
                    <a:lnTo>
                      <a:pt x="2" y="15"/>
                    </a:lnTo>
                    <a:close/>
                    <a:moveTo>
                      <a:pt x="15" y="6"/>
                    </a:moveTo>
                    <a:lnTo>
                      <a:pt x="23" y="0"/>
                    </a:lnTo>
                    <a:lnTo>
                      <a:pt x="23" y="10"/>
                    </a:lnTo>
                    <a:lnTo>
                      <a:pt x="19" y="10"/>
                    </a:lnTo>
                    <a:lnTo>
                      <a:pt x="15" y="6"/>
                    </a:lnTo>
                    <a:close/>
                    <a:moveTo>
                      <a:pt x="23" y="10"/>
                    </a:moveTo>
                    <a:lnTo>
                      <a:pt x="23" y="35"/>
                    </a:lnTo>
                    <a:lnTo>
                      <a:pt x="15" y="35"/>
                    </a:lnTo>
                    <a:lnTo>
                      <a:pt x="15" y="10"/>
                    </a:lnTo>
                    <a:lnTo>
                      <a:pt x="23" y="10"/>
                    </a:lnTo>
                    <a:close/>
                    <a:moveTo>
                      <a:pt x="23" y="35"/>
                    </a:moveTo>
                    <a:lnTo>
                      <a:pt x="23" y="37"/>
                    </a:lnTo>
                    <a:lnTo>
                      <a:pt x="21" y="37"/>
                    </a:lnTo>
                    <a:lnTo>
                      <a:pt x="19" y="35"/>
                    </a:lnTo>
                    <a:lnTo>
                      <a:pt x="23" y="3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85"/>
            <p:cNvGrpSpPr>
              <a:grpSpLocks/>
            </p:cNvGrpSpPr>
            <p:nvPr/>
          </p:nvGrpSpPr>
          <p:grpSpPr bwMode="auto">
            <a:xfrm>
              <a:off x="5067" y="150"/>
              <a:ext cx="139" cy="192"/>
              <a:chOff x="3448" y="1947"/>
              <a:chExt cx="200" cy="276"/>
            </a:xfrm>
          </p:grpSpPr>
          <p:sp>
            <p:nvSpPr>
              <p:cNvPr id="7248" name="Freeform 86"/>
              <p:cNvSpPr>
                <a:spLocks noEditPoints="1"/>
              </p:cNvSpPr>
              <p:nvPr/>
            </p:nvSpPr>
            <p:spPr bwMode="auto">
              <a:xfrm>
                <a:off x="3452" y="2035"/>
                <a:ext cx="83" cy="181"/>
              </a:xfrm>
              <a:custGeom>
                <a:avLst/>
                <a:gdLst>
                  <a:gd name="T0" fmla="*/ 14 w 83"/>
                  <a:gd name="T1" fmla="*/ 46 h 181"/>
                  <a:gd name="T2" fmla="*/ 14 w 83"/>
                  <a:gd name="T3" fmla="*/ 98 h 181"/>
                  <a:gd name="T4" fmla="*/ 35 w 83"/>
                  <a:gd name="T5" fmla="*/ 83 h 181"/>
                  <a:gd name="T6" fmla="*/ 48 w 83"/>
                  <a:gd name="T7" fmla="*/ 69 h 181"/>
                  <a:gd name="T8" fmla="*/ 60 w 83"/>
                  <a:gd name="T9" fmla="*/ 58 h 181"/>
                  <a:gd name="T10" fmla="*/ 62 w 83"/>
                  <a:gd name="T11" fmla="*/ 52 h 181"/>
                  <a:gd name="T12" fmla="*/ 65 w 83"/>
                  <a:gd name="T13" fmla="*/ 44 h 181"/>
                  <a:gd name="T14" fmla="*/ 67 w 83"/>
                  <a:gd name="T15" fmla="*/ 39 h 181"/>
                  <a:gd name="T16" fmla="*/ 67 w 83"/>
                  <a:gd name="T17" fmla="*/ 33 h 181"/>
                  <a:gd name="T18" fmla="*/ 67 w 83"/>
                  <a:gd name="T19" fmla="*/ 25 h 181"/>
                  <a:gd name="T20" fmla="*/ 65 w 83"/>
                  <a:gd name="T21" fmla="*/ 21 h 181"/>
                  <a:gd name="T22" fmla="*/ 62 w 83"/>
                  <a:gd name="T23" fmla="*/ 19 h 181"/>
                  <a:gd name="T24" fmla="*/ 60 w 83"/>
                  <a:gd name="T25" fmla="*/ 17 h 181"/>
                  <a:gd name="T26" fmla="*/ 54 w 83"/>
                  <a:gd name="T27" fmla="*/ 19 h 181"/>
                  <a:gd name="T28" fmla="*/ 48 w 83"/>
                  <a:gd name="T29" fmla="*/ 21 h 181"/>
                  <a:gd name="T30" fmla="*/ 42 w 83"/>
                  <a:gd name="T31" fmla="*/ 25 h 181"/>
                  <a:gd name="T32" fmla="*/ 33 w 83"/>
                  <a:gd name="T33" fmla="*/ 31 h 181"/>
                  <a:gd name="T34" fmla="*/ 14 w 83"/>
                  <a:gd name="T35" fmla="*/ 46 h 181"/>
                  <a:gd name="T36" fmla="*/ 0 w 83"/>
                  <a:gd name="T37" fmla="*/ 42 h 181"/>
                  <a:gd name="T38" fmla="*/ 31 w 83"/>
                  <a:gd name="T39" fmla="*/ 19 h 181"/>
                  <a:gd name="T40" fmla="*/ 42 w 83"/>
                  <a:gd name="T41" fmla="*/ 12 h 181"/>
                  <a:gd name="T42" fmla="*/ 50 w 83"/>
                  <a:gd name="T43" fmla="*/ 6 h 181"/>
                  <a:gd name="T44" fmla="*/ 58 w 83"/>
                  <a:gd name="T45" fmla="*/ 2 h 181"/>
                  <a:gd name="T46" fmla="*/ 64 w 83"/>
                  <a:gd name="T47" fmla="*/ 0 h 181"/>
                  <a:gd name="T48" fmla="*/ 71 w 83"/>
                  <a:gd name="T49" fmla="*/ 0 h 181"/>
                  <a:gd name="T50" fmla="*/ 77 w 83"/>
                  <a:gd name="T51" fmla="*/ 4 h 181"/>
                  <a:gd name="T52" fmla="*/ 81 w 83"/>
                  <a:gd name="T53" fmla="*/ 10 h 181"/>
                  <a:gd name="T54" fmla="*/ 83 w 83"/>
                  <a:gd name="T55" fmla="*/ 19 h 181"/>
                  <a:gd name="T56" fmla="*/ 81 w 83"/>
                  <a:gd name="T57" fmla="*/ 31 h 181"/>
                  <a:gd name="T58" fmla="*/ 77 w 83"/>
                  <a:gd name="T59" fmla="*/ 42 h 181"/>
                  <a:gd name="T60" fmla="*/ 71 w 83"/>
                  <a:gd name="T61" fmla="*/ 54 h 181"/>
                  <a:gd name="T62" fmla="*/ 65 w 83"/>
                  <a:gd name="T63" fmla="*/ 65 h 181"/>
                  <a:gd name="T64" fmla="*/ 60 w 83"/>
                  <a:gd name="T65" fmla="*/ 73 h 181"/>
                  <a:gd name="T66" fmla="*/ 52 w 83"/>
                  <a:gd name="T67" fmla="*/ 81 h 181"/>
                  <a:gd name="T68" fmla="*/ 42 w 83"/>
                  <a:gd name="T69" fmla="*/ 90 h 181"/>
                  <a:gd name="T70" fmla="*/ 33 w 83"/>
                  <a:gd name="T71" fmla="*/ 98 h 181"/>
                  <a:gd name="T72" fmla="*/ 14 w 83"/>
                  <a:gd name="T73" fmla="*/ 112 h 181"/>
                  <a:gd name="T74" fmla="*/ 14 w 83"/>
                  <a:gd name="T75" fmla="*/ 169 h 181"/>
                  <a:gd name="T76" fmla="*/ 0 w 83"/>
                  <a:gd name="T77" fmla="*/ 181 h 181"/>
                  <a:gd name="T78" fmla="*/ 0 w 83"/>
                  <a:gd name="T79" fmla="*/ 42 h 1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3"/>
                  <a:gd name="T121" fmla="*/ 0 h 181"/>
                  <a:gd name="T122" fmla="*/ 83 w 83"/>
                  <a:gd name="T123" fmla="*/ 181 h 18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3" h="181">
                    <a:moveTo>
                      <a:pt x="14" y="46"/>
                    </a:moveTo>
                    <a:lnTo>
                      <a:pt x="14" y="98"/>
                    </a:lnTo>
                    <a:lnTo>
                      <a:pt x="35" y="83"/>
                    </a:lnTo>
                    <a:lnTo>
                      <a:pt x="48" y="69"/>
                    </a:lnTo>
                    <a:lnTo>
                      <a:pt x="60" y="58"/>
                    </a:lnTo>
                    <a:lnTo>
                      <a:pt x="62" y="52"/>
                    </a:lnTo>
                    <a:lnTo>
                      <a:pt x="65" y="44"/>
                    </a:lnTo>
                    <a:lnTo>
                      <a:pt x="67" y="39"/>
                    </a:lnTo>
                    <a:lnTo>
                      <a:pt x="67" y="33"/>
                    </a:lnTo>
                    <a:lnTo>
                      <a:pt x="67" y="25"/>
                    </a:lnTo>
                    <a:lnTo>
                      <a:pt x="65" y="21"/>
                    </a:lnTo>
                    <a:lnTo>
                      <a:pt x="62" y="19"/>
                    </a:lnTo>
                    <a:lnTo>
                      <a:pt x="60" y="17"/>
                    </a:lnTo>
                    <a:lnTo>
                      <a:pt x="54" y="19"/>
                    </a:lnTo>
                    <a:lnTo>
                      <a:pt x="48" y="21"/>
                    </a:lnTo>
                    <a:lnTo>
                      <a:pt x="42" y="25"/>
                    </a:lnTo>
                    <a:lnTo>
                      <a:pt x="33" y="31"/>
                    </a:lnTo>
                    <a:lnTo>
                      <a:pt x="14" y="46"/>
                    </a:lnTo>
                    <a:close/>
                    <a:moveTo>
                      <a:pt x="0" y="42"/>
                    </a:moveTo>
                    <a:lnTo>
                      <a:pt x="31" y="19"/>
                    </a:lnTo>
                    <a:lnTo>
                      <a:pt x="42" y="12"/>
                    </a:lnTo>
                    <a:lnTo>
                      <a:pt x="50" y="6"/>
                    </a:lnTo>
                    <a:lnTo>
                      <a:pt x="58" y="2"/>
                    </a:lnTo>
                    <a:lnTo>
                      <a:pt x="64" y="0"/>
                    </a:lnTo>
                    <a:lnTo>
                      <a:pt x="71" y="0"/>
                    </a:lnTo>
                    <a:lnTo>
                      <a:pt x="77" y="4"/>
                    </a:lnTo>
                    <a:lnTo>
                      <a:pt x="81" y="10"/>
                    </a:lnTo>
                    <a:lnTo>
                      <a:pt x="83" y="19"/>
                    </a:lnTo>
                    <a:lnTo>
                      <a:pt x="81" y="31"/>
                    </a:lnTo>
                    <a:lnTo>
                      <a:pt x="77" y="42"/>
                    </a:lnTo>
                    <a:lnTo>
                      <a:pt x="71" y="54"/>
                    </a:lnTo>
                    <a:lnTo>
                      <a:pt x="65" y="65"/>
                    </a:lnTo>
                    <a:lnTo>
                      <a:pt x="60" y="73"/>
                    </a:lnTo>
                    <a:lnTo>
                      <a:pt x="52" y="81"/>
                    </a:lnTo>
                    <a:lnTo>
                      <a:pt x="42" y="90"/>
                    </a:lnTo>
                    <a:lnTo>
                      <a:pt x="33" y="98"/>
                    </a:lnTo>
                    <a:lnTo>
                      <a:pt x="14" y="112"/>
                    </a:lnTo>
                    <a:lnTo>
                      <a:pt x="14" y="169"/>
                    </a:lnTo>
                    <a:lnTo>
                      <a:pt x="0" y="181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9" name="Freeform 87"/>
              <p:cNvSpPr>
                <a:spLocks/>
              </p:cNvSpPr>
              <p:nvPr/>
            </p:nvSpPr>
            <p:spPr bwMode="auto">
              <a:xfrm>
                <a:off x="3517" y="2131"/>
                <a:ext cx="14" cy="35"/>
              </a:xfrm>
              <a:custGeom>
                <a:avLst/>
                <a:gdLst>
                  <a:gd name="T0" fmla="*/ 14 w 14"/>
                  <a:gd name="T1" fmla="*/ 25 h 35"/>
                  <a:gd name="T2" fmla="*/ 0 w 14"/>
                  <a:gd name="T3" fmla="*/ 35 h 35"/>
                  <a:gd name="T4" fmla="*/ 0 w 14"/>
                  <a:gd name="T5" fmla="*/ 10 h 35"/>
                  <a:gd name="T6" fmla="*/ 14 w 14"/>
                  <a:gd name="T7" fmla="*/ 0 h 35"/>
                  <a:gd name="T8" fmla="*/ 14 w 14"/>
                  <a:gd name="T9" fmla="*/ 2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35"/>
                  <a:gd name="T17" fmla="*/ 14 w 14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35">
                    <a:moveTo>
                      <a:pt x="14" y="25"/>
                    </a:moveTo>
                    <a:lnTo>
                      <a:pt x="0" y="35"/>
                    </a:lnTo>
                    <a:lnTo>
                      <a:pt x="0" y="10"/>
                    </a:lnTo>
                    <a:lnTo>
                      <a:pt x="14" y="0"/>
                    </a:lnTo>
                    <a:lnTo>
                      <a:pt x="14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0" name="Freeform 88"/>
              <p:cNvSpPr>
                <a:spLocks noEditPoints="1"/>
              </p:cNvSpPr>
              <p:nvPr/>
            </p:nvSpPr>
            <p:spPr bwMode="auto">
              <a:xfrm>
                <a:off x="3564" y="1951"/>
                <a:ext cx="80" cy="180"/>
              </a:xfrm>
              <a:custGeom>
                <a:avLst/>
                <a:gdLst>
                  <a:gd name="T0" fmla="*/ 13 w 80"/>
                  <a:gd name="T1" fmla="*/ 46 h 180"/>
                  <a:gd name="T2" fmla="*/ 13 w 80"/>
                  <a:gd name="T3" fmla="*/ 98 h 180"/>
                  <a:gd name="T4" fmla="*/ 32 w 80"/>
                  <a:gd name="T5" fmla="*/ 82 h 180"/>
                  <a:gd name="T6" fmla="*/ 48 w 80"/>
                  <a:gd name="T7" fmla="*/ 71 h 180"/>
                  <a:gd name="T8" fmla="*/ 57 w 80"/>
                  <a:gd name="T9" fmla="*/ 57 h 180"/>
                  <a:gd name="T10" fmla="*/ 61 w 80"/>
                  <a:gd name="T11" fmla="*/ 51 h 180"/>
                  <a:gd name="T12" fmla="*/ 63 w 80"/>
                  <a:gd name="T13" fmla="*/ 46 h 180"/>
                  <a:gd name="T14" fmla="*/ 65 w 80"/>
                  <a:gd name="T15" fmla="*/ 38 h 180"/>
                  <a:gd name="T16" fmla="*/ 65 w 80"/>
                  <a:gd name="T17" fmla="*/ 32 h 180"/>
                  <a:gd name="T18" fmla="*/ 65 w 80"/>
                  <a:gd name="T19" fmla="*/ 26 h 180"/>
                  <a:gd name="T20" fmla="*/ 63 w 80"/>
                  <a:gd name="T21" fmla="*/ 21 h 180"/>
                  <a:gd name="T22" fmla="*/ 61 w 80"/>
                  <a:gd name="T23" fmla="*/ 19 h 180"/>
                  <a:gd name="T24" fmla="*/ 57 w 80"/>
                  <a:gd name="T25" fmla="*/ 17 h 180"/>
                  <a:gd name="T26" fmla="*/ 51 w 80"/>
                  <a:gd name="T27" fmla="*/ 19 h 180"/>
                  <a:gd name="T28" fmla="*/ 46 w 80"/>
                  <a:gd name="T29" fmla="*/ 21 h 180"/>
                  <a:gd name="T30" fmla="*/ 40 w 80"/>
                  <a:gd name="T31" fmla="*/ 25 h 180"/>
                  <a:gd name="T32" fmla="*/ 30 w 80"/>
                  <a:gd name="T33" fmla="*/ 30 h 180"/>
                  <a:gd name="T34" fmla="*/ 13 w 80"/>
                  <a:gd name="T35" fmla="*/ 46 h 180"/>
                  <a:gd name="T36" fmla="*/ 0 w 80"/>
                  <a:gd name="T37" fmla="*/ 42 h 180"/>
                  <a:gd name="T38" fmla="*/ 28 w 80"/>
                  <a:gd name="T39" fmla="*/ 21 h 180"/>
                  <a:gd name="T40" fmla="*/ 40 w 80"/>
                  <a:gd name="T41" fmla="*/ 11 h 180"/>
                  <a:gd name="T42" fmla="*/ 48 w 80"/>
                  <a:gd name="T43" fmla="*/ 5 h 180"/>
                  <a:gd name="T44" fmla="*/ 55 w 80"/>
                  <a:gd name="T45" fmla="*/ 1 h 180"/>
                  <a:gd name="T46" fmla="*/ 61 w 80"/>
                  <a:gd name="T47" fmla="*/ 0 h 180"/>
                  <a:gd name="T48" fmla="*/ 69 w 80"/>
                  <a:gd name="T49" fmla="*/ 0 h 180"/>
                  <a:gd name="T50" fmla="*/ 74 w 80"/>
                  <a:gd name="T51" fmla="*/ 3 h 180"/>
                  <a:gd name="T52" fmla="*/ 78 w 80"/>
                  <a:gd name="T53" fmla="*/ 11 h 180"/>
                  <a:gd name="T54" fmla="*/ 80 w 80"/>
                  <a:gd name="T55" fmla="*/ 21 h 180"/>
                  <a:gd name="T56" fmla="*/ 78 w 80"/>
                  <a:gd name="T57" fmla="*/ 30 h 180"/>
                  <a:gd name="T58" fmla="*/ 74 w 80"/>
                  <a:gd name="T59" fmla="*/ 42 h 180"/>
                  <a:gd name="T60" fmla="*/ 71 w 80"/>
                  <a:gd name="T61" fmla="*/ 55 h 180"/>
                  <a:gd name="T62" fmla="*/ 63 w 80"/>
                  <a:gd name="T63" fmla="*/ 67 h 180"/>
                  <a:gd name="T64" fmla="*/ 57 w 80"/>
                  <a:gd name="T65" fmla="*/ 74 h 180"/>
                  <a:gd name="T66" fmla="*/ 49 w 80"/>
                  <a:gd name="T67" fmla="*/ 82 h 180"/>
                  <a:gd name="T68" fmla="*/ 42 w 80"/>
                  <a:gd name="T69" fmla="*/ 90 h 180"/>
                  <a:gd name="T70" fmla="*/ 30 w 80"/>
                  <a:gd name="T71" fmla="*/ 98 h 180"/>
                  <a:gd name="T72" fmla="*/ 13 w 80"/>
                  <a:gd name="T73" fmla="*/ 111 h 180"/>
                  <a:gd name="T74" fmla="*/ 13 w 80"/>
                  <a:gd name="T75" fmla="*/ 171 h 180"/>
                  <a:gd name="T76" fmla="*/ 0 w 80"/>
                  <a:gd name="T77" fmla="*/ 180 h 180"/>
                  <a:gd name="T78" fmla="*/ 0 w 80"/>
                  <a:gd name="T79" fmla="*/ 42 h 1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0"/>
                  <a:gd name="T121" fmla="*/ 0 h 180"/>
                  <a:gd name="T122" fmla="*/ 80 w 80"/>
                  <a:gd name="T123" fmla="*/ 180 h 18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0" h="180">
                    <a:moveTo>
                      <a:pt x="13" y="46"/>
                    </a:moveTo>
                    <a:lnTo>
                      <a:pt x="13" y="98"/>
                    </a:lnTo>
                    <a:lnTo>
                      <a:pt x="32" y="82"/>
                    </a:lnTo>
                    <a:lnTo>
                      <a:pt x="48" y="71"/>
                    </a:lnTo>
                    <a:lnTo>
                      <a:pt x="57" y="57"/>
                    </a:lnTo>
                    <a:lnTo>
                      <a:pt x="61" y="51"/>
                    </a:lnTo>
                    <a:lnTo>
                      <a:pt x="63" y="46"/>
                    </a:lnTo>
                    <a:lnTo>
                      <a:pt x="65" y="38"/>
                    </a:lnTo>
                    <a:lnTo>
                      <a:pt x="65" y="32"/>
                    </a:lnTo>
                    <a:lnTo>
                      <a:pt x="65" y="26"/>
                    </a:lnTo>
                    <a:lnTo>
                      <a:pt x="63" y="21"/>
                    </a:lnTo>
                    <a:lnTo>
                      <a:pt x="61" y="19"/>
                    </a:lnTo>
                    <a:lnTo>
                      <a:pt x="57" y="17"/>
                    </a:lnTo>
                    <a:lnTo>
                      <a:pt x="51" y="19"/>
                    </a:lnTo>
                    <a:lnTo>
                      <a:pt x="46" y="21"/>
                    </a:lnTo>
                    <a:lnTo>
                      <a:pt x="40" y="25"/>
                    </a:lnTo>
                    <a:lnTo>
                      <a:pt x="30" y="30"/>
                    </a:lnTo>
                    <a:lnTo>
                      <a:pt x="13" y="46"/>
                    </a:lnTo>
                    <a:close/>
                    <a:moveTo>
                      <a:pt x="0" y="42"/>
                    </a:moveTo>
                    <a:lnTo>
                      <a:pt x="28" y="21"/>
                    </a:lnTo>
                    <a:lnTo>
                      <a:pt x="40" y="11"/>
                    </a:lnTo>
                    <a:lnTo>
                      <a:pt x="48" y="5"/>
                    </a:lnTo>
                    <a:lnTo>
                      <a:pt x="55" y="1"/>
                    </a:lnTo>
                    <a:lnTo>
                      <a:pt x="61" y="0"/>
                    </a:lnTo>
                    <a:lnTo>
                      <a:pt x="69" y="0"/>
                    </a:lnTo>
                    <a:lnTo>
                      <a:pt x="74" y="3"/>
                    </a:lnTo>
                    <a:lnTo>
                      <a:pt x="78" y="11"/>
                    </a:lnTo>
                    <a:lnTo>
                      <a:pt x="80" y="21"/>
                    </a:lnTo>
                    <a:lnTo>
                      <a:pt x="78" y="30"/>
                    </a:lnTo>
                    <a:lnTo>
                      <a:pt x="74" y="42"/>
                    </a:lnTo>
                    <a:lnTo>
                      <a:pt x="71" y="55"/>
                    </a:lnTo>
                    <a:lnTo>
                      <a:pt x="63" y="67"/>
                    </a:lnTo>
                    <a:lnTo>
                      <a:pt x="57" y="74"/>
                    </a:lnTo>
                    <a:lnTo>
                      <a:pt x="49" y="82"/>
                    </a:lnTo>
                    <a:lnTo>
                      <a:pt x="42" y="90"/>
                    </a:lnTo>
                    <a:lnTo>
                      <a:pt x="30" y="98"/>
                    </a:lnTo>
                    <a:lnTo>
                      <a:pt x="13" y="111"/>
                    </a:lnTo>
                    <a:lnTo>
                      <a:pt x="13" y="171"/>
                    </a:lnTo>
                    <a:lnTo>
                      <a:pt x="0" y="18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1" name="Freeform 89"/>
              <p:cNvSpPr>
                <a:spLocks noEditPoints="1"/>
              </p:cNvSpPr>
              <p:nvPr/>
            </p:nvSpPr>
            <p:spPr bwMode="auto">
              <a:xfrm>
                <a:off x="3448" y="2031"/>
                <a:ext cx="91" cy="192"/>
              </a:xfrm>
              <a:custGeom>
                <a:avLst/>
                <a:gdLst>
                  <a:gd name="T0" fmla="*/ 21 w 91"/>
                  <a:gd name="T1" fmla="*/ 106 h 192"/>
                  <a:gd name="T2" fmla="*/ 37 w 91"/>
                  <a:gd name="T3" fmla="*/ 83 h 192"/>
                  <a:gd name="T4" fmla="*/ 39 w 91"/>
                  <a:gd name="T5" fmla="*/ 87 h 192"/>
                  <a:gd name="T6" fmla="*/ 48 w 91"/>
                  <a:gd name="T7" fmla="*/ 83 h 192"/>
                  <a:gd name="T8" fmla="*/ 66 w 91"/>
                  <a:gd name="T9" fmla="*/ 64 h 192"/>
                  <a:gd name="T10" fmla="*/ 66 w 91"/>
                  <a:gd name="T11" fmla="*/ 48 h 192"/>
                  <a:gd name="T12" fmla="*/ 68 w 91"/>
                  <a:gd name="T13" fmla="*/ 43 h 192"/>
                  <a:gd name="T14" fmla="*/ 68 w 91"/>
                  <a:gd name="T15" fmla="*/ 37 h 192"/>
                  <a:gd name="T16" fmla="*/ 68 w 91"/>
                  <a:gd name="T17" fmla="*/ 37 h 192"/>
                  <a:gd name="T18" fmla="*/ 73 w 91"/>
                  <a:gd name="T19" fmla="*/ 23 h 192"/>
                  <a:gd name="T20" fmla="*/ 58 w 91"/>
                  <a:gd name="T21" fmla="*/ 19 h 192"/>
                  <a:gd name="T22" fmla="*/ 35 w 91"/>
                  <a:gd name="T23" fmla="*/ 33 h 192"/>
                  <a:gd name="T24" fmla="*/ 16 w 91"/>
                  <a:gd name="T25" fmla="*/ 46 h 192"/>
                  <a:gd name="T26" fmla="*/ 18 w 91"/>
                  <a:gd name="T27" fmla="*/ 50 h 192"/>
                  <a:gd name="T28" fmla="*/ 2 w 91"/>
                  <a:gd name="T29" fmla="*/ 44 h 192"/>
                  <a:gd name="T30" fmla="*/ 31 w 91"/>
                  <a:gd name="T31" fmla="*/ 21 h 192"/>
                  <a:gd name="T32" fmla="*/ 35 w 91"/>
                  <a:gd name="T33" fmla="*/ 23 h 192"/>
                  <a:gd name="T34" fmla="*/ 39 w 91"/>
                  <a:gd name="T35" fmla="*/ 25 h 192"/>
                  <a:gd name="T36" fmla="*/ 43 w 91"/>
                  <a:gd name="T37" fmla="*/ 23 h 192"/>
                  <a:gd name="T38" fmla="*/ 52 w 91"/>
                  <a:gd name="T39" fmla="*/ 6 h 192"/>
                  <a:gd name="T40" fmla="*/ 56 w 91"/>
                  <a:gd name="T41" fmla="*/ 14 h 192"/>
                  <a:gd name="T42" fmla="*/ 64 w 91"/>
                  <a:gd name="T43" fmla="*/ 10 h 192"/>
                  <a:gd name="T44" fmla="*/ 62 w 91"/>
                  <a:gd name="T45" fmla="*/ 6 h 192"/>
                  <a:gd name="T46" fmla="*/ 66 w 91"/>
                  <a:gd name="T47" fmla="*/ 10 h 192"/>
                  <a:gd name="T48" fmla="*/ 66 w 91"/>
                  <a:gd name="T49" fmla="*/ 0 h 192"/>
                  <a:gd name="T50" fmla="*/ 66 w 91"/>
                  <a:gd name="T51" fmla="*/ 0 h 192"/>
                  <a:gd name="T52" fmla="*/ 69 w 91"/>
                  <a:gd name="T53" fmla="*/ 0 h 192"/>
                  <a:gd name="T54" fmla="*/ 71 w 91"/>
                  <a:gd name="T55" fmla="*/ 0 h 192"/>
                  <a:gd name="T56" fmla="*/ 71 w 91"/>
                  <a:gd name="T57" fmla="*/ 0 h 192"/>
                  <a:gd name="T58" fmla="*/ 71 w 91"/>
                  <a:gd name="T59" fmla="*/ 0 h 192"/>
                  <a:gd name="T60" fmla="*/ 87 w 91"/>
                  <a:gd name="T61" fmla="*/ 10 h 192"/>
                  <a:gd name="T62" fmla="*/ 89 w 91"/>
                  <a:gd name="T63" fmla="*/ 14 h 192"/>
                  <a:gd name="T64" fmla="*/ 89 w 91"/>
                  <a:gd name="T65" fmla="*/ 14 h 192"/>
                  <a:gd name="T66" fmla="*/ 81 w 91"/>
                  <a:gd name="T67" fmla="*/ 23 h 192"/>
                  <a:gd name="T68" fmla="*/ 79 w 91"/>
                  <a:gd name="T69" fmla="*/ 41 h 192"/>
                  <a:gd name="T70" fmla="*/ 77 w 91"/>
                  <a:gd name="T71" fmla="*/ 44 h 192"/>
                  <a:gd name="T72" fmla="*/ 85 w 91"/>
                  <a:gd name="T73" fmla="*/ 48 h 192"/>
                  <a:gd name="T74" fmla="*/ 83 w 91"/>
                  <a:gd name="T75" fmla="*/ 52 h 192"/>
                  <a:gd name="T76" fmla="*/ 83 w 91"/>
                  <a:gd name="T77" fmla="*/ 54 h 192"/>
                  <a:gd name="T78" fmla="*/ 83 w 91"/>
                  <a:gd name="T79" fmla="*/ 56 h 192"/>
                  <a:gd name="T80" fmla="*/ 83 w 91"/>
                  <a:gd name="T81" fmla="*/ 56 h 192"/>
                  <a:gd name="T82" fmla="*/ 73 w 91"/>
                  <a:gd name="T83" fmla="*/ 73 h 192"/>
                  <a:gd name="T84" fmla="*/ 69 w 91"/>
                  <a:gd name="T85" fmla="*/ 69 h 192"/>
                  <a:gd name="T86" fmla="*/ 66 w 91"/>
                  <a:gd name="T87" fmla="*/ 69 h 192"/>
                  <a:gd name="T88" fmla="*/ 64 w 91"/>
                  <a:gd name="T89" fmla="*/ 71 h 192"/>
                  <a:gd name="T90" fmla="*/ 58 w 91"/>
                  <a:gd name="T91" fmla="*/ 89 h 192"/>
                  <a:gd name="T92" fmla="*/ 54 w 91"/>
                  <a:gd name="T93" fmla="*/ 92 h 192"/>
                  <a:gd name="T94" fmla="*/ 50 w 91"/>
                  <a:gd name="T95" fmla="*/ 96 h 192"/>
                  <a:gd name="T96" fmla="*/ 50 w 91"/>
                  <a:gd name="T97" fmla="*/ 96 h 192"/>
                  <a:gd name="T98" fmla="*/ 14 w 91"/>
                  <a:gd name="T99" fmla="*/ 116 h 192"/>
                  <a:gd name="T100" fmla="*/ 23 w 91"/>
                  <a:gd name="T101" fmla="*/ 173 h 192"/>
                  <a:gd name="T102" fmla="*/ 21 w 91"/>
                  <a:gd name="T103" fmla="*/ 177 h 192"/>
                  <a:gd name="T104" fmla="*/ 16 w 91"/>
                  <a:gd name="T105" fmla="*/ 171 h 192"/>
                  <a:gd name="T106" fmla="*/ 8 w 91"/>
                  <a:gd name="T107" fmla="*/ 187 h 192"/>
                  <a:gd name="T108" fmla="*/ 0 w 91"/>
                  <a:gd name="T109" fmla="*/ 46 h 19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1"/>
                  <a:gd name="T166" fmla="*/ 0 h 192"/>
                  <a:gd name="T167" fmla="*/ 91 w 91"/>
                  <a:gd name="T168" fmla="*/ 192 h 19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1" h="192">
                    <a:moveTo>
                      <a:pt x="23" y="50"/>
                    </a:moveTo>
                    <a:lnTo>
                      <a:pt x="23" y="102"/>
                    </a:lnTo>
                    <a:lnTo>
                      <a:pt x="14" y="102"/>
                    </a:lnTo>
                    <a:lnTo>
                      <a:pt x="14" y="50"/>
                    </a:lnTo>
                    <a:lnTo>
                      <a:pt x="23" y="50"/>
                    </a:lnTo>
                    <a:close/>
                    <a:moveTo>
                      <a:pt x="21" y="106"/>
                    </a:moveTo>
                    <a:lnTo>
                      <a:pt x="14" y="110"/>
                    </a:lnTo>
                    <a:lnTo>
                      <a:pt x="14" y="102"/>
                    </a:lnTo>
                    <a:lnTo>
                      <a:pt x="18" y="102"/>
                    </a:lnTo>
                    <a:lnTo>
                      <a:pt x="21" y="106"/>
                    </a:lnTo>
                    <a:close/>
                    <a:moveTo>
                      <a:pt x="16" y="98"/>
                    </a:moveTo>
                    <a:lnTo>
                      <a:pt x="37" y="83"/>
                    </a:lnTo>
                    <a:lnTo>
                      <a:pt x="41" y="91"/>
                    </a:lnTo>
                    <a:lnTo>
                      <a:pt x="21" y="106"/>
                    </a:lnTo>
                    <a:lnTo>
                      <a:pt x="16" y="98"/>
                    </a:lnTo>
                    <a:close/>
                    <a:moveTo>
                      <a:pt x="37" y="83"/>
                    </a:moveTo>
                    <a:lnTo>
                      <a:pt x="37" y="83"/>
                    </a:lnTo>
                    <a:lnTo>
                      <a:pt x="39" y="87"/>
                    </a:lnTo>
                    <a:lnTo>
                      <a:pt x="37" y="83"/>
                    </a:lnTo>
                    <a:close/>
                    <a:moveTo>
                      <a:pt x="37" y="83"/>
                    </a:moveTo>
                    <a:lnTo>
                      <a:pt x="44" y="77"/>
                    </a:lnTo>
                    <a:lnTo>
                      <a:pt x="50" y="71"/>
                    </a:lnTo>
                    <a:lnTo>
                      <a:pt x="56" y="77"/>
                    </a:lnTo>
                    <a:lnTo>
                      <a:pt x="48" y="83"/>
                    </a:lnTo>
                    <a:lnTo>
                      <a:pt x="41" y="91"/>
                    </a:lnTo>
                    <a:lnTo>
                      <a:pt x="37" y="83"/>
                    </a:lnTo>
                    <a:close/>
                    <a:moveTo>
                      <a:pt x="50" y="71"/>
                    </a:moveTo>
                    <a:lnTo>
                      <a:pt x="56" y="66"/>
                    </a:lnTo>
                    <a:lnTo>
                      <a:pt x="60" y="60"/>
                    </a:lnTo>
                    <a:lnTo>
                      <a:pt x="66" y="64"/>
                    </a:lnTo>
                    <a:lnTo>
                      <a:pt x="62" y="71"/>
                    </a:lnTo>
                    <a:lnTo>
                      <a:pt x="56" y="77"/>
                    </a:lnTo>
                    <a:lnTo>
                      <a:pt x="50" y="71"/>
                    </a:lnTo>
                    <a:close/>
                    <a:moveTo>
                      <a:pt x="60" y="60"/>
                    </a:moveTo>
                    <a:lnTo>
                      <a:pt x="64" y="54"/>
                    </a:lnTo>
                    <a:lnTo>
                      <a:pt x="66" y="48"/>
                    </a:lnTo>
                    <a:lnTo>
                      <a:pt x="73" y="50"/>
                    </a:lnTo>
                    <a:lnTo>
                      <a:pt x="69" y="58"/>
                    </a:lnTo>
                    <a:lnTo>
                      <a:pt x="66" y="64"/>
                    </a:lnTo>
                    <a:lnTo>
                      <a:pt x="60" y="60"/>
                    </a:lnTo>
                    <a:close/>
                    <a:moveTo>
                      <a:pt x="66" y="48"/>
                    </a:moveTo>
                    <a:lnTo>
                      <a:pt x="68" y="43"/>
                    </a:lnTo>
                    <a:lnTo>
                      <a:pt x="68" y="37"/>
                    </a:lnTo>
                    <a:lnTo>
                      <a:pt x="75" y="37"/>
                    </a:lnTo>
                    <a:lnTo>
                      <a:pt x="75" y="43"/>
                    </a:lnTo>
                    <a:lnTo>
                      <a:pt x="73" y="50"/>
                    </a:lnTo>
                    <a:lnTo>
                      <a:pt x="66" y="48"/>
                    </a:lnTo>
                    <a:close/>
                    <a:moveTo>
                      <a:pt x="68" y="37"/>
                    </a:moveTo>
                    <a:lnTo>
                      <a:pt x="68" y="31"/>
                    </a:lnTo>
                    <a:lnTo>
                      <a:pt x="66" y="27"/>
                    </a:lnTo>
                    <a:lnTo>
                      <a:pt x="73" y="23"/>
                    </a:lnTo>
                    <a:lnTo>
                      <a:pt x="75" y="29"/>
                    </a:lnTo>
                    <a:lnTo>
                      <a:pt x="75" y="37"/>
                    </a:lnTo>
                    <a:lnTo>
                      <a:pt x="68" y="37"/>
                    </a:lnTo>
                    <a:close/>
                    <a:moveTo>
                      <a:pt x="66" y="27"/>
                    </a:moveTo>
                    <a:lnTo>
                      <a:pt x="64" y="27"/>
                    </a:lnTo>
                    <a:lnTo>
                      <a:pt x="64" y="25"/>
                    </a:lnTo>
                    <a:lnTo>
                      <a:pt x="64" y="18"/>
                    </a:lnTo>
                    <a:lnTo>
                      <a:pt x="69" y="19"/>
                    </a:lnTo>
                    <a:lnTo>
                      <a:pt x="73" y="23"/>
                    </a:lnTo>
                    <a:lnTo>
                      <a:pt x="66" y="27"/>
                    </a:lnTo>
                    <a:close/>
                    <a:moveTo>
                      <a:pt x="64" y="25"/>
                    </a:moveTo>
                    <a:lnTo>
                      <a:pt x="60" y="27"/>
                    </a:lnTo>
                    <a:lnTo>
                      <a:pt x="54" y="29"/>
                    </a:lnTo>
                    <a:lnTo>
                      <a:pt x="50" y="21"/>
                    </a:lnTo>
                    <a:lnTo>
                      <a:pt x="58" y="19"/>
                    </a:lnTo>
                    <a:lnTo>
                      <a:pt x="64" y="18"/>
                    </a:lnTo>
                    <a:lnTo>
                      <a:pt x="64" y="25"/>
                    </a:lnTo>
                    <a:close/>
                    <a:moveTo>
                      <a:pt x="54" y="29"/>
                    </a:moveTo>
                    <a:lnTo>
                      <a:pt x="48" y="33"/>
                    </a:lnTo>
                    <a:lnTo>
                      <a:pt x="41" y="39"/>
                    </a:lnTo>
                    <a:lnTo>
                      <a:pt x="35" y="33"/>
                    </a:lnTo>
                    <a:lnTo>
                      <a:pt x="43" y="25"/>
                    </a:lnTo>
                    <a:lnTo>
                      <a:pt x="50" y="21"/>
                    </a:lnTo>
                    <a:lnTo>
                      <a:pt x="54" y="29"/>
                    </a:lnTo>
                    <a:close/>
                    <a:moveTo>
                      <a:pt x="41" y="39"/>
                    </a:moveTo>
                    <a:lnTo>
                      <a:pt x="21" y="52"/>
                    </a:lnTo>
                    <a:lnTo>
                      <a:pt x="16" y="46"/>
                    </a:lnTo>
                    <a:lnTo>
                      <a:pt x="35" y="33"/>
                    </a:lnTo>
                    <a:lnTo>
                      <a:pt x="41" y="39"/>
                    </a:lnTo>
                    <a:close/>
                    <a:moveTo>
                      <a:pt x="14" y="50"/>
                    </a:moveTo>
                    <a:lnTo>
                      <a:pt x="14" y="48"/>
                    </a:lnTo>
                    <a:lnTo>
                      <a:pt x="16" y="46"/>
                    </a:lnTo>
                    <a:lnTo>
                      <a:pt x="18" y="50"/>
                    </a:lnTo>
                    <a:lnTo>
                      <a:pt x="14" y="50"/>
                    </a:lnTo>
                    <a:close/>
                    <a:moveTo>
                      <a:pt x="2" y="44"/>
                    </a:moveTo>
                    <a:lnTo>
                      <a:pt x="31" y="21"/>
                    </a:lnTo>
                    <a:lnTo>
                      <a:pt x="37" y="27"/>
                    </a:lnTo>
                    <a:lnTo>
                      <a:pt x="8" y="50"/>
                    </a:lnTo>
                    <a:lnTo>
                      <a:pt x="2" y="44"/>
                    </a:lnTo>
                    <a:close/>
                    <a:moveTo>
                      <a:pt x="31" y="21"/>
                    </a:moveTo>
                    <a:lnTo>
                      <a:pt x="31" y="21"/>
                    </a:lnTo>
                    <a:lnTo>
                      <a:pt x="35" y="23"/>
                    </a:lnTo>
                    <a:lnTo>
                      <a:pt x="31" y="21"/>
                    </a:lnTo>
                    <a:close/>
                    <a:moveTo>
                      <a:pt x="31" y="21"/>
                    </a:moveTo>
                    <a:lnTo>
                      <a:pt x="31" y="21"/>
                    </a:lnTo>
                    <a:lnTo>
                      <a:pt x="37" y="27"/>
                    </a:lnTo>
                    <a:lnTo>
                      <a:pt x="31" y="21"/>
                    </a:lnTo>
                    <a:close/>
                    <a:moveTo>
                      <a:pt x="37" y="27"/>
                    </a:moveTo>
                    <a:lnTo>
                      <a:pt x="37" y="27"/>
                    </a:lnTo>
                    <a:lnTo>
                      <a:pt x="35" y="23"/>
                    </a:lnTo>
                    <a:lnTo>
                      <a:pt x="37" y="27"/>
                    </a:lnTo>
                    <a:close/>
                    <a:moveTo>
                      <a:pt x="31" y="21"/>
                    </a:moveTo>
                    <a:lnTo>
                      <a:pt x="33" y="19"/>
                    </a:lnTo>
                    <a:lnTo>
                      <a:pt x="35" y="18"/>
                    </a:lnTo>
                    <a:lnTo>
                      <a:pt x="41" y="25"/>
                    </a:lnTo>
                    <a:lnTo>
                      <a:pt x="39" y="25"/>
                    </a:lnTo>
                    <a:lnTo>
                      <a:pt x="37" y="27"/>
                    </a:lnTo>
                    <a:lnTo>
                      <a:pt x="31" y="21"/>
                    </a:lnTo>
                    <a:close/>
                    <a:moveTo>
                      <a:pt x="35" y="18"/>
                    </a:moveTo>
                    <a:lnTo>
                      <a:pt x="37" y="18"/>
                    </a:lnTo>
                    <a:lnTo>
                      <a:pt x="39" y="16"/>
                    </a:lnTo>
                    <a:lnTo>
                      <a:pt x="43" y="23"/>
                    </a:lnTo>
                    <a:lnTo>
                      <a:pt x="41" y="23"/>
                    </a:lnTo>
                    <a:lnTo>
                      <a:pt x="41" y="25"/>
                    </a:lnTo>
                    <a:lnTo>
                      <a:pt x="35" y="18"/>
                    </a:lnTo>
                    <a:close/>
                    <a:moveTo>
                      <a:pt x="39" y="16"/>
                    </a:moveTo>
                    <a:lnTo>
                      <a:pt x="46" y="10"/>
                    </a:lnTo>
                    <a:lnTo>
                      <a:pt x="52" y="6"/>
                    </a:lnTo>
                    <a:lnTo>
                      <a:pt x="56" y="14"/>
                    </a:lnTo>
                    <a:lnTo>
                      <a:pt x="50" y="18"/>
                    </a:lnTo>
                    <a:lnTo>
                      <a:pt x="43" y="23"/>
                    </a:lnTo>
                    <a:lnTo>
                      <a:pt x="39" y="16"/>
                    </a:lnTo>
                    <a:close/>
                    <a:moveTo>
                      <a:pt x="56" y="14"/>
                    </a:moveTo>
                    <a:lnTo>
                      <a:pt x="56" y="14"/>
                    </a:lnTo>
                    <a:lnTo>
                      <a:pt x="54" y="10"/>
                    </a:lnTo>
                    <a:lnTo>
                      <a:pt x="56" y="14"/>
                    </a:lnTo>
                    <a:close/>
                    <a:moveTo>
                      <a:pt x="52" y="6"/>
                    </a:moveTo>
                    <a:lnTo>
                      <a:pt x="56" y="4"/>
                    </a:lnTo>
                    <a:lnTo>
                      <a:pt x="60" y="2"/>
                    </a:lnTo>
                    <a:lnTo>
                      <a:pt x="64" y="10"/>
                    </a:lnTo>
                    <a:lnTo>
                      <a:pt x="60" y="12"/>
                    </a:lnTo>
                    <a:lnTo>
                      <a:pt x="56" y="14"/>
                    </a:lnTo>
                    <a:lnTo>
                      <a:pt x="52" y="6"/>
                    </a:lnTo>
                    <a:close/>
                    <a:moveTo>
                      <a:pt x="64" y="10"/>
                    </a:moveTo>
                    <a:lnTo>
                      <a:pt x="64" y="10"/>
                    </a:lnTo>
                    <a:lnTo>
                      <a:pt x="62" y="6"/>
                    </a:lnTo>
                    <a:lnTo>
                      <a:pt x="64" y="10"/>
                    </a:lnTo>
                    <a:close/>
                    <a:moveTo>
                      <a:pt x="60" y="2"/>
                    </a:moveTo>
                    <a:lnTo>
                      <a:pt x="64" y="2"/>
                    </a:lnTo>
                    <a:lnTo>
                      <a:pt x="66" y="0"/>
                    </a:lnTo>
                    <a:lnTo>
                      <a:pt x="68" y="8"/>
                    </a:lnTo>
                    <a:lnTo>
                      <a:pt x="66" y="10"/>
                    </a:lnTo>
                    <a:lnTo>
                      <a:pt x="64" y="10"/>
                    </a:lnTo>
                    <a:lnTo>
                      <a:pt x="60" y="2"/>
                    </a:lnTo>
                    <a:close/>
                    <a:moveTo>
                      <a:pt x="66" y="0"/>
                    </a:moveTo>
                    <a:lnTo>
                      <a:pt x="66" y="0"/>
                    </a:lnTo>
                    <a:lnTo>
                      <a:pt x="68" y="4"/>
                    </a:lnTo>
                    <a:lnTo>
                      <a:pt x="66" y="0"/>
                    </a:lnTo>
                    <a:close/>
                    <a:moveTo>
                      <a:pt x="66" y="0"/>
                    </a:moveTo>
                    <a:lnTo>
                      <a:pt x="66" y="0"/>
                    </a:lnTo>
                    <a:lnTo>
                      <a:pt x="68" y="8"/>
                    </a:lnTo>
                    <a:lnTo>
                      <a:pt x="66" y="0"/>
                    </a:lnTo>
                    <a:close/>
                    <a:moveTo>
                      <a:pt x="66" y="0"/>
                    </a:moveTo>
                    <a:lnTo>
                      <a:pt x="66" y="0"/>
                    </a:lnTo>
                    <a:lnTo>
                      <a:pt x="68" y="4"/>
                    </a:lnTo>
                    <a:lnTo>
                      <a:pt x="66" y="0"/>
                    </a:lnTo>
                    <a:close/>
                    <a:moveTo>
                      <a:pt x="66" y="0"/>
                    </a:moveTo>
                    <a:lnTo>
                      <a:pt x="68" y="0"/>
                    </a:lnTo>
                    <a:lnTo>
                      <a:pt x="69" y="0"/>
                    </a:lnTo>
                    <a:lnTo>
                      <a:pt x="69" y="8"/>
                    </a:lnTo>
                    <a:lnTo>
                      <a:pt x="68" y="8"/>
                    </a:lnTo>
                    <a:lnTo>
                      <a:pt x="66" y="0"/>
                    </a:lnTo>
                    <a:close/>
                    <a:moveTo>
                      <a:pt x="69" y="0"/>
                    </a:moveTo>
                    <a:lnTo>
                      <a:pt x="71" y="0"/>
                    </a:lnTo>
                    <a:lnTo>
                      <a:pt x="71" y="8"/>
                    </a:lnTo>
                    <a:lnTo>
                      <a:pt x="69" y="8"/>
                    </a:lnTo>
                    <a:lnTo>
                      <a:pt x="69" y="0"/>
                    </a:lnTo>
                    <a:close/>
                    <a:moveTo>
                      <a:pt x="71" y="0"/>
                    </a:moveTo>
                    <a:lnTo>
                      <a:pt x="79" y="2"/>
                    </a:lnTo>
                    <a:lnTo>
                      <a:pt x="83" y="6"/>
                    </a:lnTo>
                    <a:lnTo>
                      <a:pt x="77" y="12"/>
                    </a:lnTo>
                    <a:lnTo>
                      <a:pt x="75" y="10"/>
                    </a:lnTo>
                    <a:lnTo>
                      <a:pt x="71" y="8"/>
                    </a:lnTo>
                    <a:lnTo>
                      <a:pt x="71" y="0"/>
                    </a:lnTo>
                    <a:close/>
                    <a:moveTo>
                      <a:pt x="77" y="12"/>
                    </a:moveTo>
                    <a:lnTo>
                      <a:pt x="77" y="12"/>
                    </a:lnTo>
                    <a:lnTo>
                      <a:pt x="81" y="8"/>
                    </a:lnTo>
                    <a:lnTo>
                      <a:pt x="77" y="12"/>
                    </a:lnTo>
                    <a:close/>
                    <a:moveTo>
                      <a:pt x="83" y="6"/>
                    </a:moveTo>
                    <a:lnTo>
                      <a:pt x="87" y="10"/>
                    </a:lnTo>
                    <a:lnTo>
                      <a:pt x="89" y="14"/>
                    </a:lnTo>
                    <a:lnTo>
                      <a:pt x="81" y="16"/>
                    </a:lnTo>
                    <a:lnTo>
                      <a:pt x="79" y="14"/>
                    </a:lnTo>
                    <a:lnTo>
                      <a:pt x="77" y="12"/>
                    </a:lnTo>
                    <a:lnTo>
                      <a:pt x="83" y="6"/>
                    </a:lnTo>
                    <a:close/>
                    <a:moveTo>
                      <a:pt x="89" y="14"/>
                    </a:moveTo>
                    <a:lnTo>
                      <a:pt x="89" y="18"/>
                    </a:lnTo>
                    <a:lnTo>
                      <a:pt x="91" y="23"/>
                    </a:lnTo>
                    <a:lnTo>
                      <a:pt x="81" y="23"/>
                    </a:lnTo>
                    <a:lnTo>
                      <a:pt x="81" y="19"/>
                    </a:lnTo>
                    <a:lnTo>
                      <a:pt x="81" y="16"/>
                    </a:lnTo>
                    <a:lnTo>
                      <a:pt x="89" y="14"/>
                    </a:lnTo>
                    <a:close/>
                    <a:moveTo>
                      <a:pt x="91" y="23"/>
                    </a:moveTo>
                    <a:lnTo>
                      <a:pt x="89" y="29"/>
                    </a:lnTo>
                    <a:lnTo>
                      <a:pt x="89" y="35"/>
                    </a:lnTo>
                    <a:lnTo>
                      <a:pt x="81" y="35"/>
                    </a:lnTo>
                    <a:lnTo>
                      <a:pt x="81" y="29"/>
                    </a:lnTo>
                    <a:lnTo>
                      <a:pt x="81" y="23"/>
                    </a:lnTo>
                    <a:lnTo>
                      <a:pt x="91" y="23"/>
                    </a:lnTo>
                    <a:close/>
                    <a:moveTo>
                      <a:pt x="89" y="35"/>
                    </a:moveTo>
                    <a:lnTo>
                      <a:pt x="87" y="43"/>
                    </a:lnTo>
                    <a:lnTo>
                      <a:pt x="85" y="48"/>
                    </a:lnTo>
                    <a:lnTo>
                      <a:pt x="77" y="44"/>
                    </a:lnTo>
                    <a:lnTo>
                      <a:pt x="79" y="41"/>
                    </a:lnTo>
                    <a:lnTo>
                      <a:pt x="81" y="35"/>
                    </a:lnTo>
                    <a:lnTo>
                      <a:pt x="89" y="35"/>
                    </a:lnTo>
                    <a:close/>
                    <a:moveTo>
                      <a:pt x="77" y="44"/>
                    </a:moveTo>
                    <a:lnTo>
                      <a:pt x="77" y="44"/>
                    </a:lnTo>
                    <a:lnTo>
                      <a:pt x="81" y="46"/>
                    </a:lnTo>
                    <a:lnTo>
                      <a:pt x="77" y="44"/>
                    </a:lnTo>
                    <a:close/>
                    <a:moveTo>
                      <a:pt x="85" y="48"/>
                    </a:moveTo>
                    <a:lnTo>
                      <a:pt x="85" y="48"/>
                    </a:lnTo>
                    <a:lnTo>
                      <a:pt x="77" y="46"/>
                    </a:lnTo>
                    <a:lnTo>
                      <a:pt x="77" y="44"/>
                    </a:lnTo>
                    <a:lnTo>
                      <a:pt x="85" y="48"/>
                    </a:lnTo>
                    <a:close/>
                    <a:moveTo>
                      <a:pt x="85" y="48"/>
                    </a:moveTo>
                    <a:lnTo>
                      <a:pt x="85" y="48"/>
                    </a:lnTo>
                    <a:lnTo>
                      <a:pt x="81" y="46"/>
                    </a:lnTo>
                    <a:lnTo>
                      <a:pt x="85" y="48"/>
                    </a:lnTo>
                    <a:close/>
                    <a:moveTo>
                      <a:pt x="85" y="48"/>
                    </a:moveTo>
                    <a:lnTo>
                      <a:pt x="85" y="50"/>
                    </a:lnTo>
                    <a:lnTo>
                      <a:pt x="83" y="52"/>
                    </a:lnTo>
                    <a:lnTo>
                      <a:pt x="77" y="48"/>
                    </a:lnTo>
                    <a:lnTo>
                      <a:pt x="77" y="46"/>
                    </a:lnTo>
                    <a:lnTo>
                      <a:pt x="85" y="48"/>
                    </a:lnTo>
                    <a:close/>
                    <a:moveTo>
                      <a:pt x="83" y="52"/>
                    </a:moveTo>
                    <a:lnTo>
                      <a:pt x="83" y="54"/>
                    </a:lnTo>
                    <a:lnTo>
                      <a:pt x="83" y="56"/>
                    </a:lnTo>
                    <a:lnTo>
                      <a:pt x="75" y="52"/>
                    </a:lnTo>
                    <a:lnTo>
                      <a:pt x="75" y="50"/>
                    </a:lnTo>
                    <a:lnTo>
                      <a:pt x="77" y="48"/>
                    </a:lnTo>
                    <a:lnTo>
                      <a:pt x="83" y="52"/>
                    </a:lnTo>
                    <a:close/>
                    <a:moveTo>
                      <a:pt x="83" y="56"/>
                    </a:moveTo>
                    <a:lnTo>
                      <a:pt x="77" y="64"/>
                    </a:lnTo>
                    <a:lnTo>
                      <a:pt x="73" y="73"/>
                    </a:lnTo>
                    <a:lnTo>
                      <a:pt x="66" y="68"/>
                    </a:lnTo>
                    <a:lnTo>
                      <a:pt x="71" y="60"/>
                    </a:lnTo>
                    <a:lnTo>
                      <a:pt x="75" y="52"/>
                    </a:lnTo>
                    <a:lnTo>
                      <a:pt x="83" y="56"/>
                    </a:lnTo>
                    <a:close/>
                    <a:moveTo>
                      <a:pt x="66" y="68"/>
                    </a:moveTo>
                    <a:lnTo>
                      <a:pt x="66" y="68"/>
                    </a:lnTo>
                    <a:lnTo>
                      <a:pt x="69" y="69"/>
                    </a:lnTo>
                    <a:lnTo>
                      <a:pt x="66" y="68"/>
                    </a:lnTo>
                    <a:close/>
                    <a:moveTo>
                      <a:pt x="73" y="73"/>
                    </a:moveTo>
                    <a:lnTo>
                      <a:pt x="73" y="73"/>
                    </a:lnTo>
                    <a:lnTo>
                      <a:pt x="66" y="68"/>
                    </a:lnTo>
                    <a:lnTo>
                      <a:pt x="73" y="73"/>
                    </a:lnTo>
                    <a:close/>
                    <a:moveTo>
                      <a:pt x="73" y="73"/>
                    </a:moveTo>
                    <a:lnTo>
                      <a:pt x="73" y="73"/>
                    </a:lnTo>
                    <a:lnTo>
                      <a:pt x="69" y="69"/>
                    </a:lnTo>
                    <a:lnTo>
                      <a:pt x="73" y="73"/>
                    </a:lnTo>
                    <a:close/>
                    <a:moveTo>
                      <a:pt x="73" y="73"/>
                    </a:moveTo>
                    <a:lnTo>
                      <a:pt x="71" y="73"/>
                    </a:lnTo>
                    <a:lnTo>
                      <a:pt x="71" y="75"/>
                    </a:lnTo>
                    <a:lnTo>
                      <a:pt x="64" y="69"/>
                    </a:lnTo>
                    <a:lnTo>
                      <a:pt x="66" y="69"/>
                    </a:lnTo>
                    <a:lnTo>
                      <a:pt x="66" y="68"/>
                    </a:lnTo>
                    <a:lnTo>
                      <a:pt x="73" y="73"/>
                    </a:lnTo>
                    <a:close/>
                    <a:moveTo>
                      <a:pt x="71" y="75"/>
                    </a:moveTo>
                    <a:lnTo>
                      <a:pt x="69" y="75"/>
                    </a:lnTo>
                    <a:lnTo>
                      <a:pt x="69" y="77"/>
                    </a:lnTo>
                    <a:lnTo>
                      <a:pt x="64" y="71"/>
                    </a:lnTo>
                    <a:lnTo>
                      <a:pt x="64" y="69"/>
                    </a:lnTo>
                    <a:lnTo>
                      <a:pt x="71" y="75"/>
                    </a:lnTo>
                    <a:close/>
                    <a:moveTo>
                      <a:pt x="69" y="77"/>
                    </a:moveTo>
                    <a:lnTo>
                      <a:pt x="64" y="83"/>
                    </a:lnTo>
                    <a:lnTo>
                      <a:pt x="58" y="89"/>
                    </a:lnTo>
                    <a:lnTo>
                      <a:pt x="54" y="83"/>
                    </a:lnTo>
                    <a:lnTo>
                      <a:pt x="58" y="77"/>
                    </a:lnTo>
                    <a:lnTo>
                      <a:pt x="64" y="71"/>
                    </a:lnTo>
                    <a:lnTo>
                      <a:pt x="69" y="77"/>
                    </a:lnTo>
                    <a:close/>
                    <a:moveTo>
                      <a:pt x="58" y="89"/>
                    </a:moveTo>
                    <a:lnTo>
                      <a:pt x="54" y="92"/>
                    </a:lnTo>
                    <a:lnTo>
                      <a:pt x="50" y="96"/>
                    </a:lnTo>
                    <a:lnTo>
                      <a:pt x="44" y="91"/>
                    </a:lnTo>
                    <a:lnTo>
                      <a:pt x="48" y="87"/>
                    </a:lnTo>
                    <a:lnTo>
                      <a:pt x="54" y="83"/>
                    </a:lnTo>
                    <a:lnTo>
                      <a:pt x="58" y="89"/>
                    </a:lnTo>
                    <a:close/>
                    <a:moveTo>
                      <a:pt x="50" y="96"/>
                    </a:moveTo>
                    <a:lnTo>
                      <a:pt x="44" y="100"/>
                    </a:lnTo>
                    <a:lnTo>
                      <a:pt x="39" y="106"/>
                    </a:lnTo>
                    <a:lnTo>
                      <a:pt x="35" y="98"/>
                    </a:lnTo>
                    <a:lnTo>
                      <a:pt x="41" y="94"/>
                    </a:lnTo>
                    <a:lnTo>
                      <a:pt x="44" y="91"/>
                    </a:lnTo>
                    <a:lnTo>
                      <a:pt x="50" y="96"/>
                    </a:lnTo>
                    <a:close/>
                    <a:moveTo>
                      <a:pt x="39" y="106"/>
                    </a:moveTo>
                    <a:lnTo>
                      <a:pt x="21" y="119"/>
                    </a:lnTo>
                    <a:lnTo>
                      <a:pt x="16" y="114"/>
                    </a:lnTo>
                    <a:lnTo>
                      <a:pt x="35" y="98"/>
                    </a:lnTo>
                    <a:lnTo>
                      <a:pt x="39" y="106"/>
                    </a:lnTo>
                    <a:close/>
                    <a:moveTo>
                      <a:pt x="14" y="116"/>
                    </a:moveTo>
                    <a:lnTo>
                      <a:pt x="14" y="114"/>
                    </a:lnTo>
                    <a:lnTo>
                      <a:pt x="16" y="114"/>
                    </a:lnTo>
                    <a:lnTo>
                      <a:pt x="18" y="116"/>
                    </a:lnTo>
                    <a:lnTo>
                      <a:pt x="14" y="116"/>
                    </a:lnTo>
                    <a:close/>
                    <a:moveTo>
                      <a:pt x="23" y="116"/>
                    </a:moveTo>
                    <a:lnTo>
                      <a:pt x="23" y="173"/>
                    </a:lnTo>
                    <a:lnTo>
                      <a:pt x="14" y="173"/>
                    </a:lnTo>
                    <a:lnTo>
                      <a:pt x="14" y="116"/>
                    </a:lnTo>
                    <a:lnTo>
                      <a:pt x="23" y="116"/>
                    </a:lnTo>
                    <a:close/>
                    <a:moveTo>
                      <a:pt x="23" y="173"/>
                    </a:moveTo>
                    <a:lnTo>
                      <a:pt x="23" y="175"/>
                    </a:lnTo>
                    <a:lnTo>
                      <a:pt x="21" y="177"/>
                    </a:lnTo>
                    <a:lnTo>
                      <a:pt x="18" y="173"/>
                    </a:lnTo>
                    <a:lnTo>
                      <a:pt x="23" y="173"/>
                    </a:lnTo>
                    <a:close/>
                    <a:moveTo>
                      <a:pt x="21" y="177"/>
                    </a:moveTo>
                    <a:lnTo>
                      <a:pt x="8" y="187"/>
                    </a:lnTo>
                    <a:lnTo>
                      <a:pt x="2" y="181"/>
                    </a:lnTo>
                    <a:lnTo>
                      <a:pt x="16" y="171"/>
                    </a:lnTo>
                    <a:lnTo>
                      <a:pt x="21" y="177"/>
                    </a:lnTo>
                    <a:close/>
                    <a:moveTo>
                      <a:pt x="8" y="187"/>
                    </a:moveTo>
                    <a:lnTo>
                      <a:pt x="0" y="192"/>
                    </a:lnTo>
                    <a:lnTo>
                      <a:pt x="0" y="185"/>
                    </a:lnTo>
                    <a:lnTo>
                      <a:pt x="4" y="185"/>
                    </a:lnTo>
                    <a:lnTo>
                      <a:pt x="8" y="187"/>
                    </a:lnTo>
                    <a:close/>
                    <a:moveTo>
                      <a:pt x="0" y="185"/>
                    </a:moveTo>
                    <a:lnTo>
                      <a:pt x="0" y="46"/>
                    </a:lnTo>
                    <a:lnTo>
                      <a:pt x="10" y="46"/>
                    </a:lnTo>
                    <a:lnTo>
                      <a:pt x="10" y="185"/>
                    </a:lnTo>
                    <a:lnTo>
                      <a:pt x="0" y="185"/>
                    </a:lnTo>
                    <a:close/>
                    <a:moveTo>
                      <a:pt x="0" y="46"/>
                    </a:moveTo>
                    <a:lnTo>
                      <a:pt x="0" y="44"/>
                    </a:lnTo>
                    <a:lnTo>
                      <a:pt x="2" y="44"/>
                    </a:lnTo>
                    <a:lnTo>
                      <a:pt x="4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2" name="Freeform 90"/>
              <p:cNvSpPr>
                <a:spLocks noEditPoints="1"/>
              </p:cNvSpPr>
              <p:nvPr/>
            </p:nvSpPr>
            <p:spPr bwMode="auto">
              <a:xfrm>
                <a:off x="3514" y="2122"/>
                <a:ext cx="21" cy="51"/>
              </a:xfrm>
              <a:custGeom>
                <a:avLst/>
                <a:gdLst>
                  <a:gd name="T0" fmla="*/ 19 w 21"/>
                  <a:gd name="T1" fmla="*/ 36 h 51"/>
                  <a:gd name="T2" fmla="*/ 5 w 21"/>
                  <a:gd name="T3" fmla="*/ 48 h 51"/>
                  <a:gd name="T4" fmla="*/ 2 w 21"/>
                  <a:gd name="T5" fmla="*/ 40 h 51"/>
                  <a:gd name="T6" fmla="*/ 15 w 21"/>
                  <a:gd name="T7" fmla="*/ 30 h 51"/>
                  <a:gd name="T8" fmla="*/ 19 w 21"/>
                  <a:gd name="T9" fmla="*/ 36 h 51"/>
                  <a:gd name="T10" fmla="*/ 5 w 21"/>
                  <a:gd name="T11" fmla="*/ 48 h 51"/>
                  <a:gd name="T12" fmla="*/ 0 w 21"/>
                  <a:gd name="T13" fmla="*/ 51 h 51"/>
                  <a:gd name="T14" fmla="*/ 0 w 21"/>
                  <a:gd name="T15" fmla="*/ 44 h 51"/>
                  <a:gd name="T16" fmla="*/ 3 w 21"/>
                  <a:gd name="T17" fmla="*/ 44 h 51"/>
                  <a:gd name="T18" fmla="*/ 5 w 21"/>
                  <a:gd name="T19" fmla="*/ 48 h 51"/>
                  <a:gd name="T20" fmla="*/ 0 w 21"/>
                  <a:gd name="T21" fmla="*/ 44 h 51"/>
                  <a:gd name="T22" fmla="*/ 0 w 21"/>
                  <a:gd name="T23" fmla="*/ 19 h 51"/>
                  <a:gd name="T24" fmla="*/ 7 w 21"/>
                  <a:gd name="T25" fmla="*/ 19 h 51"/>
                  <a:gd name="T26" fmla="*/ 7 w 21"/>
                  <a:gd name="T27" fmla="*/ 44 h 51"/>
                  <a:gd name="T28" fmla="*/ 0 w 21"/>
                  <a:gd name="T29" fmla="*/ 44 h 51"/>
                  <a:gd name="T30" fmla="*/ 0 w 21"/>
                  <a:gd name="T31" fmla="*/ 19 h 51"/>
                  <a:gd name="T32" fmla="*/ 0 w 21"/>
                  <a:gd name="T33" fmla="*/ 17 h 51"/>
                  <a:gd name="T34" fmla="*/ 2 w 21"/>
                  <a:gd name="T35" fmla="*/ 15 h 51"/>
                  <a:gd name="T36" fmla="*/ 3 w 21"/>
                  <a:gd name="T37" fmla="*/ 19 h 51"/>
                  <a:gd name="T38" fmla="*/ 0 w 21"/>
                  <a:gd name="T39" fmla="*/ 19 h 51"/>
                  <a:gd name="T40" fmla="*/ 2 w 21"/>
                  <a:gd name="T41" fmla="*/ 15 h 51"/>
                  <a:gd name="T42" fmla="*/ 15 w 21"/>
                  <a:gd name="T43" fmla="*/ 5 h 51"/>
                  <a:gd name="T44" fmla="*/ 19 w 21"/>
                  <a:gd name="T45" fmla="*/ 11 h 51"/>
                  <a:gd name="T46" fmla="*/ 5 w 21"/>
                  <a:gd name="T47" fmla="*/ 23 h 51"/>
                  <a:gd name="T48" fmla="*/ 2 w 21"/>
                  <a:gd name="T49" fmla="*/ 15 h 51"/>
                  <a:gd name="T50" fmla="*/ 15 w 21"/>
                  <a:gd name="T51" fmla="*/ 5 h 51"/>
                  <a:gd name="T52" fmla="*/ 21 w 21"/>
                  <a:gd name="T53" fmla="*/ 0 h 51"/>
                  <a:gd name="T54" fmla="*/ 21 w 21"/>
                  <a:gd name="T55" fmla="*/ 9 h 51"/>
                  <a:gd name="T56" fmla="*/ 17 w 21"/>
                  <a:gd name="T57" fmla="*/ 9 h 51"/>
                  <a:gd name="T58" fmla="*/ 15 w 21"/>
                  <a:gd name="T59" fmla="*/ 5 h 51"/>
                  <a:gd name="T60" fmla="*/ 21 w 21"/>
                  <a:gd name="T61" fmla="*/ 9 h 51"/>
                  <a:gd name="T62" fmla="*/ 21 w 21"/>
                  <a:gd name="T63" fmla="*/ 34 h 51"/>
                  <a:gd name="T64" fmla="*/ 13 w 21"/>
                  <a:gd name="T65" fmla="*/ 34 h 51"/>
                  <a:gd name="T66" fmla="*/ 13 w 21"/>
                  <a:gd name="T67" fmla="*/ 9 h 51"/>
                  <a:gd name="T68" fmla="*/ 21 w 21"/>
                  <a:gd name="T69" fmla="*/ 9 h 51"/>
                  <a:gd name="T70" fmla="*/ 21 w 21"/>
                  <a:gd name="T71" fmla="*/ 34 h 51"/>
                  <a:gd name="T72" fmla="*/ 21 w 21"/>
                  <a:gd name="T73" fmla="*/ 36 h 51"/>
                  <a:gd name="T74" fmla="*/ 19 w 21"/>
                  <a:gd name="T75" fmla="*/ 36 h 51"/>
                  <a:gd name="T76" fmla="*/ 17 w 21"/>
                  <a:gd name="T77" fmla="*/ 34 h 51"/>
                  <a:gd name="T78" fmla="*/ 21 w 21"/>
                  <a:gd name="T79" fmla="*/ 34 h 5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"/>
                  <a:gd name="T121" fmla="*/ 0 h 51"/>
                  <a:gd name="T122" fmla="*/ 21 w 21"/>
                  <a:gd name="T123" fmla="*/ 51 h 5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" h="51">
                    <a:moveTo>
                      <a:pt x="19" y="36"/>
                    </a:moveTo>
                    <a:lnTo>
                      <a:pt x="5" y="48"/>
                    </a:lnTo>
                    <a:lnTo>
                      <a:pt x="2" y="40"/>
                    </a:lnTo>
                    <a:lnTo>
                      <a:pt x="15" y="30"/>
                    </a:lnTo>
                    <a:lnTo>
                      <a:pt x="19" y="36"/>
                    </a:lnTo>
                    <a:close/>
                    <a:moveTo>
                      <a:pt x="5" y="48"/>
                    </a:moveTo>
                    <a:lnTo>
                      <a:pt x="0" y="51"/>
                    </a:lnTo>
                    <a:lnTo>
                      <a:pt x="0" y="44"/>
                    </a:lnTo>
                    <a:lnTo>
                      <a:pt x="3" y="44"/>
                    </a:lnTo>
                    <a:lnTo>
                      <a:pt x="5" y="48"/>
                    </a:lnTo>
                    <a:close/>
                    <a:moveTo>
                      <a:pt x="0" y="44"/>
                    </a:moveTo>
                    <a:lnTo>
                      <a:pt x="0" y="19"/>
                    </a:lnTo>
                    <a:lnTo>
                      <a:pt x="7" y="19"/>
                    </a:lnTo>
                    <a:lnTo>
                      <a:pt x="7" y="44"/>
                    </a:lnTo>
                    <a:lnTo>
                      <a:pt x="0" y="44"/>
                    </a:lnTo>
                    <a:close/>
                    <a:moveTo>
                      <a:pt x="0" y="19"/>
                    </a:moveTo>
                    <a:lnTo>
                      <a:pt x="0" y="17"/>
                    </a:lnTo>
                    <a:lnTo>
                      <a:pt x="2" y="15"/>
                    </a:lnTo>
                    <a:lnTo>
                      <a:pt x="3" y="19"/>
                    </a:lnTo>
                    <a:lnTo>
                      <a:pt x="0" y="19"/>
                    </a:lnTo>
                    <a:close/>
                    <a:moveTo>
                      <a:pt x="2" y="15"/>
                    </a:moveTo>
                    <a:lnTo>
                      <a:pt x="15" y="5"/>
                    </a:lnTo>
                    <a:lnTo>
                      <a:pt x="19" y="11"/>
                    </a:lnTo>
                    <a:lnTo>
                      <a:pt x="5" y="23"/>
                    </a:lnTo>
                    <a:lnTo>
                      <a:pt x="2" y="15"/>
                    </a:lnTo>
                    <a:close/>
                    <a:moveTo>
                      <a:pt x="15" y="5"/>
                    </a:moveTo>
                    <a:lnTo>
                      <a:pt x="21" y="0"/>
                    </a:lnTo>
                    <a:lnTo>
                      <a:pt x="21" y="9"/>
                    </a:lnTo>
                    <a:lnTo>
                      <a:pt x="17" y="9"/>
                    </a:lnTo>
                    <a:lnTo>
                      <a:pt x="15" y="5"/>
                    </a:lnTo>
                    <a:close/>
                    <a:moveTo>
                      <a:pt x="21" y="9"/>
                    </a:moveTo>
                    <a:lnTo>
                      <a:pt x="21" y="34"/>
                    </a:lnTo>
                    <a:lnTo>
                      <a:pt x="13" y="34"/>
                    </a:lnTo>
                    <a:lnTo>
                      <a:pt x="13" y="9"/>
                    </a:lnTo>
                    <a:lnTo>
                      <a:pt x="21" y="9"/>
                    </a:lnTo>
                    <a:close/>
                    <a:moveTo>
                      <a:pt x="21" y="34"/>
                    </a:moveTo>
                    <a:lnTo>
                      <a:pt x="21" y="36"/>
                    </a:lnTo>
                    <a:lnTo>
                      <a:pt x="19" y="36"/>
                    </a:lnTo>
                    <a:lnTo>
                      <a:pt x="17" y="34"/>
                    </a:lnTo>
                    <a:lnTo>
                      <a:pt x="21" y="3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3" name="Freeform 91"/>
              <p:cNvSpPr>
                <a:spLocks noEditPoints="1"/>
              </p:cNvSpPr>
              <p:nvPr/>
            </p:nvSpPr>
            <p:spPr bwMode="auto">
              <a:xfrm>
                <a:off x="3558" y="1947"/>
                <a:ext cx="90" cy="192"/>
              </a:xfrm>
              <a:custGeom>
                <a:avLst/>
                <a:gdLst>
                  <a:gd name="T0" fmla="*/ 21 w 90"/>
                  <a:gd name="T1" fmla="*/ 105 h 192"/>
                  <a:gd name="T2" fmla="*/ 36 w 90"/>
                  <a:gd name="T3" fmla="*/ 84 h 192"/>
                  <a:gd name="T4" fmla="*/ 38 w 90"/>
                  <a:gd name="T5" fmla="*/ 86 h 192"/>
                  <a:gd name="T6" fmla="*/ 48 w 90"/>
                  <a:gd name="T7" fmla="*/ 82 h 192"/>
                  <a:gd name="T8" fmla="*/ 67 w 90"/>
                  <a:gd name="T9" fmla="*/ 63 h 192"/>
                  <a:gd name="T10" fmla="*/ 65 w 90"/>
                  <a:gd name="T11" fmla="*/ 48 h 192"/>
                  <a:gd name="T12" fmla="*/ 67 w 90"/>
                  <a:gd name="T13" fmla="*/ 42 h 192"/>
                  <a:gd name="T14" fmla="*/ 67 w 90"/>
                  <a:gd name="T15" fmla="*/ 36 h 192"/>
                  <a:gd name="T16" fmla="*/ 67 w 90"/>
                  <a:gd name="T17" fmla="*/ 36 h 192"/>
                  <a:gd name="T18" fmla="*/ 73 w 90"/>
                  <a:gd name="T19" fmla="*/ 23 h 192"/>
                  <a:gd name="T20" fmla="*/ 57 w 90"/>
                  <a:gd name="T21" fmla="*/ 19 h 192"/>
                  <a:gd name="T22" fmla="*/ 34 w 90"/>
                  <a:gd name="T23" fmla="*/ 32 h 192"/>
                  <a:gd name="T24" fmla="*/ 15 w 90"/>
                  <a:gd name="T25" fmla="*/ 46 h 192"/>
                  <a:gd name="T26" fmla="*/ 19 w 90"/>
                  <a:gd name="T27" fmla="*/ 50 h 192"/>
                  <a:gd name="T28" fmla="*/ 2 w 90"/>
                  <a:gd name="T29" fmla="*/ 44 h 192"/>
                  <a:gd name="T30" fmla="*/ 32 w 90"/>
                  <a:gd name="T31" fmla="*/ 21 h 192"/>
                  <a:gd name="T32" fmla="*/ 34 w 90"/>
                  <a:gd name="T33" fmla="*/ 25 h 192"/>
                  <a:gd name="T34" fmla="*/ 38 w 90"/>
                  <a:gd name="T35" fmla="*/ 25 h 192"/>
                  <a:gd name="T36" fmla="*/ 42 w 90"/>
                  <a:gd name="T37" fmla="*/ 23 h 192"/>
                  <a:gd name="T38" fmla="*/ 52 w 90"/>
                  <a:gd name="T39" fmla="*/ 5 h 192"/>
                  <a:gd name="T40" fmla="*/ 55 w 90"/>
                  <a:gd name="T41" fmla="*/ 13 h 192"/>
                  <a:gd name="T42" fmla="*/ 63 w 90"/>
                  <a:gd name="T43" fmla="*/ 9 h 192"/>
                  <a:gd name="T44" fmla="*/ 61 w 90"/>
                  <a:gd name="T45" fmla="*/ 5 h 192"/>
                  <a:gd name="T46" fmla="*/ 65 w 90"/>
                  <a:gd name="T47" fmla="*/ 9 h 192"/>
                  <a:gd name="T48" fmla="*/ 65 w 90"/>
                  <a:gd name="T49" fmla="*/ 0 h 192"/>
                  <a:gd name="T50" fmla="*/ 67 w 90"/>
                  <a:gd name="T51" fmla="*/ 0 h 192"/>
                  <a:gd name="T52" fmla="*/ 69 w 90"/>
                  <a:gd name="T53" fmla="*/ 0 h 192"/>
                  <a:gd name="T54" fmla="*/ 71 w 90"/>
                  <a:gd name="T55" fmla="*/ 0 h 192"/>
                  <a:gd name="T56" fmla="*/ 71 w 90"/>
                  <a:gd name="T57" fmla="*/ 0 h 192"/>
                  <a:gd name="T58" fmla="*/ 71 w 90"/>
                  <a:gd name="T59" fmla="*/ 0 h 192"/>
                  <a:gd name="T60" fmla="*/ 86 w 90"/>
                  <a:gd name="T61" fmla="*/ 9 h 192"/>
                  <a:gd name="T62" fmla="*/ 88 w 90"/>
                  <a:gd name="T63" fmla="*/ 13 h 192"/>
                  <a:gd name="T64" fmla="*/ 88 w 90"/>
                  <a:gd name="T65" fmla="*/ 13 h 192"/>
                  <a:gd name="T66" fmla="*/ 82 w 90"/>
                  <a:gd name="T67" fmla="*/ 25 h 192"/>
                  <a:gd name="T68" fmla="*/ 79 w 90"/>
                  <a:gd name="T69" fmla="*/ 40 h 192"/>
                  <a:gd name="T70" fmla="*/ 77 w 90"/>
                  <a:gd name="T71" fmla="*/ 46 h 192"/>
                  <a:gd name="T72" fmla="*/ 84 w 90"/>
                  <a:gd name="T73" fmla="*/ 48 h 192"/>
                  <a:gd name="T74" fmla="*/ 84 w 90"/>
                  <a:gd name="T75" fmla="*/ 52 h 192"/>
                  <a:gd name="T76" fmla="*/ 82 w 90"/>
                  <a:gd name="T77" fmla="*/ 53 h 192"/>
                  <a:gd name="T78" fmla="*/ 82 w 90"/>
                  <a:gd name="T79" fmla="*/ 55 h 192"/>
                  <a:gd name="T80" fmla="*/ 82 w 90"/>
                  <a:gd name="T81" fmla="*/ 55 h 192"/>
                  <a:gd name="T82" fmla="*/ 73 w 90"/>
                  <a:gd name="T83" fmla="*/ 73 h 192"/>
                  <a:gd name="T84" fmla="*/ 69 w 90"/>
                  <a:gd name="T85" fmla="*/ 71 h 192"/>
                  <a:gd name="T86" fmla="*/ 65 w 90"/>
                  <a:gd name="T87" fmla="*/ 69 h 192"/>
                  <a:gd name="T88" fmla="*/ 63 w 90"/>
                  <a:gd name="T89" fmla="*/ 73 h 192"/>
                  <a:gd name="T90" fmla="*/ 59 w 90"/>
                  <a:gd name="T91" fmla="*/ 88 h 192"/>
                  <a:gd name="T92" fmla="*/ 54 w 90"/>
                  <a:gd name="T93" fmla="*/ 92 h 192"/>
                  <a:gd name="T94" fmla="*/ 50 w 90"/>
                  <a:gd name="T95" fmla="*/ 96 h 192"/>
                  <a:gd name="T96" fmla="*/ 50 w 90"/>
                  <a:gd name="T97" fmla="*/ 96 h 192"/>
                  <a:gd name="T98" fmla="*/ 15 w 90"/>
                  <a:gd name="T99" fmla="*/ 115 h 192"/>
                  <a:gd name="T100" fmla="*/ 23 w 90"/>
                  <a:gd name="T101" fmla="*/ 175 h 192"/>
                  <a:gd name="T102" fmla="*/ 21 w 90"/>
                  <a:gd name="T103" fmla="*/ 176 h 192"/>
                  <a:gd name="T104" fmla="*/ 15 w 90"/>
                  <a:gd name="T105" fmla="*/ 171 h 192"/>
                  <a:gd name="T106" fmla="*/ 7 w 90"/>
                  <a:gd name="T107" fmla="*/ 188 h 192"/>
                  <a:gd name="T108" fmla="*/ 0 w 90"/>
                  <a:gd name="T109" fmla="*/ 46 h 19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0"/>
                  <a:gd name="T166" fmla="*/ 0 h 192"/>
                  <a:gd name="T167" fmla="*/ 90 w 90"/>
                  <a:gd name="T168" fmla="*/ 192 h 19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0" h="192">
                    <a:moveTo>
                      <a:pt x="23" y="50"/>
                    </a:moveTo>
                    <a:lnTo>
                      <a:pt x="23" y="102"/>
                    </a:lnTo>
                    <a:lnTo>
                      <a:pt x="15" y="102"/>
                    </a:lnTo>
                    <a:lnTo>
                      <a:pt x="15" y="50"/>
                    </a:lnTo>
                    <a:lnTo>
                      <a:pt x="23" y="50"/>
                    </a:lnTo>
                    <a:close/>
                    <a:moveTo>
                      <a:pt x="21" y="105"/>
                    </a:moveTo>
                    <a:lnTo>
                      <a:pt x="15" y="109"/>
                    </a:lnTo>
                    <a:lnTo>
                      <a:pt x="15" y="102"/>
                    </a:lnTo>
                    <a:lnTo>
                      <a:pt x="19" y="102"/>
                    </a:lnTo>
                    <a:lnTo>
                      <a:pt x="21" y="105"/>
                    </a:lnTo>
                    <a:close/>
                    <a:moveTo>
                      <a:pt x="15" y="100"/>
                    </a:moveTo>
                    <a:lnTo>
                      <a:pt x="36" y="84"/>
                    </a:lnTo>
                    <a:lnTo>
                      <a:pt x="40" y="90"/>
                    </a:lnTo>
                    <a:lnTo>
                      <a:pt x="21" y="105"/>
                    </a:lnTo>
                    <a:lnTo>
                      <a:pt x="15" y="100"/>
                    </a:lnTo>
                    <a:close/>
                    <a:moveTo>
                      <a:pt x="36" y="84"/>
                    </a:moveTo>
                    <a:lnTo>
                      <a:pt x="36" y="84"/>
                    </a:lnTo>
                    <a:lnTo>
                      <a:pt x="38" y="86"/>
                    </a:lnTo>
                    <a:lnTo>
                      <a:pt x="36" y="84"/>
                    </a:lnTo>
                    <a:close/>
                    <a:moveTo>
                      <a:pt x="36" y="84"/>
                    </a:moveTo>
                    <a:lnTo>
                      <a:pt x="44" y="77"/>
                    </a:lnTo>
                    <a:lnTo>
                      <a:pt x="50" y="71"/>
                    </a:lnTo>
                    <a:lnTo>
                      <a:pt x="55" y="77"/>
                    </a:lnTo>
                    <a:lnTo>
                      <a:pt x="48" y="82"/>
                    </a:lnTo>
                    <a:lnTo>
                      <a:pt x="40" y="90"/>
                    </a:lnTo>
                    <a:lnTo>
                      <a:pt x="36" y="84"/>
                    </a:lnTo>
                    <a:close/>
                    <a:moveTo>
                      <a:pt x="50" y="71"/>
                    </a:moveTo>
                    <a:lnTo>
                      <a:pt x="55" y="65"/>
                    </a:lnTo>
                    <a:lnTo>
                      <a:pt x="59" y="59"/>
                    </a:lnTo>
                    <a:lnTo>
                      <a:pt x="67" y="63"/>
                    </a:lnTo>
                    <a:lnTo>
                      <a:pt x="61" y="71"/>
                    </a:lnTo>
                    <a:lnTo>
                      <a:pt x="55" y="77"/>
                    </a:lnTo>
                    <a:lnTo>
                      <a:pt x="50" y="71"/>
                    </a:lnTo>
                    <a:close/>
                    <a:moveTo>
                      <a:pt x="59" y="59"/>
                    </a:moveTo>
                    <a:lnTo>
                      <a:pt x="63" y="53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9" y="57"/>
                    </a:lnTo>
                    <a:lnTo>
                      <a:pt x="67" y="63"/>
                    </a:lnTo>
                    <a:lnTo>
                      <a:pt x="59" y="59"/>
                    </a:lnTo>
                    <a:close/>
                    <a:moveTo>
                      <a:pt x="65" y="48"/>
                    </a:moveTo>
                    <a:lnTo>
                      <a:pt x="67" y="42"/>
                    </a:lnTo>
                    <a:lnTo>
                      <a:pt x="67" y="36"/>
                    </a:lnTo>
                    <a:lnTo>
                      <a:pt x="75" y="36"/>
                    </a:lnTo>
                    <a:lnTo>
                      <a:pt x="75" y="42"/>
                    </a:lnTo>
                    <a:lnTo>
                      <a:pt x="73" y="50"/>
                    </a:lnTo>
                    <a:lnTo>
                      <a:pt x="65" y="48"/>
                    </a:lnTo>
                    <a:close/>
                    <a:moveTo>
                      <a:pt x="67" y="36"/>
                    </a:moveTo>
                    <a:lnTo>
                      <a:pt x="67" y="30"/>
                    </a:lnTo>
                    <a:lnTo>
                      <a:pt x="65" y="27"/>
                    </a:lnTo>
                    <a:lnTo>
                      <a:pt x="73" y="23"/>
                    </a:lnTo>
                    <a:lnTo>
                      <a:pt x="75" y="29"/>
                    </a:lnTo>
                    <a:lnTo>
                      <a:pt x="75" y="36"/>
                    </a:lnTo>
                    <a:lnTo>
                      <a:pt x="67" y="36"/>
                    </a:lnTo>
                    <a:close/>
                    <a:moveTo>
                      <a:pt x="65" y="27"/>
                    </a:moveTo>
                    <a:lnTo>
                      <a:pt x="65" y="27"/>
                    </a:lnTo>
                    <a:lnTo>
                      <a:pt x="63" y="27"/>
                    </a:lnTo>
                    <a:lnTo>
                      <a:pt x="63" y="17"/>
                    </a:lnTo>
                    <a:lnTo>
                      <a:pt x="69" y="19"/>
                    </a:lnTo>
                    <a:lnTo>
                      <a:pt x="73" y="23"/>
                    </a:lnTo>
                    <a:lnTo>
                      <a:pt x="65" y="27"/>
                    </a:lnTo>
                    <a:close/>
                    <a:moveTo>
                      <a:pt x="63" y="27"/>
                    </a:moveTo>
                    <a:lnTo>
                      <a:pt x="59" y="27"/>
                    </a:lnTo>
                    <a:lnTo>
                      <a:pt x="54" y="29"/>
                    </a:lnTo>
                    <a:lnTo>
                      <a:pt x="50" y="21"/>
                    </a:lnTo>
                    <a:lnTo>
                      <a:pt x="57" y="19"/>
                    </a:lnTo>
                    <a:lnTo>
                      <a:pt x="63" y="17"/>
                    </a:lnTo>
                    <a:lnTo>
                      <a:pt x="63" y="27"/>
                    </a:lnTo>
                    <a:close/>
                    <a:moveTo>
                      <a:pt x="54" y="29"/>
                    </a:moveTo>
                    <a:lnTo>
                      <a:pt x="48" y="32"/>
                    </a:lnTo>
                    <a:lnTo>
                      <a:pt x="40" y="38"/>
                    </a:lnTo>
                    <a:lnTo>
                      <a:pt x="34" y="32"/>
                    </a:lnTo>
                    <a:lnTo>
                      <a:pt x="44" y="27"/>
                    </a:lnTo>
                    <a:lnTo>
                      <a:pt x="50" y="21"/>
                    </a:lnTo>
                    <a:lnTo>
                      <a:pt x="54" y="29"/>
                    </a:lnTo>
                    <a:close/>
                    <a:moveTo>
                      <a:pt x="40" y="38"/>
                    </a:moveTo>
                    <a:lnTo>
                      <a:pt x="21" y="53"/>
                    </a:lnTo>
                    <a:lnTo>
                      <a:pt x="15" y="46"/>
                    </a:lnTo>
                    <a:lnTo>
                      <a:pt x="34" y="32"/>
                    </a:lnTo>
                    <a:lnTo>
                      <a:pt x="40" y="38"/>
                    </a:lnTo>
                    <a:close/>
                    <a:moveTo>
                      <a:pt x="15" y="50"/>
                    </a:moveTo>
                    <a:lnTo>
                      <a:pt x="15" y="48"/>
                    </a:lnTo>
                    <a:lnTo>
                      <a:pt x="15" y="46"/>
                    </a:lnTo>
                    <a:lnTo>
                      <a:pt x="19" y="50"/>
                    </a:lnTo>
                    <a:lnTo>
                      <a:pt x="15" y="50"/>
                    </a:lnTo>
                    <a:close/>
                    <a:moveTo>
                      <a:pt x="2" y="44"/>
                    </a:moveTo>
                    <a:lnTo>
                      <a:pt x="32" y="21"/>
                    </a:lnTo>
                    <a:lnTo>
                      <a:pt x="36" y="27"/>
                    </a:lnTo>
                    <a:lnTo>
                      <a:pt x="7" y="50"/>
                    </a:lnTo>
                    <a:lnTo>
                      <a:pt x="2" y="44"/>
                    </a:lnTo>
                    <a:close/>
                    <a:moveTo>
                      <a:pt x="32" y="21"/>
                    </a:moveTo>
                    <a:lnTo>
                      <a:pt x="32" y="21"/>
                    </a:lnTo>
                    <a:lnTo>
                      <a:pt x="34" y="25"/>
                    </a:lnTo>
                    <a:lnTo>
                      <a:pt x="32" y="21"/>
                    </a:lnTo>
                    <a:close/>
                    <a:moveTo>
                      <a:pt x="32" y="21"/>
                    </a:moveTo>
                    <a:lnTo>
                      <a:pt x="32" y="21"/>
                    </a:lnTo>
                    <a:lnTo>
                      <a:pt x="36" y="27"/>
                    </a:lnTo>
                    <a:lnTo>
                      <a:pt x="32" y="21"/>
                    </a:lnTo>
                    <a:close/>
                    <a:moveTo>
                      <a:pt x="36" y="27"/>
                    </a:moveTo>
                    <a:lnTo>
                      <a:pt x="36" y="27"/>
                    </a:lnTo>
                    <a:lnTo>
                      <a:pt x="34" y="25"/>
                    </a:lnTo>
                    <a:lnTo>
                      <a:pt x="36" y="27"/>
                    </a:lnTo>
                    <a:close/>
                    <a:moveTo>
                      <a:pt x="32" y="21"/>
                    </a:moveTo>
                    <a:lnTo>
                      <a:pt x="32" y="21"/>
                    </a:lnTo>
                    <a:lnTo>
                      <a:pt x="34" y="19"/>
                    </a:lnTo>
                    <a:lnTo>
                      <a:pt x="40" y="25"/>
                    </a:lnTo>
                    <a:lnTo>
                      <a:pt x="38" y="25"/>
                    </a:lnTo>
                    <a:lnTo>
                      <a:pt x="36" y="27"/>
                    </a:lnTo>
                    <a:lnTo>
                      <a:pt x="32" y="21"/>
                    </a:lnTo>
                    <a:close/>
                    <a:moveTo>
                      <a:pt x="34" y="19"/>
                    </a:moveTo>
                    <a:lnTo>
                      <a:pt x="36" y="17"/>
                    </a:lnTo>
                    <a:lnTo>
                      <a:pt x="38" y="15"/>
                    </a:lnTo>
                    <a:lnTo>
                      <a:pt x="42" y="23"/>
                    </a:lnTo>
                    <a:lnTo>
                      <a:pt x="40" y="25"/>
                    </a:lnTo>
                    <a:lnTo>
                      <a:pt x="34" y="19"/>
                    </a:lnTo>
                    <a:close/>
                    <a:moveTo>
                      <a:pt x="38" y="15"/>
                    </a:moveTo>
                    <a:lnTo>
                      <a:pt x="46" y="11"/>
                    </a:lnTo>
                    <a:lnTo>
                      <a:pt x="52" y="5"/>
                    </a:lnTo>
                    <a:lnTo>
                      <a:pt x="55" y="13"/>
                    </a:lnTo>
                    <a:lnTo>
                      <a:pt x="50" y="17"/>
                    </a:lnTo>
                    <a:lnTo>
                      <a:pt x="42" y="23"/>
                    </a:lnTo>
                    <a:lnTo>
                      <a:pt x="38" y="15"/>
                    </a:lnTo>
                    <a:close/>
                    <a:moveTo>
                      <a:pt x="55" y="13"/>
                    </a:moveTo>
                    <a:lnTo>
                      <a:pt x="55" y="13"/>
                    </a:lnTo>
                    <a:lnTo>
                      <a:pt x="54" y="9"/>
                    </a:lnTo>
                    <a:lnTo>
                      <a:pt x="55" y="13"/>
                    </a:lnTo>
                    <a:close/>
                    <a:moveTo>
                      <a:pt x="52" y="5"/>
                    </a:moveTo>
                    <a:lnTo>
                      <a:pt x="55" y="4"/>
                    </a:lnTo>
                    <a:lnTo>
                      <a:pt x="59" y="2"/>
                    </a:lnTo>
                    <a:lnTo>
                      <a:pt x="63" y="9"/>
                    </a:lnTo>
                    <a:lnTo>
                      <a:pt x="59" y="11"/>
                    </a:lnTo>
                    <a:lnTo>
                      <a:pt x="55" y="13"/>
                    </a:lnTo>
                    <a:lnTo>
                      <a:pt x="52" y="5"/>
                    </a:lnTo>
                    <a:close/>
                    <a:moveTo>
                      <a:pt x="63" y="9"/>
                    </a:moveTo>
                    <a:lnTo>
                      <a:pt x="63" y="9"/>
                    </a:lnTo>
                    <a:lnTo>
                      <a:pt x="61" y="5"/>
                    </a:lnTo>
                    <a:lnTo>
                      <a:pt x="63" y="9"/>
                    </a:lnTo>
                    <a:close/>
                    <a:moveTo>
                      <a:pt x="59" y="2"/>
                    </a:moveTo>
                    <a:lnTo>
                      <a:pt x="63" y="2"/>
                    </a:lnTo>
                    <a:lnTo>
                      <a:pt x="65" y="0"/>
                    </a:lnTo>
                    <a:lnTo>
                      <a:pt x="67" y="7"/>
                    </a:lnTo>
                    <a:lnTo>
                      <a:pt x="65" y="9"/>
                    </a:lnTo>
                    <a:lnTo>
                      <a:pt x="63" y="9"/>
                    </a:lnTo>
                    <a:lnTo>
                      <a:pt x="59" y="2"/>
                    </a:lnTo>
                    <a:close/>
                    <a:moveTo>
                      <a:pt x="65" y="0"/>
                    </a:moveTo>
                    <a:lnTo>
                      <a:pt x="65" y="0"/>
                    </a:lnTo>
                    <a:lnTo>
                      <a:pt x="67" y="4"/>
                    </a:lnTo>
                    <a:lnTo>
                      <a:pt x="65" y="0"/>
                    </a:lnTo>
                    <a:close/>
                    <a:moveTo>
                      <a:pt x="65" y="0"/>
                    </a:moveTo>
                    <a:lnTo>
                      <a:pt x="67" y="0"/>
                    </a:lnTo>
                    <a:lnTo>
                      <a:pt x="67" y="7"/>
                    </a:lnTo>
                    <a:lnTo>
                      <a:pt x="65" y="0"/>
                    </a:lnTo>
                    <a:close/>
                    <a:moveTo>
                      <a:pt x="67" y="0"/>
                    </a:moveTo>
                    <a:lnTo>
                      <a:pt x="67" y="0"/>
                    </a:lnTo>
                    <a:lnTo>
                      <a:pt x="67" y="4"/>
                    </a:lnTo>
                    <a:lnTo>
                      <a:pt x="67" y="0"/>
                    </a:lnTo>
                    <a:close/>
                    <a:moveTo>
                      <a:pt x="67" y="0"/>
                    </a:moveTo>
                    <a:lnTo>
                      <a:pt x="67" y="0"/>
                    </a:lnTo>
                    <a:lnTo>
                      <a:pt x="69" y="0"/>
                    </a:lnTo>
                    <a:lnTo>
                      <a:pt x="69" y="7"/>
                    </a:lnTo>
                    <a:lnTo>
                      <a:pt x="67" y="7"/>
                    </a:lnTo>
                    <a:lnTo>
                      <a:pt x="67" y="0"/>
                    </a:lnTo>
                    <a:close/>
                    <a:moveTo>
                      <a:pt x="69" y="0"/>
                    </a:moveTo>
                    <a:lnTo>
                      <a:pt x="71" y="0"/>
                    </a:lnTo>
                    <a:lnTo>
                      <a:pt x="71" y="7"/>
                    </a:lnTo>
                    <a:lnTo>
                      <a:pt x="69" y="7"/>
                    </a:lnTo>
                    <a:lnTo>
                      <a:pt x="69" y="0"/>
                    </a:lnTo>
                    <a:close/>
                    <a:moveTo>
                      <a:pt x="71" y="0"/>
                    </a:moveTo>
                    <a:lnTo>
                      <a:pt x="79" y="2"/>
                    </a:lnTo>
                    <a:lnTo>
                      <a:pt x="84" y="5"/>
                    </a:lnTo>
                    <a:lnTo>
                      <a:pt x="79" y="11"/>
                    </a:lnTo>
                    <a:lnTo>
                      <a:pt x="75" y="9"/>
                    </a:lnTo>
                    <a:lnTo>
                      <a:pt x="71" y="7"/>
                    </a:lnTo>
                    <a:lnTo>
                      <a:pt x="71" y="0"/>
                    </a:lnTo>
                    <a:close/>
                    <a:moveTo>
                      <a:pt x="79" y="11"/>
                    </a:moveTo>
                    <a:lnTo>
                      <a:pt x="79" y="11"/>
                    </a:lnTo>
                    <a:lnTo>
                      <a:pt x="80" y="7"/>
                    </a:lnTo>
                    <a:lnTo>
                      <a:pt x="79" y="11"/>
                    </a:lnTo>
                    <a:close/>
                    <a:moveTo>
                      <a:pt x="84" y="5"/>
                    </a:moveTo>
                    <a:lnTo>
                      <a:pt x="86" y="9"/>
                    </a:lnTo>
                    <a:lnTo>
                      <a:pt x="88" y="13"/>
                    </a:lnTo>
                    <a:lnTo>
                      <a:pt x="80" y="15"/>
                    </a:lnTo>
                    <a:lnTo>
                      <a:pt x="79" y="13"/>
                    </a:lnTo>
                    <a:lnTo>
                      <a:pt x="79" y="11"/>
                    </a:lnTo>
                    <a:lnTo>
                      <a:pt x="84" y="5"/>
                    </a:lnTo>
                    <a:close/>
                    <a:moveTo>
                      <a:pt x="88" y="13"/>
                    </a:moveTo>
                    <a:lnTo>
                      <a:pt x="90" y="19"/>
                    </a:lnTo>
                    <a:lnTo>
                      <a:pt x="90" y="25"/>
                    </a:lnTo>
                    <a:lnTo>
                      <a:pt x="82" y="25"/>
                    </a:lnTo>
                    <a:lnTo>
                      <a:pt x="80" y="19"/>
                    </a:lnTo>
                    <a:lnTo>
                      <a:pt x="80" y="15"/>
                    </a:lnTo>
                    <a:lnTo>
                      <a:pt x="88" y="13"/>
                    </a:lnTo>
                    <a:close/>
                    <a:moveTo>
                      <a:pt x="90" y="25"/>
                    </a:moveTo>
                    <a:lnTo>
                      <a:pt x="90" y="30"/>
                    </a:lnTo>
                    <a:lnTo>
                      <a:pt x="88" y="36"/>
                    </a:lnTo>
                    <a:lnTo>
                      <a:pt x="80" y="34"/>
                    </a:lnTo>
                    <a:lnTo>
                      <a:pt x="80" y="29"/>
                    </a:lnTo>
                    <a:lnTo>
                      <a:pt x="82" y="25"/>
                    </a:lnTo>
                    <a:lnTo>
                      <a:pt x="90" y="25"/>
                    </a:lnTo>
                    <a:close/>
                    <a:moveTo>
                      <a:pt x="88" y="36"/>
                    </a:moveTo>
                    <a:lnTo>
                      <a:pt x="86" y="42"/>
                    </a:lnTo>
                    <a:lnTo>
                      <a:pt x="84" y="48"/>
                    </a:lnTo>
                    <a:lnTo>
                      <a:pt x="77" y="46"/>
                    </a:lnTo>
                    <a:lnTo>
                      <a:pt x="79" y="40"/>
                    </a:lnTo>
                    <a:lnTo>
                      <a:pt x="80" y="34"/>
                    </a:lnTo>
                    <a:lnTo>
                      <a:pt x="88" y="36"/>
                    </a:lnTo>
                    <a:close/>
                    <a:moveTo>
                      <a:pt x="77" y="46"/>
                    </a:moveTo>
                    <a:lnTo>
                      <a:pt x="77" y="46"/>
                    </a:lnTo>
                    <a:lnTo>
                      <a:pt x="80" y="46"/>
                    </a:lnTo>
                    <a:lnTo>
                      <a:pt x="77" y="46"/>
                    </a:lnTo>
                    <a:close/>
                    <a:moveTo>
                      <a:pt x="84" y="48"/>
                    </a:moveTo>
                    <a:lnTo>
                      <a:pt x="84" y="48"/>
                    </a:lnTo>
                    <a:lnTo>
                      <a:pt x="77" y="46"/>
                    </a:lnTo>
                    <a:lnTo>
                      <a:pt x="84" y="48"/>
                    </a:lnTo>
                    <a:close/>
                    <a:moveTo>
                      <a:pt x="84" y="48"/>
                    </a:moveTo>
                    <a:lnTo>
                      <a:pt x="84" y="48"/>
                    </a:lnTo>
                    <a:lnTo>
                      <a:pt x="80" y="46"/>
                    </a:lnTo>
                    <a:lnTo>
                      <a:pt x="84" y="48"/>
                    </a:lnTo>
                    <a:close/>
                    <a:moveTo>
                      <a:pt x="84" y="48"/>
                    </a:moveTo>
                    <a:lnTo>
                      <a:pt x="84" y="50"/>
                    </a:lnTo>
                    <a:lnTo>
                      <a:pt x="84" y="52"/>
                    </a:lnTo>
                    <a:lnTo>
                      <a:pt x="77" y="48"/>
                    </a:lnTo>
                    <a:lnTo>
                      <a:pt x="77" y="46"/>
                    </a:lnTo>
                    <a:lnTo>
                      <a:pt x="84" y="48"/>
                    </a:lnTo>
                    <a:close/>
                    <a:moveTo>
                      <a:pt x="84" y="52"/>
                    </a:moveTo>
                    <a:lnTo>
                      <a:pt x="82" y="53"/>
                    </a:lnTo>
                    <a:lnTo>
                      <a:pt x="82" y="55"/>
                    </a:lnTo>
                    <a:lnTo>
                      <a:pt x="75" y="52"/>
                    </a:lnTo>
                    <a:lnTo>
                      <a:pt x="75" y="50"/>
                    </a:lnTo>
                    <a:lnTo>
                      <a:pt x="77" y="48"/>
                    </a:lnTo>
                    <a:lnTo>
                      <a:pt x="84" y="52"/>
                    </a:lnTo>
                    <a:close/>
                    <a:moveTo>
                      <a:pt x="82" y="55"/>
                    </a:moveTo>
                    <a:lnTo>
                      <a:pt x="77" y="63"/>
                    </a:lnTo>
                    <a:lnTo>
                      <a:pt x="73" y="73"/>
                    </a:lnTo>
                    <a:lnTo>
                      <a:pt x="65" y="67"/>
                    </a:lnTo>
                    <a:lnTo>
                      <a:pt x="71" y="59"/>
                    </a:lnTo>
                    <a:lnTo>
                      <a:pt x="75" y="52"/>
                    </a:lnTo>
                    <a:lnTo>
                      <a:pt x="82" y="55"/>
                    </a:lnTo>
                    <a:close/>
                    <a:moveTo>
                      <a:pt x="65" y="67"/>
                    </a:moveTo>
                    <a:lnTo>
                      <a:pt x="65" y="67"/>
                    </a:lnTo>
                    <a:lnTo>
                      <a:pt x="69" y="71"/>
                    </a:lnTo>
                    <a:lnTo>
                      <a:pt x="65" y="67"/>
                    </a:lnTo>
                    <a:close/>
                    <a:moveTo>
                      <a:pt x="73" y="73"/>
                    </a:moveTo>
                    <a:lnTo>
                      <a:pt x="73" y="73"/>
                    </a:lnTo>
                    <a:lnTo>
                      <a:pt x="65" y="67"/>
                    </a:lnTo>
                    <a:lnTo>
                      <a:pt x="73" y="73"/>
                    </a:lnTo>
                    <a:close/>
                    <a:moveTo>
                      <a:pt x="73" y="73"/>
                    </a:moveTo>
                    <a:lnTo>
                      <a:pt x="73" y="73"/>
                    </a:lnTo>
                    <a:lnTo>
                      <a:pt x="69" y="71"/>
                    </a:lnTo>
                    <a:lnTo>
                      <a:pt x="73" y="73"/>
                    </a:lnTo>
                    <a:close/>
                    <a:moveTo>
                      <a:pt x="73" y="73"/>
                    </a:moveTo>
                    <a:lnTo>
                      <a:pt x="71" y="73"/>
                    </a:lnTo>
                    <a:lnTo>
                      <a:pt x="71" y="75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5" y="67"/>
                    </a:lnTo>
                    <a:lnTo>
                      <a:pt x="73" y="73"/>
                    </a:lnTo>
                    <a:close/>
                    <a:moveTo>
                      <a:pt x="71" y="75"/>
                    </a:moveTo>
                    <a:lnTo>
                      <a:pt x="69" y="75"/>
                    </a:lnTo>
                    <a:lnTo>
                      <a:pt x="69" y="77"/>
                    </a:lnTo>
                    <a:lnTo>
                      <a:pt x="63" y="73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71" y="75"/>
                    </a:lnTo>
                    <a:close/>
                    <a:moveTo>
                      <a:pt x="69" y="77"/>
                    </a:moveTo>
                    <a:lnTo>
                      <a:pt x="63" y="82"/>
                    </a:lnTo>
                    <a:lnTo>
                      <a:pt x="59" y="88"/>
                    </a:lnTo>
                    <a:lnTo>
                      <a:pt x="54" y="82"/>
                    </a:lnTo>
                    <a:lnTo>
                      <a:pt x="57" y="77"/>
                    </a:lnTo>
                    <a:lnTo>
                      <a:pt x="63" y="73"/>
                    </a:lnTo>
                    <a:lnTo>
                      <a:pt x="69" y="77"/>
                    </a:lnTo>
                    <a:close/>
                    <a:moveTo>
                      <a:pt x="59" y="88"/>
                    </a:moveTo>
                    <a:lnTo>
                      <a:pt x="54" y="92"/>
                    </a:lnTo>
                    <a:lnTo>
                      <a:pt x="50" y="96"/>
                    </a:lnTo>
                    <a:lnTo>
                      <a:pt x="44" y="90"/>
                    </a:lnTo>
                    <a:lnTo>
                      <a:pt x="50" y="86"/>
                    </a:lnTo>
                    <a:lnTo>
                      <a:pt x="54" y="82"/>
                    </a:lnTo>
                    <a:lnTo>
                      <a:pt x="59" y="88"/>
                    </a:lnTo>
                    <a:close/>
                    <a:moveTo>
                      <a:pt x="50" y="96"/>
                    </a:moveTo>
                    <a:lnTo>
                      <a:pt x="44" y="100"/>
                    </a:lnTo>
                    <a:lnTo>
                      <a:pt x="38" y="105"/>
                    </a:lnTo>
                    <a:lnTo>
                      <a:pt x="34" y="100"/>
                    </a:lnTo>
                    <a:lnTo>
                      <a:pt x="40" y="94"/>
                    </a:lnTo>
                    <a:lnTo>
                      <a:pt x="44" y="90"/>
                    </a:lnTo>
                    <a:lnTo>
                      <a:pt x="50" y="96"/>
                    </a:lnTo>
                    <a:close/>
                    <a:moveTo>
                      <a:pt x="38" y="105"/>
                    </a:moveTo>
                    <a:lnTo>
                      <a:pt x="21" y="119"/>
                    </a:lnTo>
                    <a:lnTo>
                      <a:pt x="15" y="113"/>
                    </a:lnTo>
                    <a:lnTo>
                      <a:pt x="34" y="100"/>
                    </a:lnTo>
                    <a:lnTo>
                      <a:pt x="38" y="105"/>
                    </a:lnTo>
                    <a:close/>
                    <a:moveTo>
                      <a:pt x="15" y="115"/>
                    </a:moveTo>
                    <a:lnTo>
                      <a:pt x="15" y="113"/>
                    </a:lnTo>
                    <a:lnTo>
                      <a:pt x="19" y="115"/>
                    </a:lnTo>
                    <a:lnTo>
                      <a:pt x="15" y="115"/>
                    </a:lnTo>
                    <a:close/>
                    <a:moveTo>
                      <a:pt x="23" y="115"/>
                    </a:moveTo>
                    <a:lnTo>
                      <a:pt x="23" y="175"/>
                    </a:lnTo>
                    <a:lnTo>
                      <a:pt x="15" y="175"/>
                    </a:lnTo>
                    <a:lnTo>
                      <a:pt x="15" y="115"/>
                    </a:lnTo>
                    <a:lnTo>
                      <a:pt x="23" y="115"/>
                    </a:lnTo>
                    <a:close/>
                    <a:moveTo>
                      <a:pt x="23" y="175"/>
                    </a:moveTo>
                    <a:lnTo>
                      <a:pt x="23" y="176"/>
                    </a:lnTo>
                    <a:lnTo>
                      <a:pt x="21" y="176"/>
                    </a:lnTo>
                    <a:lnTo>
                      <a:pt x="19" y="175"/>
                    </a:lnTo>
                    <a:lnTo>
                      <a:pt x="23" y="175"/>
                    </a:lnTo>
                    <a:close/>
                    <a:moveTo>
                      <a:pt x="21" y="176"/>
                    </a:moveTo>
                    <a:lnTo>
                      <a:pt x="7" y="188"/>
                    </a:lnTo>
                    <a:lnTo>
                      <a:pt x="2" y="180"/>
                    </a:lnTo>
                    <a:lnTo>
                      <a:pt x="15" y="171"/>
                    </a:lnTo>
                    <a:lnTo>
                      <a:pt x="21" y="176"/>
                    </a:lnTo>
                    <a:close/>
                    <a:moveTo>
                      <a:pt x="7" y="188"/>
                    </a:moveTo>
                    <a:lnTo>
                      <a:pt x="0" y="192"/>
                    </a:lnTo>
                    <a:lnTo>
                      <a:pt x="0" y="184"/>
                    </a:lnTo>
                    <a:lnTo>
                      <a:pt x="6" y="184"/>
                    </a:lnTo>
                    <a:lnTo>
                      <a:pt x="7" y="188"/>
                    </a:lnTo>
                    <a:close/>
                    <a:moveTo>
                      <a:pt x="0" y="184"/>
                    </a:moveTo>
                    <a:lnTo>
                      <a:pt x="0" y="46"/>
                    </a:lnTo>
                    <a:lnTo>
                      <a:pt x="9" y="46"/>
                    </a:lnTo>
                    <a:lnTo>
                      <a:pt x="9" y="184"/>
                    </a:lnTo>
                    <a:lnTo>
                      <a:pt x="0" y="184"/>
                    </a:lnTo>
                    <a:close/>
                    <a:moveTo>
                      <a:pt x="0" y="46"/>
                    </a:moveTo>
                    <a:lnTo>
                      <a:pt x="0" y="44"/>
                    </a:lnTo>
                    <a:lnTo>
                      <a:pt x="2" y="44"/>
                    </a:lnTo>
                    <a:lnTo>
                      <a:pt x="6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4" name="Freeform 92"/>
              <p:cNvSpPr>
                <a:spLocks noEditPoints="1"/>
              </p:cNvSpPr>
              <p:nvPr/>
            </p:nvSpPr>
            <p:spPr bwMode="auto">
              <a:xfrm>
                <a:off x="3623" y="2039"/>
                <a:ext cx="21" cy="50"/>
              </a:xfrm>
              <a:custGeom>
                <a:avLst/>
                <a:gdLst>
                  <a:gd name="T0" fmla="*/ 19 w 21"/>
                  <a:gd name="T1" fmla="*/ 35 h 50"/>
                  <a:gd name="T2" fmla="*/ 6 w 21"/>
                  <a:gd name="T3" fmla="*/ 46 h 50"/>
                  <a:gd name="T4" fmla="*/ 2 w 21"/>
                  <a:gd name="T5" fmla="*/ 40 h 50"/>
                  <a:gd name="T6" fmla="*/ 15 w 21"/>
                  <a:gd name="T7" fmla="*/ 29 h 50"/>
                  <a:gd name="T8" fmla="*/ 19 w 21"/>
                  <a:gd name="T9" fmla="*/ 35 h 50"/>
                  <a:gd name="T10" fmla="*/ 6 w 21"/>
                  <a:gd name="T11" fmla="*/ 46 h 50"/>
                  <a:gd name="T12" fmla="*/ 0 w 21"/>
                  <a:gd name="T13" fmla="*/ 50 h 50"/>
                  <a:gd name="T14" fmla="*/ 0 w 21"/>
                  <a:gd name="T15" fmla="*/ 42 h 50"/>
                  <a:gd name="T16" fmla="*/ 4 w 21"/>
                  <a:gd name="T17" fmla="*/ 42 h 50"/>
                  <a:gd name="T18" fmla="*/ 6 w 21"/>
                  <a:gd name="T19" fmla="*/ 46 h 50"/>
                  <a:gd name="T20" fmla="*/ 0 w 21"/>
                  <a:gd name="T21" fmla="*/ 42 h 50"/>
                  <a:gd name="T22" fmla="*/ 0 w 21"/>
                  <a:gd name="T23" fmla="*/ 17 h 50"/>
                  <a:gd name="T24" fmla="*/ 8 w 21"/>
                  <a:gd name="T25" fmla="*/ 17 h 50"/>
                  <a:gd name="T26" fmla="*/ 8 w 21"/>
                  <a:gd name="T27" fmla="*/ 42 h 50"/>
                  <a:gd name="T28" fmla="*/ 0 w 21"/>
                  <a:gd name="T29" fmla="*/ 42 h 50"/>
                  <a:gd name="T30" fmla="*/ 0 w 21"/>
                  <a:gd name="T31" fmla="*/ 17 h 50"/>
                  <a:gd name="T32" fmla="*/ 0 w 21"/>
                  <a:gd name="T33" fmla="*/ 15 h 50"/>
                  <a:gd name="T34" fmla="*/ 2 w 21"/>
                  <a:gd name="T35" fmla="*/ 13 h 50"/>
                  <a:gd name="T36" fmla="*/ 4 w 21"/>
                  <a:gd name="T37" fmla="*/ 17 h 50"/>
                  <a:gd name="T38" fmla="*/ 0 w 21"/>
                  <a:gd name="T39" fmla="*/ 17 h 50"/>
                  <a:gd name="T40" fmla="*/ 2 w 21"/>
                  <a:gd name="T41" fmla="*/ 13 h 50"/>
                  <a:gd name="T42" fmla="*/ 15 w 21"/>
                  <a:gd name="T43" fmla="*/ 4 h 50"/>
                  <a:gd name="T44" fmla="*/ 19 w 21"/>
                  <a:gd name="T45" fmla="*/ 10 h 50"/>
                  <a:gd name="T46" fmla="*/ 6 w 21"/>
                  <a:gd name="T47" fmla="*/ 21 h 50"/>
                  <a:gd name="T48" fmla="*/ 2 w 21"/>
                  <a:gd name="T49" fmla="*/ 13 h 50"/>
                  <a:gd name="T50" fmla="*/ 15 w 21"/>
                  <a:gd name="T51" fmla="*/ 4 h 50"/>
                  <a:gd name="T52" fmla="*/ 21 w 21"/>
                  <a:gd name="T53" fmla="*/ 0 h 50"/>
                  <a:gd name="T54" fmla="*/ 21 w 21"/>
                  <a:gd name="T55" fmla="*/ 8 h 50"/>
                  <a:gd name="T56" fmla="*/ 17 w 21"/>
                  <a:gd name="T57" fmla="*/ 8 h 50"/>
                  <a:gd name="T58" fmla="*/ 15 w 21"/>
                  <a:gd name="T59" fmla="*/ 4 h 50"/>
                  <a:gd name="T60" fmla="*/ 21 w 21"/>
                  <a:gd name="T61" fmla="*/ 8 h 50"/>
                  <a:gd name="T62" fmla="*/ 21 w 21"/>
                  <a:gd name="T63" fmla="*/ 33 h 50"/>
                  <a:gd name="T64" fmla="*/ 14 w 21"/>
                  <a:gd name="T65" fmla="*/ 33 h 50"/>
                  <a:gd name="T66" fmla="*/ 14 w 21"/>
                  <a:gd name="T67" fmla="*/ 8 h 50"/>
                  <a:gd name="T68" fmla="*/ 21 w 21"/>
                  <a:gd name="T69" fmla="*/ 8 h 50"/>
                  <a:gd name="T70" fmla="*/ 21 w 21"/>
                  <a:gd name="T71" fmla="*/ 33 h 50"/>
                  <a:gd name="T72" fmla="*/ 21 w 21"/>
                  <a:gd name="T73" fmla="*/ 35 h 50"/>
                  <a:gd name="T74" fmla="*/ 19 w 21"/>
                  <a:gd name="T75" fmla="*/ 35 h 50"/>
                  <a:gd name="T76" fmla="*/ 17 w 21"/>
                  <a:gd name="T77" fmla="*/ 33 h 50"/>
                  <a:gd name="T78" fmla="*/ 21 w 21"/>
                  <a:gd name="T79" fmla="*/ 33 h 5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"/>
                  <a:gd name="T121" fmla="*/ 0 h 50"/>
                  <a:gd name="T122" fmla="*/ 21 w 21"/>
                  <a:gd name="T123" fmla="*/ 50 h 5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" h="50">
                    <a:moveTo>
                      <a:pt x="19" y="35"/>
                    </a:moveTo>
                    <a:lnTo>
                      <a:pt x="6" y="46"/>
                    </a:lnTo>
                    <a:lnTo>
                      <a:pt x="2" y="40"/>
                    </a:lnTo>
                    <a:lnTo>
                      <a:pt x="15" y="29"/>
                    </a:lnTo>
                    <a:lnTo>
                      <a:pt x="19" y="35"/>
                    </a:lnTo>
                    <a:close/>
                    <a:moveTo>
                      <a:pt x="6" y="46"/>
                    </a:moveTo>
                    <a:lnTo>
                      <a:pt x="0" y="50"/>
                    </a:lnTo>
                    <a:lnTo>
                      <a:pt x="0" y="42"/>
                    </a:lnTo>
                    <a:lnTo>
                      <a:pt x="4" y="42"/>
                    </a:lnTo>
                    <a:lnTo>
                      <a:pt x="6" y="46"/>
                    </a:lnTo>
                    <a:close/>
                    <a:moveTo>
                      <a:pt x="0" y="42"/>
                    </a:moveTo>
                    <a:lnTo>
                      <a:pt x="0" y="17"/>
                    </a:lnTo>
                    <a:lnTo>
                      <a:pt x="8" y="17"/>
                    </a:lnTo>
                    <a:lnTo>
                      <a:pt x="8" y="42"/>
                    </a:lnTo>
                    <a:lnTo>
                      <a:pt x="0" y="42"/>
                    </a:lnTo>
                    <a:close/>
                    <a:moveTo>
                      <a:pt x="0" y="17"/>
                    </a:moveTo>
                    <a:lnTo>
                      <a:pt x="0" y="15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0" y="17"/>
                    </a:lnTo>
                    <a:close/>
                    <a:moveTo>
                      <a:pt x="2" y="13"/>
                    </a:moveTo>
                    <a:lnTo>
                      <a:pt x="15" y="4"/>
                    </a:lnTo>
                    <a:lnTo>
                      <a:pt x="19" y="10"/>
                    </a:lnTo>
                    <a:lnTo>
                      <a:pt x="6" y="21"/>
                    </a:lnTo>
                    <a:lnTo>
                      <a:pt x="2" y="13"/>
                    </a:lnTo>
                    <a:close/>
                    <a:moveTo>
                      <a:pt x="15" y="4"/>
                    </a:moveTo>
                    <a:lnTo>
                      <a:pt x="21" y="0"/>
                    </a:lnTo>
                    <a:lnTo>
                      <a:pt x="21" y="8"/>
                    </a:lnTo>
                    <a:lnTo>
                      <a:pt x="17" y="8"/>
                    </a:lnTo>
                    <a:lnTo>
                      <a:pt x="15" y="4"/>
                    </a:lnTo>
                    <a:close/>
                    <a:moveTo>
                      <a:pt x="21" y="8"/>
                    </a:moveTo>
                    <a:lnTo>
                      <a:pt x="21" y="33"/>
                    </a:lnTo>
                    <a:lnTo>
                      <a:pt x="14" y="33"/>
                    </a:lnTo>
                    <a:lnTo>
                      <a:pt x="14" y="8"/>
                    </a:lnTo>
                    <a:lnTo>
                      <a:pt x="21" y="8"/>
                    </a:lnTo>
                    <a:close/>
                    <a:moveTo>
                      <a:pt x="21" y="33"/>
                    </a:moveTo>
                    <a:lnTo>
                      <a:pt x="21" y="35"/>
                    </a:lnTo>
                    <a:lnTo>
                      <a:pt x="19" y="35"/>
                    </a:lnTo>
                    <a:lnTo>
                      <a:pt x="17" y="33"/>
                    </a:lnTo>
                    <a:lnTo>
                      <a:pt x="21" y="3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93"/>
            <p:cNvGrpSpPr>
              <a:grpSpLocks/>
            </p:cNvGrpSpPr>
            <p:nvPr/>
          </p:nvGrpSpPr>
          <p:grpSpPr bwMode="auto">
            <a:xfrm>
              <a:off x="4446" y="1497"/>
              <a:ext cx="202" cy="349"/>
              <a:chOff x="1926" y="2047"/>
              <a:chExt cx="257" cy="445"/>
            </a:xfrm>
          </p:grpSpPr>
          <p:sp>
            <p:nvSpPr>
              <p:cNvPr id="7239" name="Freeform 94"/>
              <p:cNvSpPr>
                <a:spLocks/>
              </p:cNvSpPr>
              <p:nvPr/>
            </p:nvSpPr>
            <p:spPr bwMode="auto">
              <a:xfrm>
                <a:off x="1976" y="2047"/>
                <a:ext cx="13" cy="34"/>
              </a:xfrm>
              <a:custGeom>
                <a:avLst/>
                <a:gdLst>
                  <a:gd name="T0" fmla="*/ 13 w 13"/>
                  <a:gd name="T1" fmla="*/ 25 h 34"/>
                  <a:gd name="T2" fmla="*/ 0 w 13"/>
                  <a:gd name="T3" fmla="*/ 34 h 34"/>
                  <a:gd name="T4" fmla="*/ 0 w 13"/>
                  <a:gd name="T5" fmla="*/ 9 h 34"/>
                  <a:gd name="T6" fmla="*/ 13 w 13"/>
                  <a:gd name="T7" fmla="*/ 0 h 34"/>
                  <a:gd name="T8" fmla="*/ 13 w 13"/>
                  <a:gd name="T9" fmla="*/ 25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34"/>
                  <a:gd name="T17" fmla="*/ 13 w 13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34">
                    <a:moveTo>
                      <a:pt x="13" y="25"/>
                    </a:moveTo>
                    <a:lnTo>
                      <a:pt x="0" y="34"/>
                    </a:lnTo>
                    <a:lnTo>
                      <a:pt x="0" y="9"/>
                    </a:lnTo>
                    <a:lnTo>
                      <a:pt x="13" y="0"/>
                    </a:lnTo>
                    <a:lnTo>
                      <a:pt x="13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0" name="Freeform 95"/>
              <p:cNvSpPr>
                <a:spLocks/>
              </p:cNvSpPr>
              <p:nvPr/>
            </p:nvSpPr>
            <p:spPr bwMode="auto">
              <a:xfrm>
                <a:off x="1930" y="2275"/>
                <a:ext cx="92" cy="210"/>
              </a:xfrm>
              <a:custGeom>
                <a:avLst/>
                <a:gdLst>
                  <a:gd name="T0" fmla="*/ 13 w 92"/>
                  <a:gd name="T1" fmla="*/ 200 h 210"/>
                  <a:gd name="T2" fmla="*/ 0 w 92"/>
                  <a:gd name="T3" fmla="*/ 210 h 210"/>
                  <a:gd name="T4" fmla="*/ 0 w 92"/>
                  <a:gd name="T5" fmla="*/ 71 h 210"/>
                  <a:gd name="T6" fmla="*/ 13 w 92"/>
                  <a:gd name="T7" fmla="*/ 62 h 210"/>
                  <a:gd name="T8" fmla="*/ 13 w 92"/>
                  <a:gd name="T9" fmla="*/ 123 h 210"/>
                  <a:gd name="T10" fmla="*/ 79 w 92"/>
                  <a:gd name="T11" fmla="*/ 73 h 210"/>
                  <a:gd name="T12" fmla="*/ 79 w 92"/>
                  <a:gd name="T13" fmla="*/ 12 h 210"/>
                  <a:gd name="T14" fmla="*/ 92 w 92"/>
                  <a:gd name="T15" fmla="*/ 0 h 210"/>
                  <a:gd name="T16" fmla="*/ 92 w 92"/>
                  <a:gd name="T17" fmla="*/ 139 h 210"/>
                  <a:gd name="T18" fmla="*/ 79 w 92"/>
                  <a:gd name="T19" fmla="*/ 148 h 210"/>
                  <a:gd name="T20" fmla="*/ 79 w 92"/>
                  <a:gd name="T21" fmla="*/ 87 h 210"/>
                  <a:gd name="T22" fmla="*/ 13 w 92"/>
                  <a:gd name="T23" fmla="*/ 137 h 210"/>
                  <a:gd name="T24" fmla="*/ 13 w 92"/>
                  <a:gd name="T25" fmla="*/ 200 h 2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2"/>
                  <a:gd name="T40" fmla="*/ 0 h 210"/>
                  <a:gd name="T41" fmla="*/ 92 w 92"/>
                  <a:gd name="T42" fmla="*/ 210 h 2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2" h="210">
                    <a:moveTo>
                      <a:pt x="13" y="200"/>
                    </a:moveTo>
                    <a:lnTo>
                      <a:pt x="0" y="210"/>
                    </a:lnTo>
                    <a:lnTo>
                      <a:pt x="0" y="71"/>
                    </a:lnTo>
                    <a:lnTo>
                      <a:pt x="13" y="62"/>
                    </a:lnTo>
                    <a:lnTo>
                      <a:pt x="13" y="123"/>
                    </a:lnTo>
                    <a:lnTo>
                      <a:pt x="79" y="73"/>
                    </a:lnTo>
                    <a:lnTo>
                      <a:pt x="79" y="12"/>
                    </a:lnTo>
                    <a:lnTo>
                      <a:pt x="92" y="0"/>
                    </a:lnTo>
                    <a:lnTo>
                      <a:pt x="92" y="139"/>
                    </a:lnTo>
                    <a:lnTo>
                      <a:pt x="79" y="148"/>
                    </a:lnTo>
                    <a:lnTo>
                      <a:pt x="79" y="87"/>
                    </a:lnTo>
                    <a:lnTo>
                      <a:pt x="13" y="137"/>
                    </a:lnTo>
                    <a:lnTo>
                      <a:pt x="13" y="20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1" name="Freeform 96"/>
              <p:cNvSpPr>
                <a:spLocks/>
              </p:cNvSpPr>
              <p:nvPr/>
            </p:nvSpPr>
            <p:spPr bwMode="auto">
              <a:xfrm>
                <a:off x="2053" y="2354"/>
                <a:ext cx="13" cy="37"/>
              </a:xfrm>
              <a:custGeom>
                <a:avLst/>
                <a:gdLst>
                  <a:gd name="T0" fmla="*/ 13 w 13"/>
                  <a:gd name="T1" fmla="*/ 27 h 37"/>
                  <a:gd name="T2" fmla="*/ 0 w 13"/>
                  <a:gd name="T3" fmla="*/ 37 h 37"/>
                  <a:gd name="T4" fmla="*/ 0 w 13"/>
                  <a:gd name="T5" fmla="*/ 12 h 37"/>
                  <a:gd name="T6" fmla="*/ 13 w 13"/>
                  <a:gd name="T7" fmla="*/ 0 h 37"/>
                  <a:gd name="T8" fmla="*/ 13 w 13"/>
                  <a:gd name="T9" fmla="*/ 2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37"/>
                  <a:gd name="T17" fmla="*/ 13 w 13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37">
                    <a:moveTo>
                      <a:pt x="13" y="27"/>
                    </a:moveTo>
                    <a:lnTo>
                      <a:pt x="0" y="37"/>
                    </a:lnTo>
                    <a:lnTo>
                      <a:pt x="0" y="12"/>
                    </a:lnTo>
                    <a:lnTo>
                      <a:pt x="13" y="0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2" name="Freeform 97"/>
              <p:cNvSpPr>
                <a:spLocks noEditPoints="1"/>
              </p:cNvSpPr>
              <p:nvPr/>
            </p:nvSpPr>
            <p:spPr bwMode="auto">
              <a:xfrm>
                <a:off x="2097" y="2175"/>
                <a:ext cx="81" cy="181"/>
              </a:xfrm>
              <a:custGeom>
                <a:avLst/>
                <a:gdLst>
                  <a:gd name="T0" fmla="*/ 13 w 81"/>
                  <a:gd name="T1" fmla="*/ 46 h 181"/>
                  <a:gd name="T2" fmla="*/ 13 w 81"/>
                  <a:gd name="T3" fmla="*/ 98 h 181"/>
                  <a:gd name="T4" fmla="*/ 34 w 81"/>
                  <a:gd name="T5" fmla="*/ 83 h 181"/>
                  <a:gd name="T6" fmla="*/ 48 w 81"/>
                  <a:gd name="T7" fmla="*/ 71 h 181"/>
                  <a:gd name="T8" fmla="*/ 59 w 81"/>
                  <a:gd name="T9" fmla="*/ 58 h 181"/>
                  <a:gd name="T10" fmla="*/ 61 w 81"/>
                  <a:gd name="T11" fmla="*/ 52 h 181"/>
                  <a:gd name="T12" fmla="*/ 65 w 81"/>
                  <a:gd name="T13" fmla="*/ 45 h 181"/>
                  <a:gd name="T14" fmla="*/ 65 w 81"/>
                  <a:gd name="T15" fmla="*/ 39 h 181"/>
                  <a:gd name="T16" fmla="*/ 67 w 81"/>
                  <a:gd name="T17" fmla="*/ 33 h 181"/>
                  <a:gd name="T18" fmla="*/ 65 w 81"/>
                  <a:gd name="T19" fmla="*/ 27 h 181"/>
                  <a:gd name="T20" fmla="*/ 65 w 81"/>
                  <a:gd name="T21" fmla="*/ 22 h 181"/>
                  <a:gd name="T22" fmla="*/ 61 w 81"/>
                  <a:gd name="T23" fmla="*/ 20 h 181"/>
                  <a:gd name="T24" fmla="*/ 59 w 81"/>
                  <a:gd name="T25" fmla="*/ 18 h 181"/>
                  <a:gd name="T26" fmla="*/ 54 w 81"/>
                  <a:gd name="T27" fmla="*/ 20 h 181"/>
                  <a:gd name="T28" fmla="*/ 48 w 81"/>
                  <a:gd name="T29" fmla="*/ 22 h 181"/>
                  <a:gd name="T30" fmla="*/ 40 w 81"/>
                  <a:gd name="T31" fmla="*/ 25 h 181"/>
                  <a:gd name="T32" fmla="*/ 33 w 81"/>
                  <a:gd name="T33" fmla="*/ 31 h 181"/>
                  <a:gd name="T34" fmla="*/ 13 w 81"/>
                  <a:gd name="T35" fmla="*/ 46 h 181"/>
                  <a:gd name="T36" fmla="*/ 0 w 81"/>
                  <a:gd name="T37" fmla="*/ 43 h 181"/>
                  <a:gd name="T38" fmla="*/ 31 w 81"/>
                  <a:gd name="T39" fmla="*/ 22 h 181"/>
                  <a:gd name="T40" fmla="*/ 40 w 81"/>
                  <a:gd name="T41" fmla="*/ 12 h 181"/>
                  <a:gd name="T42" fmla="*/ 50 w 81"/>
                  <a:gd name="T43" fmla="*/ 6 h 181"/>
                  <a:gd name="T44" fmla="*/ 58 w 81"/>
                  <a:gd name="T45" fmla="*/ 2 h 181"/>
                  <a:gd name="T46" fmla="*/ 63 w 81"/>
                  <a:gd name="T47" fmla="*/ 0 h 181"/>
                  <a:gd name="T48" fmla="*/ 71 w 81"/>
                  <a:gd name="T49" fmla="*/ 0 h 181"/>
                  <a:gd name="T50" fmla="*/ 77 w 81"/>
                  <a:gd name="T51" fmla="*/ 4 h 181"/>
                  <a:gd name="T52" fmla="*/ 81 w 81"/>
                  <a:gd name="T53" fmla="*/ 12 h 181"/>
                  <a:gd name="T54" fmla="*/ 81 w 81"/>
                  <a:gd name="T55" fmla="*/ 20 h 181"/>
                  <a:gd name="T56" fmla="*/ 81 w 81"/>
                  <a:gd name="T57" fmla="*/ 31 h 181"/>
                  <a:gd name="T58" fmla="*/ 77 w 81"/>
                  <a:gd name="T59" fmla="*/ 43 h 181"/>
                  <a:gd name="T60" fmla="*/ 71 w 81"/>
                  <a:gd name="T61" fmla="*/ 54 h 181"/>
                  <a:gd name="T62" fmla="*/ 65 w 81"/>
                  <a:gd name="T63" fmla="*/ 66 h 181"/>
                  <a:gd name="T64" fmla="*/ 59 w 81"/>
                  <a:gd name="T65" fmla="*/ 75 h 181"/>
                  <a:gd name="T66" fmla="*/ 52 w 81"/>
                  <a:gd name="T67" fmla="*/ 81 h 181"/>
                  <a:gd name="T68" fmla="*/ 42 w 81"/>
                  <a:gd name="T69" fmla="*/ 91 h 181"/>
                  <a:gd name="T70" fmla="*/ 33 w 81"/>
                  <a:gd name="T71" fmla="*/ 98 h 181"/>
                  <a:gd name="T72" fmla="*/ 13 w 81"/>
                  <a:gd name="T73" fmla="*/ 112 h 181"/>
                  <a:gd name="T74" fmla="*/ 13 w 81"/>
                  <a:gd name="T75" fmla="*/ 169 h 181"/>
                  <a:gd name="T76" fmla="*/ 0 w 81"/>
                  <a:gd name="T77" fmla="*/ 181 h 181"/>
                  <a:gd name="T78" fmla="*/ 0 w 81"/>
                  <a:gd name="T79" fmla="*/ 43 h 1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1"/>
                  <a:gd name="T121" fmla="*/ 0 h 181"/>
                  <a:gd name="T122" fmla="*/ 81 w 81"/>
                  <a:gd name="T123" fmla="*/ 181 h 18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1" h="181">
                    <a:moveTo>
                      <a:pt x="13" y="46"/>
                    </a:moveTo>
                    <a:lnTo>
                      <a:pt x="13" y="98"/>
                    </a:lnTo>
                    <a:lnTo>
                      <a:pt x="34" y="83"/>
                    </a:lnTo>
                    <a:lnTo>
                      <a:pt x="48" y="71"/>
                    </a:lnTo>
                    <a:lnTo>
                      <a:pt x="59" y="58"/>
                    </a:lnTo>
                    <a:lnTo>
                      <a:pt x="61" y="52"/>
                    </a:lnTo>
                    <a:lnTo>
                      <a:pt x="65" y="45"/>
                    </a:lnTo>
                    <a:lnTo>
                      <a:pt x="65" y="39"/>
                    </a:lnTo>
                    <a:lnTo>
                      <a:pt x="67" y="33"/>
                    </a:lnTo>
                    <a:lnTo>
                      <a:pt x="65" y="27"/>
                    </a:lnTo>
                    <a:lnTo>
                      <a:pt x="65" y="22"/>
                    </a:lnTo>
                    <a:lnTo>
                      <a:pt x="61" y="20"/>
                    </a:lnTo>
                    <a:lnTo>
                      <a:pt x="59" y="18"/>
                    </a:lnTo>
                    <a:lnTo>
                      <a:pt x="54" y="20"/>
                    </a:lnTo>
                    <a:lnTo>
                      <a:pt x="48" y="22"/>
                    </a:lnTo>
                    <a:lnTo>
                      <a:pt x="40" y="25"/>
                    </a:lnTo>
                    <a:lnTo>
                      <a:pt x="33" y="31"/>
                    </a:lnTo>
                    <a:lnTo>
                      <a:pt x="13" y="46"/>
                    </a:lnTo>
                    <a:close/>
                    <a:moveTo>
                      <a:pt x="0" y="43"/>
                    </a:moveTo>
                    <a:lnTo>
                      <a:pt x="31" y="22"/>
                    </a:lnTo>
                    <a:lnTo>
                      <a:pt x="40" y="12"/>
                    </a:lnTo>
                    <a:lnTo>
                      <a:pt x="50" y="6"/>
                    </a:lnTo>
                    <a:lnTo>
                      <a:pt x="58" y="2"/>
                    </a:lnTo>
                    <a:lnTo>
                      <a:pt x="63" y="0"/>
                    </a:lnTo>
                    <a:lnTo>
                      <a:pt x="71" y="0"/>
                    </a:lnTo>
                    <a:lnTo>
                      <a:pt x="77" y="4"/>
                    </a:lnTo>
                    <a:lnTo>
                      <a:pt x="81" y="12"/>
                    </a:lnTo>
                    <a:lnTo>
                      <a:pt x="81" y="20"/>
                    </a:lnTo>
                    <a:lnTo>
                      <a:pt x="81" y="31"/>
                    </a:lnTo>
                    <a:lnTo>
                      <a:pt x="77" y="43"/>
                    </a:lnTo>
                    <a:lnTo>
                      <a:pt x="71" y="54"/>
                    </a:lnTo>
                    <a:lnTo>
                      <a:pt x="65" y="66"/>
                    </a:lnTo>
                    <a:lnTo>
                      <a:pt x="59" y="75"/>
                    </a:lnTo>
                    <a:lnTo>
                      <a:pt x="52" y="81"/>
                    </a:lnTo>
                    <a:lnTo>
                      <a:pt x="42" y="91"/>
                    </a:lnTo>
                    <a:lnTo>
                      <a:pt x="33" y="98"/>
                    </a:lnTo>
                    <a:lnTo>
                      <a:pt x="13" y="112"/>
                    </a:lnTo>
                    <a:lnTo>
                      <a:pt x="13" y="169"/>
                    </a:lnTo>
                    <a:lnTo>
                      <a:pt x="0" y="181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3" name="Freeform 98"/>
              <p:cNvSpPr>
                <a:spLocks/>
              </p:cNvSpPr>
              <p:nvPr/>
            </p:nvSpPr>
            <p:spPr bwMode="auto">
              <a:xfrm>
                <a:off x="2162" y="2271"/>
                <a:ext cx="14" cy="35"/>
              </a:xfrm>
              <a:custGeom>
                <a:avLst/>
                <a:gdLst>
                  <a:gd name="T0" fmla="*/ 14 w 14"/>
                  <a:gd name="T1" fmla="*/ 25 h 35"/>
                  <a:gd name="T2" fmla="*/ 0 w 14"/>
                  <a:gd name="T3" fmla="*/ 35 h 35"/>
                  <a:gd name="T4" fmla="*/ 0 w 14"/>
                  <a:gd name="T5" fmla="*/ 10 h 35"/>
                  <a:gd name="T6" fmla="*/ 14 w 14"/>
                  <a:gd name="T7" fmla="*/ 0 h 35"/>
                  <a:gd name="T8" fmla="*/ 14 w 14"/>
                  <a:gd name="T9" fmla="*/ 2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35"/>
                  <a:gd name="T17" fmla="*/ 14 w 14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35">
                    <a:moveTo>
                      <a:pt x="14" y="25"/>
                    </a:moveTo>
                    <a:lnTo>
                      <a:pt x="0" y="35"/>
                    </a:lnTo>
                    <a:lnTo>
                      <a:pt x="0" y="10"/>
                    </a:lnTo>
                    <a:lnTo>
                      <a:pt x="14" y="0"/>
                    </a:lnTo>
                    <a:lnTo>
                      <a:pt x="14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4" name="Freeform 99"/>
              <p:cNvSpPr>
                <a:spLocks noEditPoints="1"/>
              </p:cNvSpPr>
              <p:nvPr/>
            </p:nvSpPr>
            <p:spPr bwMode="auto">
              <a:xfrm>
                <a:off x="1926" y="2268"/>
                <a:ext cx="100" cy="224"/>
              </a:xfrm>
              <a:custGeom>
                <a:avLst/>
                <a:gdLst>
                  <a:gd name="T0" fmla="*/ 6 w 100"/>
                  <a:gd name="T1" fmla="*/ 221 h 224"/>
                  <a:gd name="T2" fmla="*/ 15 w 100"/>
                  <a:gd name="T3" fmla="*/ 203 h 224"/>
                  <a:gd name="T4" fmla="*/ 6 w 100"/>
                  <a:gd name="T5" fmla="*/ 221 h 224"/>
                  <a:gd name="T6" fmla="*/ 0 w 100"/>
                  <a:gd name="T7" fmla="*/ 217 h 224"/>
                  <a:gd name="T8" fmla="*/ 6 w 100"/>
                  <a:gd name="T9" fmla="*/ 221 h 224"/>
                  <a:gd name="T10" fmla="*/ 0 w 100"/>
                  <a:gd name="T11" fmla="*/ 78 h 224"/>
                  <a:gd name="T12" fmla="*/ 8 w 100"/>
                  <a:gd name="T13" fmla="*/ 217 h 224"/>
                  <a:gd name="T14" fmla="*/ 0 w 100"/>
                  <a:gd name="T15" fmla="*/ 78 h 224"/>
                  <a:gd name="T16" fmla="*/ 2 w 100"/>
                  <a:gd name="T17" fmla="*/ 76 h 224"/>
                  <a:gd name="T18" fmla="*/ 0 w 100"/>
                  <a:gd name="T19" fmla="*/ 78 h 224"/>
                  <a:gd name="T20" fmla="*/ 15 w 100"/>
                  <a:gd name="T21" fmla="*/ 65 h 224"/>
                  <a:gd name="T22" fmla="*/ 6 w 100"/>
                  <a:gd name="T23" fmla="*/ 82 h 224"/>
                  <a:gd name="T24" fmla="*/ 15 w 100"/>
                  <a:gd name="T25" fmla="*/ 65 h 224"/>
                  <a:gd name="T26" fmla="*/ 21 w 100"/>
                  <a:gd name="T27" fmla="*/ 69 h 224"/>
                  <a:gd name="T28" fmla="*/ 15 w 100"/>
                  <a:gd name="T29" fmla="*/ 65 h 224"/>
                  <a:gd name="T30" fmla="*/ 21 w 100"/>
                  <a:gd name="T31" fmla="*/ 130 h 224"/>
                  <a:gd name="T32" fmla="*/ 13 w 100"/>
                  <a:gd name="T33" fmla="*/ 69 h 224"/>
                  <a:gd name="T34" fmla="*/ 19 w 100"/>
                  <a:gd name="T35" fmla="*/ 134 h 224"/>
                  <a:gd name="T36" fmla="*/ 13 w 100"/>
                  <a:gd name="T37" fmla="*/ 130 h 224"/>
                  <a:gd name="T38" fmla="*/ 19 w 100"/>
                  <a:gd name="T39" fmla="*/ 134 h 224"/>
                  <a:gd name="T40" fmla="*/ 81 w 100"/>
                  <a:gd name="T41" fmla="*/ 76 h 224"/>
                  <a:gd name="T42" fmla="*/ 19 w 100"/>
                  <a:gd name="T43" fmla="*/ 134 h 224"/>
                  <a:gd name="T44" fmla="*/ 86 w 100"/>
                  <a:gd name="T45" fmla="*/ 80 h 224"/>
                  <a:gd name="T46" fmla="*/ 84 w 100"/>
                  <a:gd name="T47" fmla="*/ 84 h 224"/>
                  <a:gd name="T48" fmla="*/ 86 w 100"/>
                  <a:gd name="T49" fmla="*/ 80 h 224"/>
                  <a:gd name="T50" fmla="*/ 79 w 100"/>
                  <a:gd name="T51" fmla="*/ 19 h 224"/>
                  <a:gd name="T52" fmla="*/ 86 w 100"/>
                  <a:gd name="T53" fmla="*/ 80 h 224"/>
                  <a:gd name="T54" fmla="*/ 79 w 100"/>
                  <a:gd name="T55" fmla="*/ 19 h 224"/>
                  <a:gd name="T56" fmla="*/ 81 w 100"/>
                  <a:gd name="T57" fmla="*/ 15 h 224"/>
                  <a:gd name="T58" fmla="*/ 79 w 100"/>
                  <a:gd name="T59" fmla="*/ 19 h 224"/>
                  <a:gd name="T60" fmla="*/ 94 w 100"/>
                  <a:gd name="T61" fmla="*/ 5 h 224"/>
                  <a:gd name="T62" fmla="*/ 84 w 100"/>
                  <a:gd name="T63" fmla="*/ 21 h 224"/>
                  <a:gd name="T64" fmla="*/ 94 w 100"/>
                  <a:gd name="T65" fmla="*/ 5 h 224"/>
                  <a:gd name="T66" fmla="*/ 100 w 100"/>
                  <a:gd name="T67" fmla="*/ 7 h 224"/>
                  <a:gd name="T68" fmla="*/ 94 w 100"/>
                  <a:gd name="T69" fmla="*/ 5 h 224"/>
                  <a:gd name="T70" fmla="*/ 100 w 100"/>
                  <a:gd name="T71" fmla="*/ 146 h 224"/>
                  <a:gd name="T72" fmla="*/ 92 w 100"/>
                  <a:gd name="T73" fmla="*/ 7 h 224"/>
                  <a:gd name="T74" fmla="*/ 100 w 100"/>
                  <a:gd name="T75" fmla="*/ 146 h 224"/>
                  <a:gd name="T76" fmla="*/ 98 w 100"/>
                  <a:gd name="T77" fmla="*/ 150 h 224"/>
                  <a:gd name="T78" fmla="*/ 100 w 100"/>
                  <a:gd name="T79" fmla="*/ 146 h 224"/>
                  <a:gd name="T80" fmla="*/ 84 w 100"/>
                  <a:gd name="T81" fmla="*/ 159 h 224"/>
                  <a:gd name="T82" fmla="*/ 94 w 100"/>
                  <a:gd name="T83" fmla="*/ 142 h 224"/>
                  <a:gd name="T84" fmla="*/ 84 w 100"/>
                  <a:gd name="T85" fmla="*/ 159 h 224"/>
                  <a:gd name="T86" fmla="*/ 79 w 100"/>
                  <a:gd name="T87" fmla="*/ 155 h 224"/>
                  <a:gd name="T88" fmla="*/ 84 w 100"/>
                  <a:gd name="T89" fmla="*/ 159 h 224"/>
                  <a:gd name="T90" fmla="*/ 79 w 100"/>
                  <a:gd name="T91" fmla="*/ 94 h 224"/>
                  <a:gd name="T92" fmla="*/ 86 w 100"/>
                  <a:gd name="T93" fmla="*/ 155 h 224"/>
                  <a:gd name="T94" fmla="*/ 81 w 100"/>
                  <a:gd name="T95" fmla="*/ 90 h 224"/>
                  <a:gd name="T96" fmla="*/ 86 w 100"/>
                  <a:gd name="T97" fmla="*/ 94 h 224"/>
                  <a:gd name="T98" fmla="*/ 81 w 100"/>
                  <a:gd name="T99" fmla="*/ 90 h 224"/>
                  <a:gd name="T100" fmla="*/ 19 w 100"/>
                  <a:gd name="T101" fmla="*/ 148 h 224"/>
                  <a:gd name="T102" fmla="*/ 81 w 100"/>
                  <a:gd name="T103" fmla="*/ 90 h 224"/>
                  <a:gd name="T104" fmla="*/ 13 w 100"/>
                  <a:gd name="T105" fmla="*/ 144 h 224"/>
                  <a:gd name="T106" fmla="*/ 15 w 100"/>
                  <a:gd name="T107" fmla="*/ 140 h 224"/>
                  <a:gd name="T108" fmla="*/ 13 w 100"/>
                  <a:gd name="T109" fmla="*/ 144 h 224"/>
                  <a:gd name="T110" fmla="*/ 21 w 100"/>
                  <a:gd name="T111" fmla="*/ 207 h 224"/>
                  <a:gd name="T112" fmla="*/ 13 w 100"/>
                  <a:gd name="T113" fmla="*/ 144 h 224"/>
                  <a:gd name="T114" fmla="*/ 21 w 100"/>
                  <a:gd name="T115" fmla="*/ 207 h 224"/>
                  <a:gd name="T116" fmla="*/ 19 w 100"/>
                  <a:gd name="T117" fmla="*/ 209 h 224"/>
                  <a:gd name="T118" fmla="*/ 21 w 100"/>
                  <a:gd name="T119" fmla="*/ 207 h 22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0"/>
                  <a:gd name="T181" fmla="*/ 0 h 224"/>
                  <a:gd name="T182" fmla="*/ 100 w 100"/>
                  <a:gd name="T183" fmla="*/ 224 h 22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0" h="224">
                    <a:moveTo>
                      <a:pt x="19" y="209"/>
                    </a:moveTo>
                    <a:lnTo>
                      <a:pt x="6" y="221"/>
                    </a:lnTo>
                    <a:lnTo>
                      <a:pt x="2" y="213"/>
                    </a:lnTo>
                    <a:lnTo>
                      <a:pt x="15" y="203"/>
                    </a:lnTo>
                    <a:lnTo>
                      <a:pt x="19" y="209"/>
                    </a:lnTo>
                    <a:close/>
                    <a:moveTo>
                      <a:pt x="6" y="221"/>
                    </a:moveTo>
                    <a:lnTo>
                      <a:pt x="0" y="224"/>
                    </a:lnTo>
                    <a:lnTo>
                      <a:pt x="0" y="217"/>
                    </a:lnTo>
                    <a:lnTo>
                      <a:pt x="4" y="217"/>
                    </a:lnTo>
                    <a:lnTo>
                      <a:pt x="6" y="221"/>
                    </a:lnTo>
                    <a:close/>
                    <a:moveTo>
                      <a:pt x="0" y="217"/>
                    </a:moveTo>
                    <a:lnTo>
                      <a:pt x="0" y="78"/>
                    </a:lnTo>
                    <a:lnTo>
                      <a:pt x="8" y="78"/>
                    </a:lnTo>
                    <a:lnTo>
                      <a:pt x="8" y="217"/>
                    </a:lnTo>
                    <a:lnTo>
                      <a:pt x="0" y="217"/>
                    </a:lnTo>
                    <a:close/>
                    <a:moveTo>
                      <a:pt x="0" y="78"/>
                    </a:moveTo>
                    <a:lnTo>
                      <a:pt x="0" y="76"/>
                    </a:lnTo>
                    <a:lnTo>
                      <a:pt x="2" y="76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  <a:moveTo>
                      <a:pt x="2" y="76"/>
                    </a:moveTo>
                    <a:lnTo>
                      <a:pt x="15" y="65"/>
                    </a:lnTo>
                    <a:lnTo>
                      <a:pt x="19" y="73"/>
                    </a:lnTo>
                    <a:lnTo>
                      <a:pt x="6" y="82"/>
                    </a:lnTo>
                    <a:lnTo>
                      <a:pt x="2" y="76"/>
                    </a:lnTo>
                    <a:close/>
                    <a:moveTo>
                      <a:pt x="15" y="65"/>
                    </a:moveTo>
                    <a:lnTo>
                      <a:pt x="21" y="61"/>
                    </a:lnTo>
                    <a:lnTo>
                      <a:pt x="21" y="69"/>
                    </a:lnTo>
                    <a:lnTo>
                      <a:pt x="17" y="69"/>
                    </a:lnTo>
                    <a:lnTo>
                      <a:pt x="15" y="65"/>
                    </a:lnTo>
                    <a:close/>
                    <a:moveTo>
                      <a:pt x="21" y="69"/>
                    </a:moveTo>
                    <a:lnTo>
                      <a:pt x="21" y="130"/>
                    </a:lnTo>
                    <a:lnTo>
                      <a:pt x="13" y="130"/>
                    </a:lnTo>
                    <a:lnTo>
                      <a:pt x="13" y="69"/>
                    </a:lnTo>
                    <a:lnTo>
                      <a:pt x="21" y="69"/>
                    </a:lnTo>
                    <a:close/>
                    <a:moveTo>
                      <a:pt x="19" y="134"/>
                    </a:moveTo>
                    <a:lnTo>
                      <a:pt x="13" y="138"/>
                    </a:lnTo>
                    <a:lnTo>
                      <a:pt x="13" y="130"/>
                    </a:lnTo>
                    <a:lnTo>
                      <a:pt x="17" y="130"/>
                    </a:lnTo>
                    <a:lnTo>
                      <a:pt x="19" y="134"/>
                    </a:lnTo>
                    <a:close/>
                    <a:moveTo>
                      <a:pt x="15" y="126"/>
                    </a:moveTo>
                    <a:lnTo>
                      <a:pt x="81" y="76"/>
                    </a:lnTo>
                    <a:lnTo>
                      <a:pt x="84" y="84"/>
                    </a:lnTo>
                    <a:lnTo>
                      <a:pt x="19" y="134"/>
                    </a:lnTo>
                    <a:lnTo>
                      <a:pt x="15" y="126"/>
                    </a:lnTo>
                    <a:close/>
                    <a:moveTo>
                      <a:pt x="86" y="80"/>
                    </a:moveTo>
                    <a:lnTo>
                      <a:pt x="86" y="82"/>
                    </a:lnTo>
                    <a:lnTo>
                      <a:pt x="84" y="84"/>
                    </a:lnTo>
                    <a:lnTo>
                      <a:pt x="83" y="80"/>
                    </a:lnTo>
                    <a:lnTo>
                      <a:pt x="86" y="80"/>
                    </a:lnTo>
                    <a:close/>
                    <a:moveTo>
                      <a:pt x="79" y="80"/>
                    </a:moveTo>
                    <a:lnTo>
                      <a:pt x="79" y="19"/>
                    </a:lnTo>
                    <a:lnTo>
                      <a:pt x="86" y="19"/>
                    </a:lnTo>
                    <a:lnTo>
                      <a:pt x="86" y="80"/>
                    </a:lnTo>
                    <a:lnTo>
                      <a:pt x="79" y="80"/>
                    </a:lnTo>
                    <a:close/>
                    <a:moveTo>
                      <a:pt x="79" y="19"/>
                    </a:moveTo>
                    <a:lnTo>
                      <a:pt x="79" y="17"/>
                    </a:lnTo>
                    <a:lnTo>
                      <a:pt x="81" y="15"/>
                    </a:lnTo>
                    <a:lnTo>
                      <a:pt x="83" y="19"/>
                    </a:lnTo>
                    <a:lnTo>
                      <a:pt x="79" y="19"/>
                    </a:lnTo>
                    <a:close/>
                    <a:moveTo>
                      <a:pt x="81" y="15"/>
                    </a:moveTo>
                    <a:lnTo>
                      <a:pt x="94" y="5"/>
                    </a:lnTo>
                    <a:lnTo>
                      <a:pt x="98" y="11"/>
                    </a:lnTo>
                    <a:lnTo>
                      <a:pt x="84" y="21"/>
                    </a:lnTo>
                    <a:lnTo>
                      <a:pt x="81" y="15"/>
                    </a:lnTo>
                    <a:close/>
                    <a:moveTo>
                      <a:pt x="94" y="5"/>
                    </a:moveTo>
                    <a:lnTo>
                      <a:pt x="100" y="0"/>
                    </a:lnTo>
                    <a:lnTo>
                      <a:pt x="100" y="7"/>
                    </a:lnTo>
                    <a:lnTo>
                      <a:pt x="96" y="7"/>
                    </a:lnTo>
                    <a:lnTo>
                      <a:pt x="94" y="5"/>
                    </a:lnTo>
                    <a:close/>
                    <a:moveTo>
                      <a:pt x="100" y="7"/>
                    </a:moveTo>
                    <a:lnTo>
                      <a:pt x="100" y="146"/>
                    </a:lnTo>
                    <a:lnTo>
                      <a:pt x="92" y="146"/>
                    </a:lnTo>
                    <a:lnTo>
                      <a:pt x="92" y="7"/>
                    </a:lnTo>
                    <a:lnTo>
                      <a:pt x="100" y="7"/>
                    </a:lnTo>
                    <a:close/>
                    <a:moveTo>
                      <a:pt x="100" y="146"/>
                    </a:moveTo>
                    <a:lnTo>
                      <a:pt x="100" y="148"/>
                    </a:lnTo>
                    <a:lnTo>
                      <a:pt x="98" y="150"/>
                    </a:lnTo>
                    <a:lnTo>
                      <a:pt x="96" y="146"/>
                    </a:lnTo>
                    <a:lnTo>
                      <a:pt x="100" y="146"/>
                    </a:lnTo>
                    <a:close/>
                    <a:moveTo>
                      <a:pt x="98" y="150"/>
                    </a:moveTo>
                    <a:lnTo>
                      <a:pt x="84" y="159"/>
                    </a:lnTo>
                    <a:lnTo>
                      <a:pt x="81" y="153"/>
                    </a:lnTo>
                    <a:lnTo>
                      <a:pt x="94" y="142"/>
                    </a:lnTo>
                    <a:lnTo>
                      <a:pt x="98" y="150"/>
                    </a:lnTo>
                    <a:close/>
                    <a:moveTo>
                      <a:pt x="84" y="159"/>
                    </a:moveTo>
                    <a:lnTo>
                      <a:pt x="79" y="165"/>
                    </a:lnTo>
                    <a:lnTo>
                      <a:pt x="79" y="155"/>
                    </a:lnTo>
                    <a:lnTo>
                      <a:pt x="83" y="155"/>
                    </a:lnTo>
                    <a:lnTo>
                      <a:pt x="84" y="159"/>
                    </a:lnTo>
                    <a:close/>
                    <a:moveTo>
                      <a:pt x="79" y="155"/>
                    </a:moveTo>
                    <a:lnTo>
                      <a:pt x="79" y="94"/>
                    </a:lnTo>
                    <a:lnTo>
                      <a:pt x="86" y="94"/>
                    </a:lnTo>
                    <a:lnTo>
                      <a:pt x="86" y="155"/>
                    </a:lnTo>
                    <a:lnTo>
                      <a:pt x="79" y="155"/>
                    </a:lnTo>
                    <a:close/>
                    <a:moveTo>
                      <a:pt x="81" y="90"/>
                    </a:moveTo>
                    <a:lnTo>
                      <a:pt x="86" y="86"/>
                    </a:lnTo>
                    <a:lnTo>
                      <a:pt x="86" y="94"/>
                    </a:lnTo>
                    <a:lnTo>
                      <a:pt x="83" y="94"/>
                    </a:lnTo>
                    <a:lnTo>
                      <a:pt x="81" y="90"/>
                    </a:lnTo>
                    <a:close/>
                    <a:moveTo>
                      <a:pt x="84" y="96"/>
                    </a:moveTo>
                    <a:lnTo>
                      <a:pt x="19" y="148"/>
                    </a:lnTo>
                    <a:lnTo>
                      <a:pt x="15" y="140"/>
                    </a:lnTo>
                    <a:lnTo>
                      <a:pt x="81" y="90"/>
                    </a:lnTo>
                    <a:lnTo>
                      <a:pt x="84" y="96"/>
                    </a:lnTo>
                    <a:close/>
                    <a:moveTo>
                      <a:pt x="13" y="144"/>
                    </a:moveTo>
                    <a:lnTo>
                      <a:pt x="13" y="142"/>
                    </a:lnTo>
                    <a:lnTo>
                      <a:pt x="15" y="140"/>
                    </a:lnTo>
                    <a:lnTo>
                      <a:pt x="17" y="144"/>
                    </a:lnTo>
                    <a:lnTo>
                      <a:pt x="13" y="144"/>
                    </a:lnTo>
                    <a:close/>
                    <a:moveTo>
                      <a:pt x="21" y="144"/>
                    </a:moveTo>
                    <a:lnTo>
                      <a:pt x="21" y="207"/>
                    </a:lnTo>
                    <a:lnTo>
                      <a:pt x="13" y="207"/>
                    </a:lnTo>
                    <a:lnTo>
                      <a:pt x="13" y="144"/>
                    </a:lnTo>
                    <a:lnTo>
                      <a:pt x="21" y="144"/>
                    </a:lnTo>
                    <a:close/>
                    <a:moveTo>
                      <a:pt x="21" y="207"/>
                    </a:moveTo>
                    <a:lnTo>
                      <a:pt x="21" y="209"/>
                    </a:lnTo>
                    <a:lnTo>
                      <a:pt x="19" y="209"/>
                    </a:lnTo>
                    <a:lnTo>
                      <a:pt x="17" y="207"/>
                    </a:lnTo>
                    <a:lnTo>
                      <a:pt x="21" y="20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5" name="Freeform 100"/>
              <p:cNvSpPr>
                <a:spLocks noEditPoints="1"/>
              </p:cNvSpPr>
              <p:nvPr/>
            </p:nvSpPr>
            <p:spPr bwMode="auto">
              <a:xfrm>
                <a:off x="2049" y="2346"/>
                <a:ext cx="21" cy="52"/>
              </a:xfrm>
              <a:custGeom>
                <a:avLst/>
                <a:gdLst>
                  <a:gd name="T0" fmla="*/ 19 w 21"/>
                  <a:gd name="T1" fmla="*/ 37 h 52"/>
                  <a:gd name="T2" fmla="*/ 6 w 21"/>
                  <a:gd name="T3" fmla="*/ 48 h 52"/>
                  <a:gd name="T4" fmla="*/ 0 w 21"/>
                  <a:gd name="T5" fmla="*/ 41 h 52"/>
                  <a:gd name="T6" fmla="*/ 13 w 21"/>
                  <a:gd name="T7" fmla="*/ 31 h 52"/>
                  <a:gd name="T8" fmla="*/ 19 w 21"/>
                  <a:gd name="T9" fmla="*/ 37 h 52"/>
                  <a:gd name="T10" fmla="*/ 6 w 21"/>
                  <a:gd name="T11" fmla="*/ 48 h 52"/>
                  <a:gd name="T12" fmla="*/ 0 w 21"/>
                  <a:gd name="T13" fmla="*/ 52 h 52"/>
                  <a:gd name="T14" fmla="*/ 0 w 21"/>
                  <a:gd name="T15" fmla="*/ 45 h 52"/>
                  <a:gd name="T16" fmla="*/ 4 w 21"/>
                  <a:gd name="T17" fmla="*/ 45 h 52"/>
                  <a:gd name="T18" fmla="*/ 6 w 21"/>
                  <a:gd name="T19" fmla="*/ 48 h 52"/>
                  <a:gd name="T20" fmla="*/ 0 w 21"/>
                  <a:gd name="T21" fmla="*/ 45 h 52"/>
                  <a:gd name="T22" fmla="*/ 0 w 21"/>
                  <a:gd name="T23" fmla="*/ 20 h 52"/>
                  <a:gd name="T24" fmla="*/ 8 w 21"/>
                  <a:gd name="T25" fmla="*/ 20 h 52"/>
                  <a:gd name="T26" fmla="*/ 8 w 21"/>
                  <a:gd name="T27" fmla="*/ 45 h 52"/>
                  <a:gd name="T28" fmla="*/ 0 w 21"/>
                  <a:gd name="T29" fmla="*/ 45 h 52"/>
                  <a:gd name="T30" fmla="*/ 0 w 21"/>
                  <a:gd name="T31" fmla="*/ 20 h 52"/>
                  <a:gd name="T32" fmla="*/ 0 w 21"/>
                  <a:gd name="T33" fmla="*/ 18 h 52"/>
                  <a:gd name="T34" fmla="*/ 0 w 21"/>
                  <a:gd name="T35" fmla="*/ 16 h 52"/>
                  <a:gd name="T36" fmla="*/ 4 w 21"/>
                  <a:gd name="T37" fmla="*/ 20 h 52"/>
                  <a:gd name="T38" fmla="*/ 0 w 21"/>
                  <a:gd name="T39" fmla="*/ 20 h 52"/>
                  <a:gd name="T40" fmla="*/ 0 w 21"/>
                  <a:gd name="T41" fmla="*/ 16 h 52"/>
                  <a:gd name="T42" fmla="*/ 13 w 21"/>
                  <a:gd name="T43" fmla="*/ 6 h 52"/>
                  <a:gd name="T44" fmla="*/ 19 w 21"/>
                  <a:gd name="T45" fmla="*/ 12 h 52"/>
                  <a:gd name="T46" fmla="*/ 6 w 21"/>
                  <a:gd name="T47" fmla="*/ 23 h 52"/>
                  <a:gd name="T48" fmla="*/ 0 w 21"/>
                  <a:gd name="T49" fmla="*/ 16 h 52"/>
                  <a:gd name="T50" fmla="*/ 13 w 21"/>
                  <a:gd name="T51" fmla="*/ 6 h 52"/>
                  <a:gd name="T52" fmla="*/ 21 w 21"/>
                  <a:gd name="T53" fmla="*/ 0 h 52"/>
                  <a:gd name="T54" fmla="*/ 21 w 21"/>
                  <a:gd name="T55" fmla="*/ 8 h 52"/>
                  <a:gd name="T56" fmla="*/ 17 w 21"/>
                  <a:gd name="T57" fmla="*/ 8 h 52"/>
                  <a:gd name="T58" fmla="*/ 13 w 21"/>
                  <a:gd name="T59" fmla="*/ 6 h 52"/>
                  <a:gd name="T60" fmla="*/ 21 w 21"/>
                  <a:gd name="T61" fmla="*/ 8 h 52"/>
                  <a:gd name="T62" fmla="*/ 21 w 21"/>
                  <a:gd name="T63" fmla="*/ 35 h 52"/>
                  <a:gd name="T64" fmla="*/ 13 w 21"/>
                  <a:gd name="T65" fmla="*/ 35 h 52"/>
                  <a:gd name="T66" fmla="*/ 13 w 21"/>
                  <a:gd name="T67" fmla="*/ 8 h 52"/>
                  <a:gd name="T68" fmla="*/ 21 w 21"/>
                  <a:gd name="T69" fmla="*/ 8 h 52"/>
                  <a:gd name="T70" fmla="*/ 21 w 21"/>
                  <a:gd name="T71" fmla="*/ 35 h 52"/>
                  <a:gd name="T72" fmla="*/ 21 w 21"/>
                  <a:gd name="T73" fmla="*/ 37 h 52"/>
                  <a:gd name="T74" fmla="*/ 19 w 21"/>
                  <a:gd name="T75" fmla="*/ 37 h 52"/>
                  <a:gd name="T76" fmla="*/ 17 w 21"/>
                  <a:gd name="T77" fmla="*/ 35 h 52"/>
                  <a:gd name="T78" fmla="*/ 21 w 21"/>
                  <a:gd name="T79" fmla="*/ 35 h 5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"/>
                  <a:gd name="T121" fmla="*/ 0 h 52"/>
                  <a:gd name="T122" fmla="*/ 21 w 21"/>
                  <a:gd name="T123" fmla="*/ 52 h 5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" h="52">
                    <a:moveTo>
                      <a:pt x="19" y="37"/>
                    </a:moveTo>
                    <a:lnTo>
                      <a:pt x="6" y="48"/>
                    </a:lnTo>
                    <a:lnTo>
                      <a:pt x="0" y="41"/>
                    </a:lnTo>
                    <a:lnTo>
                      <a:pt x="13" y="31"/>
                    </a:lnTo>
                    <a:lnTo>
                      <a:pt x="19" y="37"/>
                    </a:lnTo>
                    <a:close/>
                    <a:moveTo>
                      <a:pt x="6" y="48"/>
                    </a:moveTo>
                    <a:lnTo>
                      <a:pt x="0" y="52"/>
                    </a:lnTo>
                    <a:lnTo>
                      <a:pt x="0" y="45"/>
                    </a:lnTo>
                    <a:lnTo>
                      <a:pt x="4" y="45"/>
                    </a:lnTo>
                    <a:lnTo>
                      <a:pt x="6" y="48"/>
                    </a:lnTo>
                    <a:close/>
                    <a:moveTo>
                      <a:pt x="0" y="45"/>
                    </a:moveTo>
                    <a:lnTo>
                      <a:pt x="0" y="20"/>
                    </a:lnTo>
                    <a:lnTo>
                      <a:pt x="8" y="20"/>
                    </a:lnTo>
                    <a:lnTo>
                      <a:pt x="8" y="45"/>
                    </a:lnTo>
                    <a:lnTo>
                      <a:pt x="0" y="45"/>
                    </a:lnTo>
                    <a:close/>
                    <a:moveTo>
                      <a:pt x="0" y="20"/>
                    </a:moveTo>
                    <a:lnTo>
                      <a:pt x="0" y="18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0" y="20"/>
                    </a:lnTo>
                    <a:close/>
                    <a:moveTo>
                      <a:pt x="0" y="16"/>
                    </a:moveTo>
                    <a:lnTo>
                      <a:pt x="13" y="6"/>
                    </a:lnTo>
                    <a:lnTo>
                      <a:pt x="19" y="12"/>
                    </a:lnTo>
                    <a:lnTo>
                      <a:pt x="6" y="23"/>
                    </a:lnTo>
                    <a:lnTo>
                      <a:pt x="0" y="16"/>
                    </a:lnTo>
                    <a:close/>
                    <a:moveTo>
                      <a:pt x="13" y="6"/>
                    </a:moveTo>
                    <a:lnTo>
                      <a:pt x="21" y="0"/>
                    </a:lnTo>
                    <a:lnTo>
                      <a:pt x="21" y="8"/>
                    </a:lnTo>
                    <a:lnTo>
                      <a:pt x="17" y="8"/>
                    </a:lnTo>
                    <a:lnTo>
                      <a:pt x="13" y="6"/>
                    </a:lnTo>
                    <a:close/>
                    <a:moveTo>
                      <a:pt x="21" y="8"/>
                    </a:moveTo>
                    <a:lnTo>
                      <a:pt x="21" y="35"/>
                    </a:lnTo>
                    <a:lnTo>
                      <a:pt x="13" y="35"/>
                    </a:lnTo>
                    <a:lnTo>
                      <a:pt x="13" y="8"/>
                    </a:lnTo>
                    <a:lnTo>
                      <a:pt x="21" y="8"/>
                    </a:lnTo>
                    <a:close/>
                    <a:moveTo>
                      <a:pt x="21" y="35"/>
                    </a:moveTo>
                    <a:lnTo>
                      <a:pt x="21" y="37"/>
                    </a:lnTo>
                    <a:lnTo>
                      <a:pt x="19" y="37"/>
                    </a:lnTo>
                    <a:lnTo>
                      <a:pt x="17" y="35"/>
                    </a:lnTo>
                    <a:lnTo>
                      <a:pt x="21" y="3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6" name="Freeform 101"/>
              <p:cNvSpPr>
                <a:spLocks noEditPoints="1"/>
              </p:cNvSpPr>
              <p:nvPr/>
            </p:nvSpPr>
            <p:spPr bwMode="auto">
              <a:xfrm>
                <a:off x="2093" y="2172"/>
                <a:ext cx="90" cy="192"/>
              </a:xfrm>
              <a:custGeom>
                <a:avLst/>
                <a:gdLst>
                  <a:gd name="T0" fmla="*/ 21 w 90"/>
                  <a:gd name="T1" fmla="*/ 105 h 192"/>
                  <a:gd name="T2" fmla="*/ 37 w 90"/>
                  <a:gd name="T3" fmla="*/ 84 h 192"/>
                  <a:gd name="T4" fmla="*/ 38 w 90"/>
                  <a:gd name="T5" fmla="*/ 86 h 192"/>
                  <a:gd name="T6" fmla="*/ 48 w 90"/>
                  <a:gd name="T7" fmla="*/ 82 h 192"/>
                  <a:gd name="T8" fmla="*/ 65 w 90"/>
                  <a:gd name="T9" fmla="*/ 63 h 192"/>
                  <a:gd name="T10" fmla="*/ 65 w 90"/>
                  <a:gd name="T11" fmla="*/ 48 h 192"/>
                  <a:gd name="T12" fmla="*/ 65 w 90"/>
                  <a:gd name="T13" fmla="*/ 42 h 192"/>
                  <a:gd name="T14" fmla="*/ 67 w 90"/>
                  <a:gd name="T15" fmla="*/ 36 h 192"/>
                  <a:gd name="T16" fmla="*/ 67 w 90"/>
                  <a:gd name="T17" fmla="*/ 36 h 192"/>
                  <a:gd name="T18" fmla="*/ 71 w 90"/>
                  <a:gd name="T19" fmla="*/ 23 h 192"/>
                  <a:gd name="T20" fmla="*/ 58 w 90"/>
                  <a:gd name="T21" fmla="*/ 19 h 192"/>
                  <a:gd name="T22" fmla="*/ 35 w 90"/>
                  <a:gd name="T23" fmla="*/ 32 h 192"/>
                  <a:gd name="T24" fmla="*/ 15 w 90"/>
                  <a:gd name="T25" fmla="*/ 46 h 192"/>
                  <a:gd name="T26" fmla="*/ 17 w 90"/>
                  <a:gd name="T27" fmla="*/ 49 h 192"/>
                  <a:gd name="T28" fmla="*/ 2 w 90"/>
                  <a:gd name="T29" fmla="*/ 44 h 192"/>
                  <a:gd name="T30" fmla="*/ 31 w 90"/>
                  <a:gd name="T31" fmla="*/ 21 h 192"/>
                  <a:gd name="T32" fmla="*/ 35 w 90"/>
                  <a:gd name="T33" fmla="*/ 25 h 192"/>
                  <a:gd name="T34" fmla="*/ 38 w 90"/>
                  <a:gd name="T35" fmla="*/ 25 h 192"/>
                  <a:gd name="T36" fmla="*/ 42 w 90"/>
                  <a:gd name="T37" fmla="*/ 23 h 192"/>
                  <a:gd name="T38" fmla="*/ 52 w 90"/>
                  <a:gd name="T39" fmla="*/ 5 h 192"/>
                  <a:gd name="T40" fmla="*/ 56 w 90"/>
                  <a:gd name="T41" fmla="*/ 13 h 192"/>
                  <a:gd name="T42" fmla="*/ 62 w 90"/>
                  <a:gd name="T43" fmla="*/ 9 h 192"/>
                  <a:gd name="T44" fmla="*/ 62 w 90"/>
                  <a:gd name="T45" fmla="*/ 5 h 192"/>
                  <a:gd name="T46" fmla="*/ 65 w 90"/>
                  <a:gd name="T47" fmla="*/ 9 h 192"/>
                  <a:gd name="T48" fmla="*/ 65 w 90"/>
                  <a:gd name="T49" fmla="*/ 0 h 192"/>
                  <a:gd name="T50" fmla="*/ 65 w 90"/>
                  <a:gd name="T51" fmla="*/ 0 h 192"/>
                  <a:gd name="T52" fmla="*/ 69 w 90"/>
                  <a:gd name="T53" fmla="*/ 0 h 192"/>
                  <a:gd name="T54" fmla="*/ 71 w 90"/>
                  <a:gd name="T55" fmla="*/ 0 h 192"/>
                  <a:gd name="T56" fmla="*/ 71 w 90"/>
                  <a:gd name="T57" fmla="*/ 0 h 192"/>
                  <a:gd name="T58" fmla="*/ 71 w 90"/>
                  <a:gd name="T59" fmla="*/ 0 h 192"/>
                  <a:gd name="T60" fmla="*/ 86 w 90"/>
                  <a:gd name="T61" fmla="*/ 9 h 192"/>
                  <a:gd name="T62" fmla="*/ 88 w 90"/>
                  <a:gd name="T63" fmla="*/ 13 h 192"/>
                  <a:gd name="T64" fmla="*/ 88 w 90"/>
                  <a:gd name="T65" fmla="*/ 13 h 192"/>
                  <a:gd name="T66" fmla="*/ 81 w 90"/>
                  <a:gd name="T67" fmla="*/ 23 h 192"/>
                  <a:gd name="T68" fmla="*/ 79 w 90"/>
                  <a:gd name="T69" fmla="*/ 40 h 192"/>
                  <a:gd name="T70" fmla="*/ 77 w 90"/>
                  <a:gd name="T71" fmla="*/ 46 h 192"/>
                  <a:gd name="T72" fmla="*/ 85 w 90"/>
                  <a:gd name="T73" fmla="*/ 48 h 192"/>
                  <a:gd name="T74" fmla="*/ 83 w 90"/>
                  <a:gd name="T75" fmla="*/ 51 h 192"/>
                  <a:gd name="T76" fmla="*/ 83 w 90"/>
                  <a:gd name="T77" fmla="*/ 53 h 192"/>
                  <a:gd name="T78" fmla="*/ 83 w 90"/>
                  <a:gd name="T79" fmla="*/ 55 h 192"/>
                  <a:gd name="T80" fmla="*/ 83 w 90"/>
                  <a:gd name="T81" fmla="*/ 55 h 192"/>
                  <a:gd name="T82" fmla="*/ 71 w 90"/>
                  <a:gd name="T83" fmla="*/ 73 h 192"/>
                  <a:gd name="T84" fmla="*/ 69 w 90"/>
                  <a:gd name="T85" fmla="*/ 69 h 192"/>
                  <a:gd name="T86" fmla="*/ 65 w 90"/>
                  <a:gd name="T87" fmla="*/ 69 h 192"/>
                  <a:gd name="T88" fmla="*/ 62 w 90"/>
                  <a:gd name="T89" fmla="*/ 71 h 192"/>
                  <a:gd name="T90" fmla="*/ 58 w 90"/>
                  <a:gd name="T91" fmla="*/ 88 h 192"/>
                  <a:gd name="T92" fmla="*/ 54 w 90"/>
                  <a:gd name="T93" fmla="*/ 92 h 192"/>
                  <a:gd name="T94" fmla="*/ 50 w 90"/>
                  <a:gd name="T95" fmla="*/ 96 h 192"/>
                  <a:gd name="T96" fmla="*/ 50 w 90"/>
                  <a:gd name="T97" fmla="*/ 96 h 192"/>
                  <a:gd name="T98" fmla="*/ 13 w 90"/>
                  <a:gd name="T99" fmla="*/ 115 h 192"/>
                  <a:gd name="T100" fmla="*/ 21 w 90"/>
                  <a:gd name="T101" fmla="*/ 172 h 192"/>
                  <a:gd name="T102" fmla="*/ 21 w 90"/>
                  <a:gd name="T103" fmla="*/ 176 h 192"/>
                  <a:gd name="T104" fmla="*/ 15 w 90"/>
                  <a:gd name="T105" fmla="*/ 171 h 192"/>
                  <a:gd name="T106" fmla="*/ 8 w 90"/>
                  <a:gd name="T107" fmla="*/ 186 h 192"/>
                  <a:gd name="T108" fmla="*/ 0 w 90"/>
                  <a:gd name="T109" fmla="*/ 46 h 19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0"/>
                  <a:gd name="T166" fmla="*/ 0 h 192"/>
                  <a:gd name="T167" fmla="*/ 90 w 90"/>
                  <a:gd name="T168" fmla="*/ 192 h 19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0" h="192">
                    <a:moveTo>
                      <a:pt x="21" y="49"/>
                    </a:moveTo>
                    <a:lnTo>
                      <a:pt x="21" y="101"/>
                    </a:lnTo>
                    <a:lnTo>
                      <a:pt x="13" y="101"/>
                    </a:lnTo>
                    <a:lnTo>
                      <a:pt x="13" y="49"/>
                    </a:lnTo>
                    <a:lnTo>
                      <a:pt x="21" y="49"/>
                    </a:lnTo>
                    <a:close/>
                    <a:moveTo>
                      <a:pt x="21" y="105"/>
                    </a:moveTo>
                    <a:lnTo>
                      <a:pt x="13" y="109"/>
                    </a:lnTo>
                    <a:lnTo>
                      <a:pt x="13" y="101"/>
                    </a:lnTo>
                    <a:lnTo>
                      <a:pt x="17" y="101"/>
                    </a:lnTo>
                    <a:lnTo>
                      <a:pt x="21" y="105"/>
                    </a:lnTo>
                    <a:close/>
                    <a:moveTo>
                      <a:pt x="15" y="98"/>
                    </a:moveTo>
                    <a:lnTo>
                      <a:pt x="37" y="84"/>
                    </a:lnTo>
                    <a:lnTo>
                      <a:pt x="40" y="90"/>
                    </a:lnTo>
                    <a:lnTo>
                      <a:pt x="21" y="105"/>
                    </a:lnTo>
                    <a:lnTo>
                      <a:pt x="15" y="98"/>
                    </a:lnTo>
                    <a:close/>
                    <a:moveTo>
                      <a:pt x="37" y="84"/>
                    </a:moveTo>
                    <a:lnTo>
                      <a:pt x="37" y="84"/>
                    </a:lnTo>
                    <a:lnTo>
                      <a:pt x="38" y="86"/>
                    </a:lnTo>
                    <a:lnTo>
                      <a:pt x="37" y="84"/>
                    </a:lnTo>
                    <a:close/>
                    <a:moveTo>
                      <a:pt x="37" y="84"/>
                    </a:moveTo>
                    <a:lnTo>
                      <a:pt x="42" y="76"/>
                    </a:lnTo>
                    <a:lnTo>
                      <a:pt x="50" y="71"/>
                    </a:lnTo>
                    <a:lnTo>
                      <a:pt x="56" y="76"/>
                    </a:lnTo>
                    <a:lnTo>
                      <a:pt x="48" y="82"/>
                    </a:lnTo>
                    <a:lnTo>
                      <a:pt x="40" y="90"/>
                    </a:lnTo>
                    <a:lnTo>
                      <a:pt x="37" y="84"/>
                    </a:lnTo>
                    <a:close/>
                    <a:moveTo>
                      <a:pt x="50" y="71"/>
                    </a:moveTo>
                    <a:lnTo>
                      <a:pt x="56" y="65"/>
                    </a:lnTo>
                    <a:lnTo>
                      <a:pt x="60" y="59"/>
                    </a:lnTo>
                    <a:lnTo>
                      <a:pt x="65" y="63"/>
                    </a:lnTo>
                    <a:lnTo>
                      <a:pt x="62" y="71"/>
                    </a:lnTo>
                    <a:lnTo>
                      <a:pt x="56" y="76"/>
                    </a:lnTo>
                    <a:lnTo>
                      <a:pt x="50" y="71"/>
                    </a:lnTo>
                    <a:close/>
                    <a:moveTo>
                      <a:pt x="60" y="59"/>
                    </a:moveTo>
                    <a:lnTo>
                      <a:pt x="63" y="53"/>
                    </a:lnTo>
                    <a:lnTo>
                      <a:pt x="65" y="48"/>
                    </a:lnTo>
                    <a:lnTo>
                      <a:pt x="73" y="49"/>
                    </a:lnTo>
                    <a:lnTo>
                      <a:pt x="69" y="57"/>
                    </a:lnTo>
                    <a:lnTo>
                      <a:pt x="65" y="63"/>
                    </a:lnTo>
                    <a:lnTo>
                      <a:pt x="60" y="59"/>
                    </a:lnTo>
                    <a:close/>
                    <a:moveTo>
                      <a:pt x="65" y="48"/>
                    </a:moveTo>
                    <a:lnTo>
                      <a:pt x="65" y="42"/>
                    </a:lnTo>
                    <a:lnTo>
                      <a:pt x="67" y="36"/>
                    </a:lnTo>
                    <a:lnTo>
                      <a:pt x="75" y="36"/>
                    </a:lnTo>
                    <a:lnTo>
                      <a:pt x="75" y="42"/>
                    </a:lnTo>
                    <a:lnTo>
                      <a:pt x="73" y="49"/>
                    </a:lnTo>
                    <a:lnTo>
                      <a:pt x="65" y="48"/>
                    </a:lnTo>
                    <a:close/>
                    <a:moveTo>
                      <a:pt x="67" y="36"/>
                    </a:moveTo>
                    <a:lnTo>
                      <a:pt x="65" y="30"/>
                    </a:lnTo>
                    <a:lnTo>
                      <a:pt x="65" y="26"/>
                    </a:lnTo>
                    <a:lnTo>
                      <a:pt x="71" y="23"/>
                    </a:lnTo>
                    <a:lnTo>
                      <a:pt x="73" y="28"/>
                    </a:lnTo>
                    <a:lnTo>
                      <a:pt x="75" y="36"/>
                    </a:lnTo>
                    <a:lnTo>
                      <a:pt x="67" y="36"/>
                    </a:lnTo>
                    <a:close/>
                    <a:moveTo>
                      <a:pt x="65" y="26"/>
                    </a:moveTo>
                    <a:lnTo>
                      <a:pt x="63" y="26"/>
                    </a:lnTo>
                    <a:lnTo>
                      <a:pt x="62" y="25"/>
                    </a:lnTo>
                    <a:lnTo>
                      <a:pt x="63" y="17"/>
                    </a:lnTo>
                    <a:lnTo>
                      <a:pt x="67" y="19"/>
                    </a:lnTo>
                    <a:lnTo>
                      <a:pt x="71" y="23"/>
                    </a:lnTo>
                    <a:lnTo>
                      <a:pt x="65" y="26"/>
                    </a:lnTo>
                    <a:close/>
                    <a:moveTo>
                      <a:pt x="62" y="25"/>
                    </a:moveTo>
                    <a:lnTo>
                      <a:pt x="60" y="26"/>
                    </a:lnTo>
                    <a:lnTo>
                      <a:pt x="54" y="28"/>
                    </a:lnTo>
                    <a:lnTo>
                      <a:pt x="50" y="21"/>
                    </a:lnTo>
                    <a:lnTo>
                      <a:pt x="58" y="19"/>
                    </a:lnTo>
                    <a:lnTo>
                      <a:pt x="63" y="17"/>
                    </a:lnTo>
                    <a:lnTo>
                      <a:pt x="62" y="25"/>
                    </a:lnTo>
                    <a:close/>
                    <a:moveTo>
                      <a:pt x="54" y="28"/>
                    </a:moveTo>
                    <a:lnTo>
                      <a:pt x="48" y="32"/>
                    </a:lnTo>
                    <a:lnTo>
                      <a:pt x="38" y="38"/>
                    </a:lnTo>
                    <a:lnTo>
                      <a:pt x="35" y="32"/>
                    </a:lnTo>
                    <a:lnTo>
                      <a:pt x="42" y="25"/>
                    </a:lnTo>
                    <a:lnTo>
                      <a:pt x="50" y="21"/>
                    </a:lnTo>
                    <a:lnTo>
                      <a:pt x="54" y="28"/>
                    </a:lnTo>
                    <a:close/>
                    <a:moveTo>
                      <a:pt x="38" y="38"/>
                    </a:moveTo>
                    <a:lnTo>
                      <a:pt x="21" y="51"/>
                    </a:lnTo>
                    <a:lnTo>
                      <a:pt x="15" y="46"/>
                    </a:lnTo>
                    <a:lnTo>
                      <a:pt x="35" y="32"/>
                    </a:lnTo>
                    <a:lnTo>
                      <a:pt x="38" y="38"/>
                    </a:lnTo>
                    <a:close/>
                    <a:moveTo>
                      <a:pt x="13" y="49"/>
                    </a:moveTo>
                    <a:lnTo>
                      <a:pt x="13" y="48"/>
                    </a:lnTo>
                    <a:lnTo>
                      <a:pt x="15" y="46"/>
                    </a:lnTo>
                    <a:lnTo>
                      <a:pt x="17" y="49"/>
                    </a:lnTo>
                    <a:lnTo>
                      <a:pt x="13" y="49"/>
                    </a:lnTo>
                    <a:close/>
                    <a:moveTo>
                      <a:pt x="2" y="44"/>
                    </a:moveTo>
                    <a:lnTo>
                      <a:pt x="31" y="21"/>
                    </a:lnTo>
                    <a:lnTo>
                      <a:pt x="37" y="26"/>
                    </a:lnTo>
                    <a:lnTo>
                      <a:pt x="8" y="49"/>
                    </a:lnTo>
                    <a:lnTo>
                      <a:pt x="2" y="44"/>
                    </a:lnTo>
                    <a:close/>
                    <a:moveTo>
                      <a:pt x="31" y="21"/>
                    </a:moveTo>
                    <a:lnTo>
                      <a:pt x="31" y="21"/>
                    </a:lnTo>
                    <a:lnTo>
                      <a:pt x="35" y="25"/>
                    </a:lnTo>
                    <a:lnTo>
                      <a:pt x="31" y="21"/>
                    </a:lnTo>
                    <a:close/>
                    <a:moveTo>
                      <a:pt x="31" y="21"/>
                    </a:moveTo>
                    <a:lnTo>
                      <a:pt x="31" y="21"/>
                    </a:lnTo>
                    <a:lnTo>
                      <a:pt x="37" y="26"/>
                    </a:lnTo>
                    <a:lnTo>
                      <a:pt x="31" y="21"/>
                    </a:lnTo>
                    <a:close/>
                    <a:moveTo>
                      <a:pt x="37" y="26"/>
                    </a:moveTo>
                    <a:lnTo>
                      <a:pt x="37" y="26"/>
                    </a:lnTo>
                    <a:lnTo>
                      <a:pt x="35" y="25"/>
                    </a:lnTo>
                    <a:lnTo>
                      <a:pt x="37" y="26"/>
                    </a:lnTo>
                    <a:close/>
                    <a:moveTo>
                      <a:pt x="31" y="21"/>
                    </a:moveTo>
                    <a:lnTo>
                      <a:pt x="33" y="19"/>
                    </a:lnTo>
                    <a:lnTo>
                      <a:pt x="35" y="17"/>
                    </a:lnTo>
                    <a:lnTo>
                      <a:pt x="40" y="25"/>
                    </a:lnTo>
                    <a:lnTo>
                      <a:pt x="38" y="25"/>
                    </a:lnTo>
                    <a:lnTo>
                      <a:pt x="37" y="26"/>
                    </a:lnTo>
                    <a:lnTo>
                      <a:pt x="31" y="21"/>
                    </a:lnTo>
                    <a:close/>
                    <a:moveTo>
                      <a:pt x="35" y="17"/>
                    </a:moveTo>
                    <a:lnTo>
                      <a:pt x="37" y="17"/>
                    </a:lnTo>
                    <a:lnTo>
                      <a:pt x="38" y="15"/>
                    </a:lnTo>
                    <a:lnTo>
                      <a:pt x="42" y="23"/>
                    </a:lnTo>
                    <a:lnTo>
                      <a:pt x="40" y="23"/>
                    </a:lnTo>
                    <a:lnTo>
                      <a:pt x="40" y="25"/>
                    </a:lnTo>
                    <a:lnTo>
                      <a:pt x="35" y="17"/>
                    </a:lnTo>
                    <a:close/>
                    <a:moveTo>
                      <a:pt x="38" y="15"/>
                    </a:moveTo>
                    <a:lnTo>
                      <a:pt x="46" y="9"/>
                    </a:lnTo>
                    <a:lnTo>
                      <a:pt x="52" y="5"/>
                    </a:lnTo>
                    <a:lnTo>
                      <a:pt x="56" y="13"/>
                    </a:lnTo>
                    <a:lnTo>
                      <a:pt x="50" y="17"/>
                    </a:lnTo>
                    <a:lnTo>
                      <a:pt x="42" y="23"/>
                    </a:lnTo>
                    <a:lnTo>
                      <a:pt x="38" y="15"/>
                    </a:lnTo>
                    <a:close/>
                    <a:moveTo>
                      <a:pt x="56" y="13"/>
                    </a:moveTo>
                    <a:lnTo>
                      <a:pt x="56" y="13"/>
                    </a:lnTo>
                    <a:lnTo>
                      <a:pt x="54" y="9"/>
                    </a:lnTo>
                    <a:lnTo>
                      <a:pt x="56" y="13"/>
                    </a:lnTo>
                    <a:close/>
                    <a:moveTo>
                      <a:pt x="52" y="5"/>
                    </a:moveTo>
                    <a:lnTo>
                      <a:pt x="56" y="3"/>
                    </a:lnTo>
                    <a:lnTo>
                      <a:pt x="60" y="1"/>
                    </a:lnTo>
                    <a:lnTo>
                      <a:pt x="62" y="9"/>
                    </a:lnTo>
                    <a:lnTo>
                      <a:pt x="60" y="11"/>
                    </a:lnTo>
                    <a:lnTo>
                      <a:pt x="56" y="13"/>
                    </a:lnTo>
                    <a:lnTo>
                      <a:pt x="52" y="5"/>
                    </a:lnTo>
                    <a:close/>
                    <a:moveTo>
                      <a:pt x="62" y="9"/>
                    </a:moveTo>
                    <a:lnTo>
                      <a:pt x="62" y="9"/>
                    </a:lnTo>
                    <a:lnTo>
                      <a:pt x="62" y="5"/>
                    </a:lnTo>
                    <a:lnTo>
                      <a:pt x="62" y="9"/>
                    </a:lnTo>
                    <a:close/>
                    <a:moveTo>
                      <a:pt x="60" y="1"/>
                    </a:moveTo>
                    <a:lnTo>
                      <a:pt x="63" y="1"/>
                    </a:lnTo>
                    <a:lnTo>
                      <a:pt x="65" y="0"/>
                    </a:lnTo>
                    <a:lnTo>
                      <a:pt x="67" y="7"/>
                    </a:lnTo>
                    <a:lnTo>
                      <a:pt x="65" y="9"/>
                    </a:lnTo>
                    <a:lnTo>
                      <a:pt x="62" y="9"/>
                    </a:lnTo>
                    <a:lnTo>
                      <a:pt x="60" y="1"/>
                    </a:lnTo>
                    <a:close/>
                    <a:moveTo>
                      <a:pt x="65" y="0"/>
                    </a:moveTo>
                    <a:lnTo>
                      <a:pt x="65" y="0"/>
                    </a:lnTo>
                    <a:lnTo>
                      <a:pt x="67" y="3"/>
                    </a:lnTo>
                    <a:lnTo>
                      <a:pt x="65" y="0"/>
                    </a:lnTo>
                    <a:close/>
                    <a:moveTo>
                      <a:pt x="65" y="0"/>
                    </a:moveTo>
                    <a:lnTo>
                      <a:pt x="65" y="0"/>
                    </a:lnTo>
                    <a:lnTo>
                      <a:pt x="67" y="7"/>
                    </a:lnTo>
                    <a:lnTo>
                      <a:pt x="65" y="0"/>
                    </a:lnTo>
                    <a:close/>
                    <a:moveTo>
                      <a:pt x="65" y="0"/>
                    </a:moveTo>
                    <a:lnTo>
                      <a:pt x="65" y="0"/>
                    </a:lnTo>
                    <a:lnTo>
                      <a:pt x="67" y="3"/>
                    </a:lnTo>
                    <a:lnTo>
                      <a:pt x="65" y="0"/>
                    </a:lnTo>
                    <a:close/>
                    <a:moveTo>
                      <a:pt x="65" y="0"/>
                    </a:moveTo>
                    <a:lnTo>
                      <a:pt x="67" y="0"/>
                    </a:lnTo>
                    <a:lnTo>
                      <a:pt x="69" y="0"/>
                    </a:lnTo>
                    <a:lnTo>
                      <a:pt x="69" y="7"/>
                    </a:lnTo>
                    <a:lnTo>
                      <a:pt x="67" y="7"/>
                    </a:lnTo>
                    <a:lnTo>
                      <a:pt x="65" y="0"/>
                    </a:lnTo>
                    <a:close/>
                    <a:moveTo>
                      <a:pt x="69" y="0"/>
                    </a:moveTo>
                    <a:lnTo>
                      <a:pt x="71" y="0"/>
                    </a:lnTo>
                    <a:lnTo>
                      <a:pt x="71" y="7"/>
                    </a:lnTo>
                    <a:lnTo>
                      <a:pt x="69" y="7"/>
                    </a:lnTo>
                    <a:lnTo>
                      <a:pt x="69" y="0"/>
                    </a:lnTo>
                    <a:close/>
                    <a:moveTo>
                      <a:pt x="71" y="0"/>
                    </a:moveTo>
                    <a:lnTo>
                      <a:pt x="79" y="1"/>
                    </a:lnTo>
                    <a:lnTo>
                      <a:pt x="83" y="5"/>
                    </a:lnTo>
                    <a:lnTo>
                      <a:pt x="77" y="11"/>
                    </a:lnTo>
                    <a:lnTo>
                      <a:pt x="75" y="9"/>
                    </a:lnTo>
                    <a:lnTo>
                      <a:pt x="71" y="7"/>
                    </a:lnTo>
                    <a:lnTo>
                      <a:pt x="71" y="0"/>
                    </a:lnTo>
                    <a:close/>
                    <a:moveTo>
                      <a:pt x="77" y="11"/>
                    </a:moveTo>
                    <a:lnTo>
                      <a:pt x="77" y="11"/>
                    </a:lnTo>
                    <a:lnTo>
                      <a:pt x="81" y="7"/>
                    </a:lnTo>
                    <a:lnTo>
                      <a:pt x="77" y="11"/>
                    </a:lnTo>
                    <a:close/>
                    <a:moveTo>
                      <a:pt x="83" y="5"/>
                    </a:moveTo>
                    <a:lnTo>
                      <a:pt x="86" y="9"/>
                    </a:lnTo>
                    <a:lnTo>
                      <a:pt x="88" y="13"/>
                    </a:lnTo>
                    <a:lnTo>
                      <a:pt x="81" y="15"/>
                    </a:lnTo>
                    <a:lnTo>
                      <a:pt x="79" y="13"/>
                    </a:lnTo>
                    <a:lnTo>
                      <a:pt x="77" y="11"/>
                    </a:lnTo>
                    <a:lnTo>
                      <a:pt x="83" y="5"/>
                    </a:lnTo>
                    <a:close/>
                    <a:moveTo>
                      <a:pt x="88" y="13"/>
                    </a:moveTo>
                    <a:lnTo>
                      <a:pt x="88" y="19"/>
                    </a:lnTo>
                    <a:lnTo>
                      <a:pt x="90" y="23"/>
                    </a:lnTo>
                    <a:lnTo>
                      <a:pt x="81" y="23"/>
                    </a:lnTo>
                    <a:lnTo>
                      <a:pt x="81" y="19"/>
                    </a:lnTo>
                    <a:lnTo>
                      <a:pt x="81" y="15"/>
                    </a:lnTo>
                    <a:lnTo>
                      <a:pt x="88" y="13"/>
                    </a:lnTo>
                    <a:close/>
                    <a:moveTo>
                      <a:pt x="90" y="23"/>
                    </a:moveTo>
                    <a:lnTo>
                      <a:pt x="88" y="28"/>
                    </a:lnTo>
                    <a:lnTo>
                      <a:pt x="88" y="36"/>
                    </a:lnTo>
                    <a:lnTo>
                      <a:pt x="81" y="34"/>
                    </a:lnTo>
                    <a:lnTo>
                      <a:pt x="81" y="28"/>
                    </a:lnTo>
                    <a:lnTo>
                      <a:pt x="81" y="23"/>
                    </a:lnTo>
                    <a:lnTo>
                      <a:pt x="90" y="23"/>
                    </a:lnTo>
                    <a:close/>
                    <a:moveTo>
                      <a:pt x="88" y="36"/>
                    </a:moveTo>
                    <a:lnTo>
                      <a:pt x="86" y="42"/>
                    </a:lnTo>
                    <a:lnTo>
                      <a:pt x="85" y="48"/>
                    </a:lnTo>
                    <a:lnTo>
                      <a:pt x="77" y="46"/>
                    </a:lnTo>
                    <a:lnTo>
                      <a:pt x="79" y="40"/>
                    </a:lnTo>
                    <a:lnTo>
                      <a:pt x="81" y="34"/>
                    </a:lnTo>
                    <a:lnTo>
                      <a:pt x="88" y="36"/>
                    </a:lnTo>
                    <a:close/>
                    <a:moveTo>
                      <a:pt x="77" y="46"/>
                    </a:moveTo>
                    <a:lnTo>
                      <a:pt x="77" y="46"/>
                    </a:lnTo>
                    <a:lnTo>
                      <a:pt x="81" y="46"/>
                    </a:lnTo>
                    <a:lnTo>
                      <a:pt x="77" y="46"/>
                    </a:lnTo>
                    <a:close/>
                    <a:moveTo>
                      <a:pt x="85" y="48"/>
                    </a:moveTo>
                    <a:lnTo>
                      <a:pt x="85" y="48"/>
                    </a:lnTo>
                    <a:lnTo>
                      <a:pt x="77" y="46"/>
                    </a:lnTo>
                    <a:lnTo>
                      <a:pt x="85" y="48"/>
                    </a:lnTo>
                    <a:close/>
                    <a:moveTo>
                      <a:pt x="85" y="48"/>
                    </a:moveTo>
                    <a:lnTo>
                      <a:pt x="85" y="48"/>
                    </a:lnTo>
                    <a:lnTo>
                      <a:pt x="81" y="46"/>
                    </a:lnTo>
                    <a:lnTo>
                      <a:pt x="85" y="48"/>
                    </a:lnTo>
                    <a:close/>
                    <a:moveTo>
                      <a:pt x="85" y="48"/>
                    </a:moveTo>
                    <a:lnTo>
                      <a:pt x="85" y="49"/>
                    </a:lnTo>
                    <a:lnTo>
                      <a:pt x="83" y="51"/>
                    </a:lnTo>
                    <a:lnTo>
                      <a:pt x="77" y="48"/>
                    </a:lnTo>
                    <a:lnTo>
                      <a:pt x="77" y="46"/>
                    </a:lnTo>
                    <a:lnTo>
                      <a:pt x="85" y="48"/>
                    </a:lnTo>
                    <a:close/>
                    <a:moveTo>
                      <a:pt x="83" y="51"/>
                    </a:moveTo>
                    <a:lnTo>
                      <a:pt x="83" y="53"/>
                    </a:lnTo>
                    <a:lnTo>
                      <a:pt x="83" y="55"/>
                    </a:lnTo>
                    <a:lnTo>
                      <a:pt x="75" y="51"/>
                    </a:lnTo>
                    <a:lnTo>
                      <a:pt x="75" y="49"/>
                    </a:lnTo>
                    <a:lnTo>
                      <a:pt x="77" y="48"/>
                    </a:lnTo>
                    <a:lnTo>
                      <a:pt x="83" y="51"/>
                    </a:lnTo>
                    <a:close/>
                    <a:moveTo>
                      <a:pt x="83" y="55"/>
                    </a:moveTo>
                    <a:lnTo>
                      <a:pt x="77" y="63"/>
                    </a:lnTo>
                    <a:lnTo>
                      <a:pt x="71" y="73"/>
                    </a:lnTo>
                    <a:lnTo>
                      <a:pt x="65" y="67"/>
                    </a:lnTo>
                    <a:lnTo>
                      <a:pt x="71" y="59"/>
                    </a:lnTo>
                    <a:lnTo>
                      <a:pt x="75" y="51"/>
                    </a:lnTo>
                    <a:lnTo>
                      <a:pt x="83" y="55"/>
                    </a:lnTo>
                    <a:close/>
                    <a:moveTo>
                      <a:pt x="65" y="67"/>
                    </a:moveTo>
                    <a:lnTo>
                      <a:pt x="65" y="67"/>
                    </a:lnTo>
                    <a:lnTo>
                      <a:pt x="69" y="69"/>
                    </a:lnTo>
                    <a:lnTo>
                      <a:pt x="65" y="67"/>
                    </a:lnTo>
                    <a:close/>
                    <a:moveTo>
                      <a:pt x="71" y="73"/>
                    </a:moveTo>
                    <a:lnTo>
                      <a:pt x="71" y="73"/>
                    </a:lnTo>
                    <a:lnTo>
                      <a:pt x="65" y="67"/>
                    </a:lnTo>
                    <a:lnTo>
                      <a:pt x="71" y="73"/>
                    </a:lnTo>
                    <a:close/>
                    <a:moveTo>
                      <a:pt x="71" y="73"/>
                    </a:moveTo>
                    <a:lnTo>
                      <a:pt x="71" y="73"/>
                    </a:lnTo>
                    <a:lnTo>
                      <a:pt x="69" y="69"/>
                    </a:lnTo>
                    <a:lnTo>
                      <a:pt x="71" y="73"/>
                    </a:lnTo>
                    <a:close/>
                    <a:moveTo>
                      <a:pt x="71" y="73"/>
                    </a:moveTo>
                    <a:lnTo>
                      <a:pt x="71" y="73"/>
                    </a:lnTo>
                    <a:lnTo>
                      <a:pt x="71" y="74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5" y="67"/>
                    </a:lnTo>
                    <a:lnTo>
                      <a:pt x="71" y="73"/>
                    </a:lnTo>
                    <a:close/>
                    <a:moveTo>
                      <a:pt x="71" y="74"/>
                    </a:moveTo>
                    <a:lnTo>
                      <a:pt x="69" y="74"/>
                    </a:lnTo>
                    <a:lnTo>
                      <a:pt x="69" y="76"/>
                    </a:lnTo>
                    <a:lnTo>
                      <a:pt x="62" y="71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71" y="74"/>
                    </a:lnTo>
                    <a:close/>
                    <a:moveTo>
                      <a:pt x="69" y="76"/>
                    </a:moveTo>
                    <a:lnTo>
                      <a:pt x="63" y="82"/>
                    </a:lnTo>
                    <a:lnTo>
                      <a:pt x="58" y="88"/>
                    </a:lnTo>
                    <a:lnTo>
                      <a:pt x="52" y="82"/>
                    </a:lnTo>
                    <a:lnTo>
                      <a:pt x="58" y="76"/>
                    </a:lnTo>
                    <a:lnTo>
                      <a:pt x="62" y="71"/>
                    </a:lnTo>
                    <a:lnTo>
                      <a:pt x="69" y="76"/>
                    </a:lnTo>
                    <a:close/>
                    <a:moveTo>
                      <a:pt x="58" y="88"/>
                    </a:moveTo>
                    <a:lnTo>
                      <a:pt x="54" y="92"/>
                    </a:lnTo>
                    <a:lnTo>
                      <a:pt x="50" y="96"/>
                    </a:lnTo>
                    <a:lnTo>
                      <a:pt x="44" y="90"/>
                    </a:lnTo>
                    <a:lnTo>
                      <a:pt x="48" y="86"/>
                    </a:lnTo>
                    <a:lnTo>
                      <a:pt x="52" y="82"/>
                    </a:lnTo>
                    <a:lnTo>
                      <a:pt x="58" y="88"/>
                    </a:lnTo>
                    <a:close/>
                    <a:moveTo>
                      <a:pt x="50" y="96"/>
                    </a:moveTo>
                    <a:lnTo>
                      <a:pt x="44" y="99"/>
                    </a:lnTo>
                    <a:lnTo>
                      <a:pt x="38" y="105"/>
                    </a:lnTo>
                    <a:lnTo>
                      <a:pt x="35" y="98"/>
                    </a:lnTo>
                    <a:lnTo>
                      <a:pt x="38" y="94"/>
                    </a:lnTo>
                    <a:lnTo>
                      <a:pt x="44" y="90"/>
                    </a:lnTo>
                    <a:lnTo>
                      <a:pt x="50" y="96"/>
                    </a:lnTo>
                    <a:close/>
                    <a:moveTo>
                      <a:pt x="38" y="105"/>
                    </a:moveTo>
                    <a:lnTo>
                      <a:pt x="21" y="119"/>
                    </a:lnTo>
                    <a:lnTo>
                      <a:pt x="15" y="113"/>
                    </a:lnTo>
                    <a:lnTo>
                      <a:pt x="35" y="98"/>
                    </a:lnTo>
                    <a:lnTo>
                      <a:pt x="38" y="105"/>
                    </a:lnTo>
                    <a:close/>
                    <a:moveTo>
                      <a:pt x="13" y="115"/>
                    </a:moveTo>
                    <a:lnTo>
                      <a:pt x="13" y="113"/>
                    </a:lnTo>
                    <a:lnTo>
                      <a:pt x="15" y="113"/>
                    </a:lnTo>
                    <a:lnTo>
                      <a:pt x="17" y="115"/>
                    </a:lnTo>
                    <a:lnTo>
                      <a:pt x="13" y="115"/>
                    </a:lnTo>
                    <a:close/>
                    <a:moveTo>
                      <a:pt x="21" y="115"/>
                    </a:moveTo>
                    <a:lnTo>
                      <a:pt x="21" y="172"/>
                    </a:lnTo>
                    <a:lnTo>
                      <a:pt x="13" y="172"/>
                    </a:lnTo>
                    <a:lnTo>
                      <a:pt x="13" y="115"/>
                    </a:lnTo>
                    <a:lnTo>
                      <a:pt x="21" y="115"/>
                    </a:lnTo>
                    <a:close/>
                    <a:moveTo>
                      <a:pt x="21" y="172"/>
                    </a:moveTo>
                    <a:lnTo>
                      <a:pt x="21" y="174"/>
                    </a:lnTo>
                    <a:lnTo>
                      <a:pt x="21" y="176"/>
                    </a:lnTo>
                    <a:lnTo>
                      <a:pt x="17" y="172"/>
                    </a:lnTo>
                    <a:lnTo>
                      <a:pt x="21" y="172"/>
                    </a:lnTo>
                    <a:close/>
                    <a:moveTo>
                      <a:pt x="21" y="176"/>
                    </a:moveTo>
                    <a:lnTo>
                      <a:pt x="8" y="186"/>
                    </a:lnTo>
                    <a:lnTo>
                      <a:pt x="2" y="180"/>
                    </a:lnTo>
                    <a:lnTo>
                      <a:pt x="15" y="171"/>
                    </a:lnTo>
                    <a:lnTo>
                      <a:pt x="21" y="176"/>
                    </a:lnTo>
                    <a:close/>
                    <a:moveTo>
                      <a:pt x="8" y="186"/>
                    </a:moveTo>
                    <a:lnTo>
                      <a:pt x="0" y="192"/>
                    </a:lnTo>
                    <a:lnTo>
                      <a:pt x="0" y="184"/>
                    </a:lnTo>
                    <a:lnTo>
                      <a:pt x="4" y="184"/>
                    </a:lnTo>
                    <a:lnTo>
                      <a:pt x="8" y="186"/>
                    </a:lnTo>
                    <a:close/>
                    <a:moveTo>
                      <a:pt x="0" y="184"/>
                    </a:moveTo>
                    <a:lnTo>
                      <a:pt x="0" y="46"/>
                    </a:lnTo>
                    <a:lnTo>
                      <a:pt x="8" y="46"/>
                    </a:lnTo>
                    <a:lnTo>
                      <a:pt x="8" y="184"/>
                    </a:lnTo>
                    <a:lnTo>
                      <a:pt x="0" y="184"/>
                    </a:lnTo>
                    <a:close/>
                    <a:moveTo>
                      <a:pt x="0" y="46"/>
                    </a:moveTo>
                    <a:lnTo>
                      <a:pt x="0" y="44"/>
                    </a:lnTo>
                    <a:lnTo>
                      <a:pt x="2" y="44"/>
                    </a:lnTo>
                    <a:lnTo>
                      <a:pt x="4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7" name="Freeform 102"/>
              <p:cNvSpPr>
                <a:spLocks noEditPoints="1"/>
              </p:cNvSpPr>
              <p:nvPr/>
            </p:nvSpPr>
            <p:spPr bwMode="auto">
              <a:xfrm>
                <a:off x="2158" y="2262"/>
                <a:ext cx="21" cy="52"/>
              </a:xfrm>
              <a:custGeom>
                <a:avLst/>
                <a:gdLst>
                  <a:gd name="T0" fmla="*/ 20 w 21"/>
                  <a:gd name="T1" fmla="*/ 36 h 52"/>
                  <a:gd name="T2" fmla="*/ 6 w 21"/>
                  <a:gd name="T3" fmla="*/ 48 h 52"/>
                  <a:gd name="T4" fmla="*/ 2 w 21"/>
                  <a:gd name="T5" fmla="*/ 40 h 52"/>
                  <a:gd name="T6" fmla="*/ 16 w 21"/>
                  <a:gd name="T7" fmla="*/ 31 h 52"/>
                  <a:gd name="T8" fmla="*/ 20 w 21"/>
                  <a:gd name="T9" fmla="*/ 36 h 52"/>
                  <a:gd name="T10" fmla="*/ 6 w 21"/>
                  <a:gd name="T11" fmla="*/ 48 h 52"/>
                  <a:gd name="T12" fmla="*/ 0 w 21"/>
                  <a:gd name="T13" fmla="*/ 52 h 52"/>
                  <a:gd name="T14" fmla="*/ 0 w 21"/>
                  <a:gd name="T15" fmla="*/ 44 h 52"/>
                  <a:gd name="T16" fmla="*/ 4 w 21"/>
                  <a:gd name="T17" fmla="*/ 44 h 52"/>
                  <a:gd name="T18" fmla="*/ 6 w 21"/>
                  <a:gd name="T19" fmla="*/ 48 h 52"/>
                  <a:gd name="T20" fmla="*/ 0 w 21"/>
                  <a:gd name="T21" fmla="*/ 44 h 52"/>
                  <a:gd name="T22" fmla="*/ 0 w 21"/>
                  <a:gd name="T23" fmla="*/ 19 h 52"/>
                  <a:gd name="T24" fmla="*/ 8 w 21"/>
                  <a:gd name="T25" fmla="*/ 19 h 52"/>
                  <a:gd name="T26" fmla="*/ 8 w 21"/>
                  <a:gd name="T27" fmla="*/ 44 h 52"/>
                  <a:gd name="T28" fmla="*/ 0 w 21"/>
                  <a:gd name="T29" fmla="*/ 44 h 52"/>
                  <a:gd name="T30" fmla="*/ 0 w 21"/>
                  <a:gd name="T31" fmla="*/ 19 h 52"/>
                  <a:gd name="T32" fmla="*/ 0 w 21"/>
                  <a:gd name="T33" fmla="*/ 17 h 52"/>
                  <a:gd name="T34" fmla="*/ 2 w 21"/>
                  <a:gd name="T35" fmla="*/ 15 h 52"/>
                  <a:gd name="T36" fmla="*/ 4 w 21"/>
                  <a:gd name="T37" fmla="*/ 19 h 52"/>
                  <a:gd name="T38" fmla="*/ 0 w 21"/>
                  <a:gd name="T39" fmla="*/ 19 h 52"/>
                  <a:gd name="T40" fmla="*/ 2 w 21"/>
                  <a:gd name="T41" fmla="*/ 15 h 52"/>
                  <a:gd name="T42" fmla="*/ 16 w 21"/>
                  <a:gd name="T43" fmla="*/ 6 h 52"/>
                  <a:gd name="T44" fmla="*/ 20 w 21"/>
                  <a:gd name="T45" fmla="*/ 11 h 52"/>
                  <a:gd name="T46" fmla="*/ 6 w 21"/>
                  <a:gd name="T47" fmla="*/ 23 h 52"/>
                  <a:gd name="T48" fmla="*/ 2 w 21"/>
                  <a:gd name="T49" fmla="*/ 15 h 52"/>
                  <a:gd name="T50" fmla="*/ 16 w 21"/>
                  <a:gd name="T51" fmla="*/ 6 h 52"/>
                  <a:gd name="T52" fmla="*/ 21 w 21"/>
                  <a:gd name="T53" fmla="*/ 0 h 52"/>
                  <a:gd name="T54" fmla="*/ 21 w 21"/>
                  <a:gd name="T55" fmla="*/ 9 h 52"/>
                  <a:gd name="T56" fmla="*/ 18 w 21"/>
                  <a:gd name="T57" fmla="*/ 9 h 52"/>
                  <a:gd name="T58" fmla="*/ 16 w 21"/>
                  <a:gd name="T59" fmla="*/ 6 h 52"/>
                  <a:gd name="T60" fmla="*/ 21 w 21"/>
                  <a:gd name="T61" fmla="*/ 9 h 52"/>
                  <a:gd name="T62" fmla="*/ 21 w 21"/>
                  <a:gd name="T63" fmla="*/ 34 h 52"/>
                  <a:gd name="T64" fmla="*/ 14 w 21"/>
                  <a:gd name="T65" fmla="*/ 34 h 52"/>
                  <a:gd name="T66" fmla="*/ 14 w 21"/>
                  <a:gd name="T67" fmla="*/ 9 h 52"/>
                  <a:gd name="T68" fmla="*/ 21 w 21"/>
                  <a:gd name="T69" fmla="*/ 9 h 52"/>
                  <a:gd name="T70" fmla="*/ 21 w 21"/>
                  <a:gd name="T71" fmla="*/ 34 h 52"/>
                  <a:gd name="T72" fmla="*/ 21 w 21"/>
                  <a:gd name="T73" fmla="*/ 36 h 52"/>
                  <a:gd name="T74" fmla="*/ 20 w 21"/>
                  <a:gd name="T75" fmla="*/ 36 h 52"/>
                  <a:gd name="T76" fmla="*/ 18 w 21"/>
                  <a:gd name="T77" fmla="*/ 34 h 52"/>
                  <a:gd name="T78" fmla="*/ 21 w 21"/>
                  <a:gd name="T79" fmla="*/ 34 h 5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"/>
                  <a:gd name="T121" fmla="*/ 0 h 52"/>
                  <a:gd name="T122" fmla="*/ 21 w 21"/>
                  <a:gd name="T123" fmla="*/ 52 h 5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" h="52">
                    <a:moveTo>
                      <a:pt x="20" y="36"/>
                    </a:moveTo>
                    <a:lnTo>
                      <a:pt x="6" y="48"/>
                    </a:lnTo>
                    <a:lnTo>
                      <a:pt x="2" y="40"/>
                    </a:lnTo>
                    <a:lnTo>
                      <a:pt x="16" y="31"/>
                    </a:lnTo>
                    <a:lnTo>
                      <a:pt x="20" y="36"/>
                    </a:lnTo>
                    <a:close/>
                    <a:moveTo>
                      <a:pt x="6" y="48"/>
                    </a:moveTo>
                    <a:lnTo>
                      <a:pt x="0" y="52"/>
                    </a:lnTo>
                    <a:lnTo>
                      <a:pt x="0" y="44"/>
                    </a:lnTo>
                    <a:lnTo>
                      <a:pt x="4" y="44"/>
                    </a:lnTo>
                    <a:lnTo>
                      <a:pt x="6" y="48"/>
                    </a:lnTo>
                    <a:close/>
                    <a:moveTo>
                      <a:pt x="0" y="44"/>
                    </a:moveTo>
                    <a:lnTo>
                      <a:pt x="0" y="19"/>
                    </a:lnTo>
                    <a:lnTo>
                      <a:pt x="8" y="19"/>
                    </a:lnTo>
                    <a:lnTo>
                      <a:pt x="8" y="44"/>
                    </a:lnTo>
                    <a:lnTo>
                      <a:pt x="0" y="44"/>
                    </a:lnTo>
                    <a:close/>
                    <a:moveTo>
                      <a:pt x="0" y="19"/>
                    </a:moveTo>
                    <a:lnTo>
                      <a:pt x="0" y="17"/>
                    </a:lnTo>
                    <a:lnTo>
                      <a:pt x="2" y="15"/>
                    </a:lnTo>
                    <a:lnTo>
                      <a:pt x="4" y="19"/>
                    </a:lnTo>
                    <a:lnTo>
                      <a:pt x="0" y="19"/>
                    </a:lnTo>
                    <a:close/>
                    <a:moveTo>
                      <a:pt x="2" y="15"/>
                    </a:moveTo>
                    <a:lnTo>
                      <a:pt x="16" y="6"/>
                    </a:lnTo>
                    <a:lnTo>
                      <a:pt x="20" y="11"/>
                    </a:lnTo>
                    <a:lnTo>
                      <a:pt x="6" y="23"/>
                    </a:lnTo>
                    <a:lnTo>
                      <a:pt x="2" y="15"/>
                    </a:lnTo>
                    <a:close/>
                    <a:moveTo>
                      <a:pt x="16" y="6"/>
                    </a:moveTo>
                    <a:lnTo>
                      <a:pt x="21" y="0"/>
                    </a:lnTo>
                    <a:lnTo>
                      <a:pt x="21" y="9"/>
                    </a:lnTo>
                    <a:lnTo>
                      <a:pt x="18" y="9"/>
                    </a:lnTo>
                    <a:lnTo>
                      <a:pt x="16" y="6"/>
                    </a:lnTo>
                    <a:close/>
                    <a:moveTo>
                      <a:pt x="21" y="9"/>
                    </a:moveTo>
                    <a:lnTo>
                      <a:pt x="21" y="34"/>
                    </a:lnTo>
                    <a:lnTo>
                      <a:pt x="14" y="34"/>
                    </a:lnTo>
                    <a:lnTo>
                      <a:pt x="14" y="9"/>
                    </a:lnTo>
                    <a:lnTo>
                      <a:pt x="21" y="9"/>
                    </a:lnTo>
                    <a:close/>
                    <a:moveTo>
                      <a:pt x="21" y="34"/>
                    </a:moveTo>
                    <a:lnTo>
                      <a:pt x="21" y="36"/>
                    </a:lnTo>
                    <a:lnTo>
                      <a:pt x="20" y="36"/>
                    </a:lnTo>
                    <a:lnTo>
                      <a:pt x="18" y="34"/>
                    </a:lnTo>
                    <a:lnTo>
                      <a:pt x="21" y="3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69447" name="Text Box 103"/>
          <p:cNvSpPr txBox="1">
            <a:spLocks noChangeArrowheads="1"/>
          </p:cNvSpPr>
          <p:nvPr/>
        </p:nvSpPr>
        <p:spPr bwMode="auto">
          <a:xfrm>
            <a:off x="254000" y="6248400"/>
            <a:ext cx="2657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>
                <a:solidFill>
                  <a:srgbClr val="FF0000"/>
                </a:solidFill>
                <a:latin typeface="Times New Roman" pitchFamily="18" charset="0"/>
              </a:rPr>
              <a:t>HP IS ROTATED DOWNWARD  90</a:t>
            </a:r>
            <a:r>
              <a:rPr lang="en-US" sz="1200" baseline="30000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  <a:p>
            <a:pPr algn="ctr" eaLnBrk="1" hangingPunct="1"/>
            <a:r>
              <a:rPr lang="en-US" sz="1200">
                <a:solidFill>
                  <a:srgbClr val="FF0000"/>
                </a:solidFill>
                <a:latin typeface="Times New Roman" pitchFamily="18" charset="0"/>
              </a:rPr>
              <a:t>AND </a:t>
            </a:r>
          </a:p>
          <a:p>
            <a:pPr algn="ctr" eaLnBrk="1" hangingPunct="1"/>
            <a:r>
              <a:rPr lang="en-US" sz="1200">
                <a:solidFill>
                  <a:srgbClr val="FF0000"/>
                </a:solidFill>
                <a:latin typeface="Times New Roman" pitchFamily="18" charset="0"/>
              </a:rPr>
              <a:t>BROUGHT IN THE PLANE OF VP.</a:t>
            </a:r>
          </a:p>
          <a:p>
            <a:pPr algn="ctr" eaLnBrk="1" hangingPunct="1"/>
            <a:endParaRPr lang="en-US" sz="1200" b="0" baseline="30000">
              <a:latin typeface="Times New Roman" pitchFamily="18" charset="0"/>
            </a:endParaRPr>
          </a:p>
        </p:txBody>
      </p:sp>
      <p:sp>
        <p:nvSpPr>
          <p:cNvPr id="569448" name="Text Box 104"/>
          <p:cNvSpPr txBox="1">
            <a:spLocks noChangeArrowheads="1"/>
          </p:cNvSpPr>
          <p:nvPr/>
        </p:nvSpPr>
        <p:spPr bwMode="auto">
          <a:xfrm>
            <a:off x="2905125" y="6243638"/>
            <a:ext cx="284321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>
                <a:solidFill>
                  <a:schemeClr val="accent2"/>
                </a:solidFill>
                <a:latin typeface="Times New Roman" pitchFamily="18" charset="0"/>
              </a:rPr>
              <a:t>PP  IS ROTATED IN  RIGHT SIDE  90</a:t>
            </a:r>
            <a:r>
              <a:rPr lang="en-US" sz="1200" baseline="30000">
                <a:solidFill>
                  <a:schemeClr val="accent2"/>
                </a:solidFill>
                <a:latin typeface="Times New Roman" pitchFamily="18" charset="0"/>
              </a:rPr>
              <a:t>0</a:t>
            </a:r>
          </a:p>
          <a:p>
            <a:pPr algn="ctr" eaLnBrk="1" hangingPunct="1"/>
            <a:r>
              <a:rPr lang="en-US" sz="1200">
                <a:solidFill>
                  <a:schemeClr val="accent2"/>
                </a:solidFill>
                <a:latin typeface="Times New Roman" pitchFamily="18" charset="0"/>
              </a:rPr>
              <a:t>AND</a:t>
            </a:r>
          </a:p>
          <a:p>
            <a:pPr algn="ctr" eaLnBrk="1" hangingPunct="1"/>
            <a:r>
              <a:rPr lang="en-US" sz="1200">
                <a:solidFill>
                  <a:schemeClr val="accent2"/>
                </a:solidFill>
                <a:latin typeface="Times New Roman" pitchFamily="18" charset="0"/>
              </a:rPr>
              <a:t>BROUGHT IN THE PLANE OF VP.</a:t>
            </a:r>
            <a:r>
              <a:rPr lang="en-US" sz="1200" baseline="300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endParaRPr 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grpSp>
        <p:nvGrpSpPr>
          <p:cNvPr id="19" name="Group 105"/>
          <p:cNvGrpSpPr>
            <a:grpSpLocks/>
          </p:cNvGrpSpPr>
          <p:nvPr/>
        </p:nvGrpSpPr>
        <p:grpSpPr bwMode="auto">
          <a:xfrm>
            <a:off x="3352800" y="3957638"/>
            <a:ext cx="2335213" cy="1285875"/>
            <a:chOff x="2112" y="2493"/>
            <a:chExt cx="1471" cy="810"/>
          </a:xfrm>
        </p:grpSpPr>
        <p:sp>
          <p:nvSpPr>
            <p:cNvPr id="7228" name="Text Box 106"/>
            <p:cNvSpPr txBox="1">
              <a:spLocks noChangeArrowheads="1"/>
            </p:cNvSpPr>
            <p:nvPr/>
          </p:nvSpPr>
          <p:spPr bwMode="auto">
            <a:xfrm>
              <a:off x="2112" y="3072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7229" name="Text Box 107"/>
            <p:cNvSpPr txBox="1">
              <a:spLocks noChangeArrowheads="1"/>
            </p:cNvSpPr>
            <p:nvPr/>
          </p:nvSpPr>
          <p:spPr bwMode="auto">
            <a:xfrm>
              <a:off x="3363" y="2493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0">
                  <a:latin typeface="Times New Roman" pitchFamily="18" charset="0"/>
                </a:rPr>
                <a:t>Y</a:t>
              </a:r>
            </a:p>
          </p:txBody>
        </p:sp>
      </p:grpSp>
      <p:sp>
        <p:nvSpPr>
          <p:cNvPr id="569452" name="Text Box 108"/>
          <p:cNvSpPr txBox="1">
            <a:spLocks noChangeArrowheads="1"/>
          </p:cNvSpPr>
          <p:nvPr/>
        </p:nvSpPr>
        <p:spPr bwMode="auto">
          <a:xfrm>
            <a:off x="6257925" y="45291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latin typeface="Times New Roman" pitchFamily="18" charset="0"/>
              </a:rPr>
              <a:t>X</a:t>
            </a:r>
          </a:p>
        </p:txBody>
      </p:sp>
      <p:sp>
        <p:nvSpPr>
          <p:cNvPr id="569453" name="Text Box 109"/>
          <p:cNvSpPr txBox="1">
            <a:spLocks noChangeArrowheads="1"/>
          </p:cNvSpPr>
          <p:nvPr/>
        </p:nvSpPr>
        <p:spPr bwMode="auto">
          <a:xfrm>
            <a:off x="8651875" y="45243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latin typeface="Times New Roman" pitchFamily="18" charset="0"/>
              </a:rPr>
              <a:t>Y</a:t>
            </a:r>
          </a:p>
        </p:txBody>
      </p:sp>
      <p:grpSp>
        <p:nvGrpSpPr>
          <p:cNvPr id="20" name="Group 110"/>
          <p:cNvGrpSpPr>
            <a:grpSpLocks/>
          </p:cNvGrpSpPr>
          <p:nvPr/>
        </p:nvGrpSpPr>
        <p:grpSpPr bwMode="auto">
          <a:xfrm>
            <a:off x="6510338" y="3829050"/>
            <a:ext cx="2233612" cy="2038350"/>
            <a:chOff x="4101" y="2316"/>
            <a:chExt cx="1407" cy="1284"/>
          </a:xfrm>
        </p:grpSpPr>
        <p:sp>
          <p:nvSpPr>
            <p:cNvPr id="7225" name="Text Box 111"/>
            <p:cNvSpPr txBox="1">
              <a:spLocks noChangeArrowheads="1"/>
            </p:cNvSpPr>
            <p:nvPr/>
          </p:nvSpPr>
          <p:spPr bwMode="auto">
            <a:xfrm>
              <a:off x="4101" y="2334"/>
              <a:ext cx="2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0">
                  <a:latin typeface="Times New Roman" pitchFamily="18" charset="0"/>
                </a:rPr>
                <a:t>VP</a:t>
              </a:r>
            </a:p>
          </p:txBody>
        </p:sp>
        <p:sp>
          <p:nvSpPr>
            <p:cNvPr id="7226" name="Text Box 112"/>
            <p:cNvSpPr txBox="1">
              <a:spLocks noChangeArrowheads="1"/>
            </p:cNvSpPr>
            <p:nvPr/>
          </p:nvSpPr>
          <p:spPr bwMode="auto">
            <a:xfrm>
              <a:off x="4110" y="3388"/>
              <a:ext cx="2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0">
                  <a:latin typeface="Times New Roman" pitchFamily="18" charset="0"/>
                </a:rPr>
                <a:t>HP</a:t>
              </a:r>
            </a:p>
          </p:txBody>
        </p:sp>
        <p:sp>
          <p:nvSpPr>
            <p:cNvPr id="7227" name="Text Box 113"/>
            <p:cNvSpPr txBox="1">
              <a:spLocks noChangeArrowheads="1"/>
            </p:cNvSpPr>
            <p:nvPr/>
          </p:nvSpPr>
          <p:spPr bwMode="auto">
            <a:xfrm>
              <a:off x="5250" y="2316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0">
                  <a:latin typeface="Times New Roman" pitchFamily="18" charset="0"/>
                </a:rPr>
                <a:t>PP</a:t>
              </a:r>
            </a:p>
          </p:txBody>
        </p:sp>
      </p:grpSp>
      <p:sp>
        <p:nvSpPr>
          <p:cNvPr id="569458" name="Text Box 114"/>
          <p:cNvSpPr txBox="1">
            <a:spLocks noChangeArrowheads="1"/>
          </p:cNvSpPr>
          <p:nvPr/>
        </p:nvSpPr>
        <p:spPr bwMode="auto">
          <a:xfrm>
            <a:off x="6948488" y="4129088"/>
            <a:ext cx="442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FV</a:t>
            </a:r>
          </a:p>
        </p:txBody>
      </p:sp>
      <p:grpSp>
        <p:nvGrpSpPr>
          <p:cNvPr id="21" name="Group 115"/>
          <p:cNvGrpSpPr>
            <a:grpSpLocks/>
          </p:cNvGrpSpPr>
          <p:nvPr/>
        </p:nvGrpSpPr>
        <p:grpSpPr bwMode="auto">
          <a:xfrm>
            <a:off x="5753100" y="6019800"/>
            <a:ext cx="3325813" cy="847725"/>
            <a:chOff x="3664" y="3696"/>
            <a:chExt cx="2095" cy="534"/>
          </a:xfrm>
        </p:grpSpPr>
        <p:sp>
          <p:nvSpPr>
            <p:cNvPr id="7223" name="Rectangle 116"/>
            <p:cNvSpPr>
              <a:spLocks noChangeArrowheads="1"/>
            </p:cNvSpPr>
            <p:nvPr/>
          </p:nvSpPr>
          <p:spPr bwMode="auto">
            <a:xfrm>
              <a:off x="3704" y="3696"/>
              <a:ext cx="2016" cy="528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4" name="Text Box 117"/>
            <p:cNvSpPr txBox="1">
              <a:spLocks noChangeArrowheads="1"/>
            </p:cNvSpPr>
            <p:nvPr/>
          </p:nvSpPr>
          <p:spPr bwMode="auto">
            <a:xfrm>
              <a:off x="3664" y="3706"/>
              <a:ext cx="2095" cy="52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>
                  <a:solidFill>
                    <a:srgbClr val="D60093"/>
                  </a:solidFill>
                  <a:latin typeface="Times New Roman" pitchFamily="18" charset="0"/>
                </a:rPr>
                <a:t>ACTUAL PATTERN OF PLANES &amp; VIEWS </a:t>
              </a:r>
            </a:p>
            <a:p>
              <a:pPr algn="ctr" eaLnBrk="1" hangingPunct="1"/>
              <a:r>
                <a:rPr lang="en-US" sz="1200">
                  <a:solidFill>
                    <a:srgbClr val="D60093"/>
                  </a:solidFill>
                  <a:latin typeface="Times New Roman" pitchFamily="18" charset="0"/>
                </a:rPr>
                <a:t>OF ORTHOGRAPHIC PROJECTIONS </a:t>
              </a:r>
            </a:p>
            <a:p>
              <a:pPr algn="ctr" eaLnBrk="1" hangingPunct="1"/>
              <a:r>
                <a:rPr lang="en-US" sz="1200">
                  <a:solidFill>
                    <a:srgbClr val="D60093"/>
                  </a:solidFill>
                  <a:latin typeface="Times New Roman" pitchFamily="18" charset="0"/>
                </a:rPr>
                <a:t>DRAWN IN </a:t>
              </a:r>
            </a:p>
            <a:p>
              <a:pPr algn="ctr" eaLnBrk="1" hangingPunct="1"/>
              <a:r>
                <a:rPr lang="en-US" sz="1200">
                  <a:solidFill>
                    <a:srgbClr val="D60093"/>
                  </a:solidFill>
                  <a:latin typeface="Times New Roman" pitchFamily="18" charset="0"/>
                </a:rPr>
                <a:t>FIRST ANGLE METHOD OF PROJECTIONS</a:t>
              </a:r>
              <a:endParaRPr lang="en-US" sz="2400">
                <a:solidFill>
                  <a:srgbClr val="D60093"/>
                </a:solidFill>
                <a:latin typeface="Times New Roman" pitchFamily="18" charset="0"/>
              </a:endParaRPr>
            </a:p>
          </p:txBody>
        </p:sp>
      </p:grpSp>
      <p:sp>
        <p:nvSpPr>
          <p:cNvPr id="569462" name="Arc 118"/>
          <p:cNvSpPr>
            <a:spLocks/>
          </p:cNvSpPr>
          <p:nvPr/>
        </p:nvSpPr>
        <p:spPr bwMode="auto">
          <a:xfrm rot="2385316">
            <a:off x="2133600" y="3344863"/>
            <a:ext cx="896938" cy="846137"/>
          </a:xfrm>
          <a:custGeom>
            <a:avLst/>
            <a:gdLst>
              <a:gd name="T0" fmla="*/ 2147483647 w 21600"/>
              <a:gd name="T1" fmla="*/ 0 h 20339"/>
              <a:gd name="T2" fmla="*/ 2147483647 w 21600"/>
              <a:gd name="T3" fmla="*/ 2147483647 h 20339"/>
              <a:gd name="T4" fmla="*/ 0 w 21600"/>
              <a:gd name="T5" fmla="*/ 2147483647 h 20339"/>
              <a:gd name="T6" fmla="*/ 0 60000 65536"/>
              <a:gd name="T7" fmla="*/ 0 60000 65536"/>
              <a:gd name="T8" fmla="*/ 0 60000 65536"/>
              <a:gd name="T9" fmla="*/ 0 w 21600"/>
              <a:gd name="T10" fmla="*/ 0 h 20339"/>
              <a:gd name="T11" fmla="*/ 21600 w 21600"/>
              <a:gd name="T12" fmla="*/ 20339 h 203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339" fill="none" extrusionOk="0">
                <a:moveTo>
                  <a:pt x="7272" y="-1"/>
                </a:moveTo>
                <a:cubicBezTo>
                  <a:pt x="15864" y="3072"/>
                  <a:pt x="21600" y="11213"/>
                  <a:pt x="21600" y="20339"/>
                </a:cubicBezTo>
              </a:path>
              <a:path w="21600" h="20339" stroke="0" extrusionOk="0">
                <a:moveTo>
                  <a:pt x="7272" y="-1"/>
                </a:moveTo>
                <a:cubicBezTo>
                  <a:pt x="15864" y="3072"/>
                  <a:pt x="21600" y="11213"/>
                  <a:pt x="21600" y="20339"/>
                </a:cubicBezTo>
                <a:lnTo>
                  <a:pt x="0" y="20339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9463" name="Line 119"/>
          <p:cNvSpPr>
            <a:spLocks noChangeShapeType="1"/>
          </p:cNvSpPr>
          <p:nvPr/>
        </p:nvSpPr>
        <p:spPr bwMode="auto">
          <a:xfrm flipV="1">
            <a:off x="1676400" y="3373438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9464" name="Rectangle 120"/>
          <p:cNvSpPr>
            <a:spLocks noChangeArrowheads="1"/>
          </p:cNvSpPr>
          <p:nvPr/>
        </p:nvSpPr>
        <p:spPr bwMode="auto">
          <a:xfrm>
            <a:off x="7924800" y="41148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9465" name="Rectangle 121"/>
          <p:cNvSpPr>
            <a:spLocks noChangeArrowheads="1"/>
          </p:cNvSpPr>
          <p:nvPr/>
        </p:nvSpPr>
        <p:spPr bwMode="auto">
          <a:xfrm>
            <a:off x="6934200" y="4924425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9466" name="Text Box 122"/>
          <p:cNvSpPr txBox="1">
            <a:spLocks noChangeArrowheads="1"/>
          </p:cNvSpPr>
          <p:nvPr/>
        </p:nvSpPr>
        <p:spPr bwMode="auto">
          <a:xfrm>
            <a:off x="7891463" y="4129088"/>
            <a:ext cx="566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LSV</a:t>
            </a:r>
          </a:p>
        </p:txBody>
      </p:sp>
      <p:sp>
        <p:nvSpPr>
          <p:cNvPr id="569467" name="Text Box 123"/>
          <p:cNvSpPr txBox="1">
            <a:spLocks noChangeArrowheads="1"/>
          </p:cNvSpPr>
          <p:nvPr/>
        </p:nvSpPr>
        <p:spPr bwMode="auto">
          <a:xfrm>
            <a:off x="6938963" y="4967288"/>
            <a:ext cx="454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TV</a:t>
            </a:r>
          </a:p>
        </p:txBody>
      </p:sp>
      <p:sp>
        <p:nvSpPr>
          <p:cNvPr id="569468" name="Text Box 124"/>
          <p:cNvSpPr txBox="1">
            <a:spLocks noChangeArrowheads="1"/>
          </p:cNvSpPr>
          <p:nvPr/>
        </p:nvSpPr>
        <p:spPr bwMode="auto">
          <a:xfrm>
            <a:off x="2919413" y="1752600"/>
            <a:ext cx="3843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r>
              <a:rPr lang="en-US" sz="1400" i="1" u="sng">
                <a:solidFill>
                  <a:srgbClr val="008000"/>
                </a:solidFill>
                <a:latin typeface="Times New Roman" pitchFamily="18" charset="0"/>
              </a:rPr>
              <a:t>PROCEDURE TO SOLVE ABOVE PROBLEM:-</a:t>
            </a:r>
          </a:p>
        </p:txBody>
      </p:sp>
      <p:grpSp>
        <p:nvGrpSpPr>
          <p:cNvPr id="22" name="Group 125"/>
          <p:cNvGrpSpPr>
            <a:grpSpLocks/>
          </p:cNvGrpSpPr>
          <p:nvPr/>
        </p:nvGrpSpPr>
        <p:grpSpPr bwMode="auto">
          <a:xfrm>
            <a:off x="2895600" y="2057400"/>
            <a:ext cx="6248400" cy="877888"/>
            <a:chOff x="1862" y="1175"/>
            <a:chExt cx="3936" cy="553"/>
          </a:xfrm>
        </p:grpSpPr>
        <p:sp>
          <p:nvSpPr>
            <p:cNvPr id="7221" name="Rectangle 126"/>
            <p:cNvSpPr>
              <a:spLocks noChangeArrowheads="1"/>
            </p:cNvSpPr>
            <p:nvPr/>
          </p:nvSpPr>
          <p:spPr bwMode="auto">
            <a:xfrm>
              <a:off x="1872" y="1188"/>
              <a:ext cx="3834" cy="5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Text Box 127"/>
            <p:cNvSpPr txBox="1">
              <a:spLocks noChangeArrowheads="1"/>
            </p:cNvSpPr>
            <p:nvPr/>
          </p:nvSpPr>
          <p:spPr bwMode="auto">
            <a:xfrm>
              <a:off x="1862" y="1175"/>
              <a:ext cx="393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solidFill>
                    <a:srgbClr val="D60093"/>
                  </a:solidFill>
                  <a:latin typeface="Times New Roman" pitchFamily="18" charset="0"/>
                </a:rPr>
                <a:t>TO MAKE THOSE PLANES ALSO VISIBLE FROM THE ARROW DIRECTION</a:t>
              </a:r>
              <a:r>
                <a:rPr lang="en-US" sz="1200">
                  <a:solidFill>
                    <a:schemeClr val="accent2"/>
                  </a:solidFill>
                  <a:latin typeface="Times New Roman" pitchFamily="18" charset="0"/>
                </a:rPr>
                <a:t>, </a:t>
              </a:r>
            </a:p>
            <a:p>
              <a:pPr eaLnBrk="1" hangingPunct="1"/>
              <a:r>
                <a:rPr lang="en-US" sz="1200">
                  <a:solidFill>
                    <a:srgbClr val="D60093"/>
                  </a:solidFill>
                  <a:latin typeface="Times New Roman" pitchFamily="18" charset="0"/>
                </a:rPr>
                <a:t>A)</a:t>
              </a:r>
              <a:r>
                <a:rPr lang="en-US" sz="1200">
                  <a:solidFill>
                    <a:schemeClr val="accent2"/>
                  </a:solidFill>
                  <a:latin typeface="Times New Roman" pitchFamily="18" charset="0"/>
                </a:rPr>
                <a:t>  HP IS ROTATED 90</a:t>
              </a:r>
              <a:r>
                <a:rPr lang="en-US" sz="1200" baseline="30000">
                  <a:solidFill>
                    <a:schemeClr val="accent2"/>
                  </a:solidFill>
                  <a:latin typeface="Times New Roman" pitchFamily="18" charset="0"/>
                </a:rPr>
                <a:t>0</a:t>
              </a:r>
              <a:r>
                <a:rPr lang="en-US" sz="1200">
                  <a:solidFill>
                    <a:schemeClr val="accent2"/>
                  </a:solidFill>
                  <a:latin typeface="Times New Roman" pitchFamily="18" charset="0"/>
                </a:rPr>
                <a:t> DOUNWARD </a:t>
              </a:r>
            </a:p>
            <a:p>
              <a:pPr eaLnBrk="1" hangingPunct="1"/>
              <a:r>
                <a:rPr lang="en-US" sz="1200">
                  <a:solidFill>
                    <a:srgbClr val="D60093"/>
                  </a:solidFill>
                  <a:latin typeface="Times New Roman" pitchFamily="18" charset="0"/>
                </a:rPr>
                <a:t>B</a:t>
              </a:r>
              <a:r>
                <a:rPr lang="en-US" sz="1200">
                  <a:solidFill>
                    <a:schemeClr val="accent2"/>
                  </a:solidFill>
                  <a:latin typeface="Times New Roman" pitchFamily="18" charset="0"/>
                </a:rPr>
                <a:t>)  PP, 90</a:t>
              </a:r>
              <a:r>
                <a:rPr lang="en-US" sz="1200" baseline="30000">
                  <a:solidFill>
                    <a:schemeClr val="accent2"/>
                  </a:solidFill>
                  <a:latin typeface="Times New Roman" pitchFamily="18" charset="0"/>
                </a:rPr>
                <a:t>0</a:t>
              </a:r>
              <a:r>
                <a:rPr lang="en-US" sz="1200">
                  <a:solidFill>
                    <a:schemeClr val="accent2"/>
                  </a:solidFill>
                  <a:latin typeface="Times New Roman" pitchFamily="18" charset="0"/>
                </a:rPr>
                <a:t> IN RIGHT SIDE DIRECTION.</a:t>
              </a:r>
            </a:p>
            <a:p>
              <a:pPr eaLnBrk="1" hangingPunct="1"/>
              <a:r>
                <a:rPr lang="en-US" sz="1200">
                  <a:solidFill>
                    <a:schemeClr val="accent2"/>
                  </a:solidFill>
                  <a:latin typeface="Times New Roman" pitchFamily="18" charset="0"/>
                </a:rPr>
                <a:t>THIS WAY BOTH PLANES ARE BROUGHT IN THE SAME PLANE CONTAINING VP.  </a:t>
              </a:r>
              <a:endParaRPr lang="en-US" sz="1800" b="0">
                <a:latin typeface="Arial" charset="0"/>
              </a:endParaRPr>
            </a:p>
          </p:txBody>
        </p:sp>
      </p:grpSp>
      <p:sp>
        <p:nvSpPr>
          <p:cNvPr id="569472" name="Text Box 128"/>
          <p:cNvSpPr txBox="1">
            <a:spLocks noChangeArrowheads="1"/>
          </p:cNvSpPr>
          <p:nvPr/>
        </p:nvSpPr>
        <p:spPr bwMode="auto">
          <a:xfrm>
            <a:off x="1568450" y="38100"/>
            <a:ext cx="5316538" cy="346075"/>
          </a:xfrm>
          <a:prstGeom prst="rect">
            <a:avLst/>
          </a:prstGeom>
          <a:solidFill>
            <a:srgbClr val="00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PATTERN OF PLANES &amp; VIEWS (First Angle Method)</a:t>
            </a:r>
          </a:p>
        </p:txBody>
      </p:sp>
      <p:sp>
        <p:nvSpPr>
          <p:cNvPr id="569473" name="Oval 129"/>
          <p:cNvSpPr>
            <a:spLocks noChangeArrowheads="1"/>
          </p:cNvSpPr>
          <p:nvPr/>
        </p:nvSpPr>
        <p:spPr bwMode="auto">
          <a:xfrm>
            <a:off x="304800" y="152400"/>
            <a:ext cx="5334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>
                <a:latin typeface="Arial" charset="0"/>
              </a:rPr>
              <a:t>2</a:t>
            </a:r>
          </a:p>
        </p:txBody>
      </p:sp>
      <p:grpSp>
        <p:nvGrpSpPr>
          <p:cNvPr id="23" name="Group 139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7215" name="AutoShape 140">
              <a:hlinkClick r:id="rId12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6" name="AutoShape 141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7" name="AutoShape 142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8" name="AutoShape 143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9" name="AutoShape 144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0" name="AutoShape 145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147"/>
          <p:cNvGrpSpPr>
            <a:grpSpLocks/>
          </p:cNvGrpSpPr>
          <p:nvPr/>
        </p:nvGrpSpPr>
        <p:grpSpPr bwMode="auto">
          <a:xfrm>
            <a:off x="1295400" y="2971800"/>
            <a:ext cx="7888288" cy="457200"/>
            <a:chOff x="816" y="1920"/>
            <a:chExt cx="4969" cy="288"/>
          </a:xfrm>
        </p:grpSpPr>
        <p:sp>
          <p:nvSpPr>
            <p:cNvPr id="7213" name="AutoShape 131">
              <a:hlinkClick r:id="rId13" action="ppaction://hlinkfile" highlightClick="1"/>
            </p:cNvPr>
            <p:cNvSpPr>
              <a:spLocks noChangeArrowheads="1"/>
            </p:cNvSpPr>
            <p:nvPr/>
          </p:nvSpPr>
          <p:spPr bwMode="auto">
            <a:xfrm>
              <a:off x="816" y="1920"/>
              <a:ext cx="1104" cy="144"/>
            </a:xfrm>
            <a:prstGeom prst="actionButtonBlank">
              <a:avLst/>
            </a:prstGeom>
            <a:solidFill>
              <a:srgbClr val="FFCC99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00"/>
                <a:t>Click to view  Animation</a:t>
              </a:r>
            </a:p>
          </p:txBody>
        </p:sp>
        <p:sp>
          <p:nvSpPr>
            <p:cNvPr id="7214" name="Text Box 146"/>
            <p:cNvSpPr txBox="1">
              <a:spLocks noChangeArrowheads="1"/>
            </p:cNvSpPr>
            <p:nvPr/>
          </p:nvSpPr>
          <p:spPr bwMode="auto">
            <a:xfrm>
              <a:off x="1968" y="1920"/>
              <a:ext cx="381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On clicking the button if a warning comes please click YES to continue, this program is </a:t>
              </a:r>
            </a:p>
            <a:p>
              <a:r>
                <a:rPr lang="en-US" sz="1200" b="0"/>
                <a:t>safe for your pc.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56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56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9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9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9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9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9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9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9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9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6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6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56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69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69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69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69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69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69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2" dur="500"/>
                                        <p:tgtEl>
                                          <p:spTgt spid="56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7" dur="500"/>
                                        <p:tgtEl>
                                          <p:spTgt spid="56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6" dur="500"/>
                                        <p:tgtEl>
                                          <p:spTgt spid="56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1" dur="500"/>
                                        <p:tgtEl>
                                          <p:spTgt spid="56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69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69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69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9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69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69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69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69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69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69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69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6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69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69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6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6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56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6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6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6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56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56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6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6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50" grpId="0" animBg="1"/>
      <p:bldP spid="569363" grpId="0" autoUpdateAnimBg="0"/>
      <p:bldP spid="569364" grpId="0" autoUpdateAnimBg="0"/>
      <p:bldP spid="569365" grpId="0" animBg="1"/>
      <p:bldP spid="569366" grpId="0" animBg="1"/>
      <p:bldP spid="569367" grpId="0" animBg="1"/>
      <p:bldP spid="569368" grpId="0" animBg="1"/>
      <p:bldP spid="569369" grpId="0" animBg="1"/>
      <p:bldP spid="569370" grpId="0" animBg="1"/>
      <p:bldP spid="569371" grpId="0" animBg="1"/>
      <p:bldP spid="569447" grpId="0" autoUpdateAnimBg="0"/>
      <p:bldP spid="569448" grpId="0" autoUpdateAnimBg="0"/>
      <p:bldP spid="569452" grpId="0" autoUpdateAnimBg="0"/>
      <p:bldP spid="569453" grpId="0" autoUpdateAnimBg="0"/>
      <p:bldP spid="569458" grpId="0" autoUpdateAnimBg="0"/>
      <p:bldP spid="569462" grpId="0" animBg="1"/>
      <p:bldP spid="569463" grpId="0" animBg="1"/>
      <p:bldP spid="569464" grpId="0" animBg="1"/>
      <p:bldP spid="569465" grpId="0" animBg="1"/>
      <p:bldP spid="569466" grpId="0" autoUpdateAnimBg="0"/>
      <p:bldP spid="569467" grpId="0" autoUpdateAnimBg="0"/>
      <p:bldP spid="569468" grpId="0" autoUpdateAnimBg="0"/>
      <p:bldP spid="569472" grpId="0" animBg="1" autoUpdateAnimBg="0"/>
      <p:bldP spid="56947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AutoShape 2"/>
          <p:cNvSpPr>
            <a:spLocks noChangeArrowheads="1"/>
          </p:cNvSpPr>
          <p:nvPr/>
        </p:nvSpPr>
        <p:spPr bwMode="auto">
          <a:xfrm>
            <a:off x="533400" y="4267200"/>
            <a:ext cx="1905000" cy="2362200"/>
          </a:xfrm>
          <a:prstGeom prst="wedgeRoundRectCallout">
            <a:avLst>
              <a:gd name="adj1" fmla="val 81167"/>
              <a:gd name="adj2" fmla="val -4610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en-US" sz="2400" b="0">
              <a:latin typeface="Times New Roman" pitchFamily="18" charset="0"/>
            </a:endParaRPr>
          </a:p>
        </p:txBody>
      </p:sp>
      <p:sp>
        <p:nvSpPr>
          <p:cNvPr id="570371" name="AutoShape 3"/>
          <p:cNvSpPr>
            <a:spLocks noChangeArrowheads="1"/>
          </p:cNvSpPr>
          <p:nvPr/>
        </p:nvSpPr>
        <p:spPr bwMode="auto">
          <a:xfrm flipH="1">
            <a:off x="6400800" y="4267200"/>
            <a:ext cx="1905000" cy="2362200"/>
          </a:xfrm>
          <a:prstGeom prst="wedgeRoundRectCallout">
            <a:avLst>
              <a:gd name="adj1" fmla="val 81167"/>
              <a:gd name="adj2" fmla="val -4610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en-US" sz="2400" b="0"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33600" y="990600"/>
            <a:ext cx="4419600" cy="1447800"/>
            <a:chOff x="1296" y="624"/>
            <a:chExt cx="2784" cy="912"/>
          </a:xfrm>
        </p:grpSpPr>
        <p:sp>
          <p:nvSpPr>
            <p:cNvPr id="162868" name="Line 5"/>
            <p:cNvSpPr>
              <a:spLocks noChangeShapeType="1"/>
            </p:cNvSpPr>
            <p:nvPr/>
          </p:nvSpPr>
          <p:spPr bwMode="auto">
            <a:xfrm>
              <a:off x="1296" y="1152"/>
              <a:ext cx="27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69" name="Line 6"/>
            <p:cNvSpPr>
              <a:spLocks noChangeShapeType="1"/>
            </p:cNvSpPr>
            <p:nvPr/>
          </p:nvSpPr>
          <p:spPr bwMode="auto">
            <a:xfrm flipV="1">
              <a:off x="2640" y="624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70" name="Line 7"/>
            <p:cNvSpPr>
              <a:spLocks noChangeShapeType="1"/>
            </p:cNvSpPr>
            <p:nvPr/>
          </p:nvSpPr>
          <p:spPr bwMode="auto">
            <a:xfrm>
              <a:off x="1296" y="115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71" name="Line 8"/>
            <p:cNvSpPr>
              <a:spLocks noChangeShapeType="1"/>
            </p:cNvSpPr>
            <p:nvPr/>
          </p:nvSpPr>
          <p:spPr bwMode="auto">
            <a:xfrm>
              <a:off x="4080" y="115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0377" name="Text Box 9"/>
          <p:cNvSpPr txBox="1">
            <a:spLocks noChangeArrowheads="1"/>
          </p:cNvSpPr>
          <p:nvPr/>
        </p:nvSpPr>
        <p:spPr bwMode="auto">
          <a:xfrm>
            <a:off x="1343025" y="571500"/>
            <a:ext cx="5870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solidFill>
                  <a:srgbClr val="008000"/>
                </a:solidFill>
                <a:latin typeface="Times New Roman" pitchFamily="18" charset="0"/>
              </a:rPr>
              <a:t>Methods of Drawing Orthographic Projections</a:t>
            </a:r>
          </a:p>
        </p:txBody>
      </p:sp>
      <p:sp>
        <p:nvSpPr>
          <p:cNvPr id="570378" name="Text Box 10"/>
          <p:cNvSpPr txBox="1">
            <a:spLocks noChangeArrowheads="1"/>
          </p:cNvSpPr>
          <p:nvPr/>
        </p:nvSpPr>
        <p:spPr bwMode="auto">
          <a:xfrm>
            <a:off x="228600" y="2341563"/>
            <a:ext cx="35909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0">
                <a:solidFill>
                  <a:srgbClr val="D60093"/>
                </a:solidFill>
              </a:rPr>
              <a:t>First Angle Projections Method</a:t>
            </a:r>
          </a:p>
          <a:p>
            <a:pPr algn="ctr" eaLnBrk="1" hangingPunct="1"/>
            <a:r>
              <a:rPr lang="en-US" sz="2000" b="0">
                <a:latin typeface="Times New Roman" pitchFamily="18" charset="0"/>
              </a:rPr>
              <a:t>Here views are drawn </a:t>
            </a:r>
          </a:p>
          <a:p>
            <a:pPr algn="ctr" eaLnBrk="1" hangingPunct="1"/>
            <a:r>
              <a:rPr lang="en-US" sz="2000" b="0">
                <a:latin typeface="Times New Roman" pitchFamily="18" charset="0"/>
              </a:rPr>
              <a:t>by placing object</a:t>
            </a:r>
          </a:p>
          <a:p>
            <a:pPr algn="ctr" eaLnBrk="1" hangingPunct="1"/>
            <a:r>
              <a:rPr lang="en-US" sz="2000" b="0">
                <a:latin typeface="Times New Roman" pitchFamily="18" charset="0"/>
              </a:rPr>
              <a:t> 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in 1</a:t>
            </a:r>
            <a:r>
              <a:rPr lang="en-US" sz="2400" baseline="30000">
                <a:solidFill>
                  <a:schemeClr val="accent2"/>
                </a:solidFill>
                <a:latin typeface="Times New Roman" pitchFamily="18" charset="0"/>
              </a:rPr>
              <a:t>st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 Quadrant</a:t>
            </a:r>
          </a:p>
          <a:p>
            <a:pPr algn="ctr" eaLnBrk="1" hangingPunct="1"/>
            <a:r>
              <a:rPr lang="en-US" sz="2000" i="1">
                <a:solidFill>
                  <a:srgbClr val="FF0000"/>
                </a:solidFill>
                <a:latin typeface="Times New Roman" pitchFamily="18" charset="0"/>
              </a:rPr>
              <a:t>( Fv above X-y,  Tv below X-y )</a:t>
            </a:r>
          </a:p>
        </p:txBody>
      </p:sp>
      <p:sp>
        <p:nvSpPr>
          <p:cNvPr id="570379" name="Text Box 11"/>
          <p:cNvSpPr txBox="1">
            <a:spLocks noChangeArrowheads="1"/>
          </p:cNvSpPr>
          <p:nvPr/>
        </p:nvSpPr>
        <p:spPr bwMode="auto">
          <a:xfrm>
            <a:off x="5378450" y="2327275"/>
            <a:ext cx="368935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0">
                <a:solidFill>
                  <a:srgbClr val="D60093"/>
                </a:solidFill>
              </a:rPr>
              <a:t>Third Angle Projections Method</a:t>
            </a:r>
          </a:p>
          <a:p>
            <a:pPr algn="ctr" eaLnBrk="1" hangingPunct="1"/>
            <a:r>
              <a:rPr lang="en-US" sz="2000" b="0">
                <a:latin typeface="Times New Roman" pitchFamily="18" charset="0"/>
              </a:rPr>
              <a:t>Here views are drawn </a:t>
            </a:r>
          </a:p>
          <a:p>
            <a:pPr algn="ctr" eaLnBrk="1" hangingPunct="1"/>
            <a:r>
              <a:rPr lang="en-US" sz="2000" b="0">
                <a:latin typeface="Times New Roman" pitchFamily="18" charset="0"/>
              </a:rPr>
              <a:t>by placing object </a:t>
            </a:r>
          </a:p>
          <a:p>
            <a:pPr algn="ctr" eaLnBrk="1" hangingPunct="1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   in 3</a:t>
            </a:r>
            <a:r>
              <a:rPr lang="en-US" sz="2400" baseline="30000">
                <a:solidFill>
                  <a:schemeClr val="accent2"/>
                </a:solidFill>
                <a:latin typeface="Times New Roman" pitchFamily="18" charset="0"/>
              </a:rPr>
              <a:t>rd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 Quadrant. </a:t>
            </a:r>
          </a:p>
          <a:p>
            <a:pPr algn="ctr" eaLnBrk="1" hangingPunct="1"/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( </a:t>
            </a:r>
            <a:r>
              <a:rPr lang="en-US" sz="2000" i="1">
                <a:solidFill>
                  <a:srgbClr val="FF0000"/>
                </a:solidFill>
                <a:latin typeface="Times New Roman" pitchFamily="18" charset="0"/>
              </a:rPr>
              <a:t>Tv above X-y,  Fv below X-y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                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62000" y="4422775"/>
            <a:ext cx="1482725" cy="1931988"/>
            <a:chOff x="639" y="2235"/>
            <a:chExt cx="934" cy="1217"/>
          </a:xfrm>
        </p:grpSpPr>
        <p:sp>
          <p:nvSpPr>
            <p:cNvPr id="162854" name="AutoShape 13"/>
            <p:cNvSpPr>
              <a:spLocks noChangeArrowheads="1"/>
            </p:cNvSpPr>
            <p:nvPr/>
          </p:nvSpPr>
          <p:spPr bwMode="auto">
            <a:xfrm rot="10800000" flipH="1">
              <a:off x="864" y="2352"/>
              <a:ext cx="48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855" y="2963"/>
              <a:ext cx="489" cy="489"/>
              <a:chOff x="855" y="2963"/>
              <a:chExt cx="489" cy="489"/>
            </a:xfrm>
          </p:grpSpPr>
          <p:sp>
            <p:nvSpPr>
              <p:cNvPr id="162866" name="Oval 15"/>
              <p:cNvSpPr>
                <a:spLocks noChangeArrowheads="1"/>
              </p:cNvSpPr>
              <p:nvPr/>
            </p:nvSpPr>
            <p:spPr bwMode="auto">
              <a:xfrm rot="5400000">
                <a:off x="855" y="2963"/>
                <a:ext cx="489" cy="489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867" name="Oval 16"/>
              <p:cNvSpPr>
                <a:spLocks noChangeArrowheads="1"/>
              </p:cNvSpPr>
              <p:nvPr/>
            </p:nvSpPr>
            <p:spPr bwMode="auto">
              <a:xfrm rot="5400000">
                <a:off x="983" y="3086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2856" name="Line 17"/>
            <p:cNvSpPr>
              <a:spLocks noChangeShapeType="1"/>
            </p:cNvSpPr>
            <p:nvPr/>
          </p:nvSpPr>
          <p:spPr bwMode="auto">
            <a:xfrm rot="5400000">
              <a:off x="1033" y="3035"/>
              <a:ext cx="62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57" name="Line 18"/>
            <p:cNvSpPr>
              <a:spLocks noChangeShapeType="1"/>
            </p:cNvSpPr>
            <p:nvPr/>
          </p:nvSpPr>
          <p:spPr bwMode="auto">
            <a:xfrm rot="5400000">
              <a:off x="549" y="3035"/>
              <a:ext cx="62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58" name="Line 19"/>
            <p:cNvSpPr>
              <a:spLocks noChangeShapeType="1"/>
            </p:cNvSpPr>
            <p:nvPr/>
          </p:nvSpPr>
          <p:spPr bwMode="auto">
            <a:xfrm rot="5400000">
              <a:off x="673" y="2787"/>
              <a:ext cx="110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59" name="Line 20"/>
            <p:cNvSpPr>
              <a:spLocks noChangeShapeType="1"/>
            </p:cNvSpPr>
            <p:nvPr/>
          </p:nvSpPr>
          <p:spPr bwMode="auto">
            <a:xfrm rot="5400000">
              <a:off x="433" y="2787"/>
              <a:ext cx="110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60" name="Text Box 21"/>
            <p:cNvSpPr txBox="1">
              <a:spLocks noChangeArrowheads="1"/>
            </p:cNvSpPr>
            <p:nvPr/>
          </p:nvSpPr>
          <p:spPr bwMode="auto">
            <a:xfrm>
              <a:off x="680" y="2496"/>
              <a:ext cx="2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latin typeface="Times New Roman" pitchFamily="18" charset="0"/>
                </a:rPr>
                <a:t>FV</a:t>
              </a:r>
            </a:p>
          </p:txBody>
        </p:sp>
        <p:sp>
          <p:nvSpPr>
            <p:cNvPr id="162861" name="Text Box 22"/>
            <p:cNvSpPr txBox="1">
              <a:spLocks noChangeArrowheads="1"/>
            </p:cNvSpPr>
            <p:nvPr/>
          </p:nvSpPr>
          <p:spPr bwMode="auto">
            <a:xfrm>
              <a:off x="652" y="3116"/>
              <a:ext cx="2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latin typeface="Times New Roman" pitchFamily="18" charset="0"/>
                </a:rPr>
                <a:t>TV</a:t>
              </a:r>
            </a:p>
          </p:txBody>
        </p:sp>
        <p:sp>
          <p:nvSpPr>
            <p:cNvPr id="162862" name="Line 23"/>
            <p:cNvSpPr>
              <a:spLocks noChangeShapeType="1"/>
            </p:cNvSpPr>
            <p:nvPr/>
          </p:nvSpPr>
          <p:spPr bwMode="auto">
            <a:xfrm>
              <a:off x="768" y="2832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63" name="Text Box 24"/>
            <p:cNvSpPr txBox="1">
              <a:spLocks noChangeArrowheads="1"/>
            </p:cNvSpPr>
            <p:nvPr/>
          </p:nvSpPr>
          <p:spPr bwMode="auto">
            <a:xfrm>
              <a:off x="639" y="2736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62864" name="Text Box 25"/>
            <p:cNvSpPr txBox="1">
              <a:spLocks noChangeArrowheads="1"/>
            </p:cNvSpPr>
            <p:nvPr/>
          </p:nvSpPr>
          <p:spPr bwMode="auto">
            <a:xfrm>
              <a:off x="1376" y="2732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162865" name="Line 26"/>
            <p:cNvSpPr>
              <a:spLocks noChangeShapeType="1"/>
            </p:cNvSpPr>
            <p:nvPr/>
          </p:nvSpPr>
          <p:spPr bwMode="auto">
            <a:xfrm>
              <a:off x="1104" y="233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553200" y="4479925"/>
            <a:ext cx="1730375" cy="1924050"/>
            <a:chOff x="3600" y="2304"/>
            <a:chExt cx="1090" cy="1212"/>
          </a:xfrm>
        </p:grpSpPr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3600" y="2304"/>
              <a:ext cx="1090" cy="1204"/>
              <a:chOff x="3008" y="2256"/>
              <a:chExt cx="1090" cy="1204"/>
            </a:xfrm>
          </p:grpSpPr>
          <p:grpSp>
            <p:nvGrpSpPr>
              <p:cNvPr id="7" name="Group 29"/>
              <p:cNvGrpSpPr>
                <a:grpSpLocks/>
              </p:cNvGrpSpPr>
              <p:nvPr/>
            </p:nvGrpSpPr>
            <p:grpSpPr bwMode="auto">
              <a:xfrm>
                <a:off x="3312" y="2256"/>
                <a:ext cx="489" cy="489"/>
                <a:chOff x="855" y="2963"/>
                <a:chExt cx="489" cy="489"/>
              </a:xfrm>
            </p:grpSpPr>
            <p:sp>
              <p:nvSpPr>
                <p:cNvPr id="162852" name="Oval 30"/>
                <p:cNvSpPr>
                  <a:spLocks noChangeArrowheads="1"/>
                </p:cNvSpPr>
                <p:nvPr/>
              </p:nvSpPr>
              <p:spPr bwMode="auto">
                <a:xfrm rot="5400000">
                  <a:off x="855" y="2963"/>
                  <a:ext cx="489" cy="489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853" name="Oval 31"/>
                <p:cNvSpPr>
                  <a:spLocks noChangeArrowheads="1"/>
                </p:cNvSpPr>
                <p:nvPr/>
              </p:nvSpPr>
              <p:spPr bwMode="auto">
                <a:xfrm rot="5400000">
                  <a:off x="983" y="3086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2839" name="AutoShape 32"/>
              <p:cNvSpPr>
                <a:spLocks noChangeArrowheads="1"/>
              </p:cNvSpPr>
              <p:nvPr/>
            </p:nvSpPr>
            <p:spPr bwMode="auto">
              <a:xfrm rot="10800000" flipH="1">
                <a:off x="3321" y="2941"/>
                <a:ext cx="480" cy="4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840" name="Line 33"/>
              <p:cNvSpPr>
                <a:spLocks noChangeShapeType="1"/>
              </p:cNvSpPr>
              <p:nvPr/>
            </p:nvSpPr>
            <p:spPr bwMode="auto">
              <a:xfrm rot="16200000" flipH="1">
                <a:off x="3310" y="2930"/>
                <a:ext cx="968" cy="4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41" name="Line 34"/>
              <p:cNvSpPr>
                <a:spLocks noChangeShapeType="1"/>
              </p:cNvSpPr>
              <p:nvPr/>
            </p:nvSpPr>
            <p:spPr bwMode="auto">
              <a:xfrm rot="5400000">
                <a:off x="2852" y="2956"/>
                <a:ext cx="920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42" name="Line 35"/>
              <p:cNvSpPr>
                <a:spLocks noChangeShapeType="1"/>
              </p:cNvSpPr>
              <p:nvPr/>
            </p:nvSpPr>
            <p:spPr bwMode="auto">
              <a:xfrm rot="5400000">
                <a:off x="3124" y="2856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43" name="Line 36"/>
              <p:cNvSpPr>
                <a:spLocks noChangeShapeType="1"/>
              </p:cNvSpPr>
              <p:nvPr/>
            </p:nvSpPr>
            <p:spPr bwMode="auto">
              <a:xfrm rot="5400000">
                <a:off x="2884" y="2856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44" name="Line 37"/>
              <p:cNvSpPr>
                <a:spLocks noChangeShapeType="1"/>
              </p:cNvSpPr>
              <p:nvPr/>
            </p:nvSpPr>
            <p:spPr bwMode="auto">
              <a:xfrm>
                <a:off x="3227" y="2836"/>
                <a:ext cx="6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45" name="Text Box 38"/>
              <p:cNvSpPr txBox="1">
                <a:spLocks noChangeArrowheads="1"/>
              </p:cNvSpPr>
              <p:nvPr/>
            </p:nvSpPr>
            <p:spPr bwMode="auto">
              <a:xfrm>
                <a:off x="3098" y="2740"/>
                <a:ext cx="19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162846" name="Text Box 39"/>
              <p:cNvSpPr txBox="1">
                <a:spLocks noChangeArrowheads="1"/>
              </p:cNvSpPr>
              <p:nvPr/>
            </p:nvSpPr>
            <p:spPr bwMode="auto">
              <a:xfrm>
                <a:off x="3835" y="2736"/>
                <a:ext cx="19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162847" name="Line 40"/>
              <p:cNvSpPr>
                <a:spLocks noChangeShapeType="1"/>
              </p:cNvSpPr>
              <p:nvPr/>
            </p:nvSpPr>
            <p:spPr bwMode="auto">
              <a:xfrm>
                <a:off x="3072" y="3414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48" name="Text Box 41"/>
              <p:cNvSpPr txBox="1">
                <a:spLocks noChangeArrowheads="1"/>
              </p:cNvSpPr>
              <p:nvPr/>
            </p:nvSpPr>
            <p:spPr bwMode="auto">
              <a:xfrm>
                <a:off x="3008" y="3287"/>
                <a:ext cx="19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>
                    <a:latin typeface="Times New Roman" pitchFamily="18" charset="0"/>
                  </a:rPr>
                  <a:t>G</a:t>
                </a:r>
              </a:p>
            </p:txBody>
          </p:sp>
          <p:sp>
            <p:nvSpPr>
              <p:cNvPr id="162849" name="Text Box 42"/>
              <p:cNvSpPr txBox="1">
                <a:spLocks noChangeArrowheads="1"/>
              </p:cNvSpPr>
              <p:nvPr/>
            </p:nvSpPr>
            <p:spPr bwMode="auto">
              <a:xfrm>
                <a:off x="3918" y="3282"/>
                <a:ext cx="1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>
                    <a:latin typeface="Times New Roman" pitchFamily="18" charset="0"/>
                  </a:rPr>
                  <a:t>L</a:t>
                </a:r>
              </a:p>
            </p:txBody>
          </p:sp>
          <p:sp>
            <p:nvSpPr>
              <p:cNvPr id="162850" name="Text Box 43"/>
              <p:cNvSpPr txBox="1">
                <a:spLocks noChangeArrowheads="1"/>
              </p:cNvSpPr>
              <p:nvPr/>
            </p:nvSpPr>
            <p:spPr bwMode="auto">
              <a:xfrm>
                <a:off x="3072" y="2400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>
                    <a:latin typeface="Times New Roman" pitchFamily="18" charset="0"/>
                  </a:rPr>
                  <a:t>TV</a:t>
                </a:r>
              </a:p>
            </p:txBody>
          </p:sp>
          <p:sp>
            <p:nvSpPr>
              <p:cNvPr id="162851" name="Text Box 44"/>
              <p:cNvSpPr txBox="1">
                <a:spLocks noChangeArrowheads="1"/>
              </p:cNvSpPr>
              <p:nvPr/>
            </p:nvSpPr>
            <p:spPr bwMode="auto">
              <a:xfrm>
                <a:off x="3072" y="3024"/>
                <a:ext cx="24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>
                    <a:latin typeface="Times New Roman" pitchFamily="18" charset="0"/>
                  </a:rPr>
                  <a:t>FV</a:t>
                </a:r>
              </a:p>
            </p:txBody>
          </p:sp>
        </p:grpSp>
        <p:sp>
          <p:nvSpPr>
            <p:cNvPr id="162837" name="Line 45"/>
            <p:cNvSpPr>
              <a:spLocks noChangeShapeType="1"/>
            </p:cNvSpPr>
            <p:nvPr/>
          </p:nvSpPr>
          <p:spPr bwMode="auto">
            <a:xfrm>
              <a:off x="4152" y="294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0414" name="Text Box 46"/>
          <p:cNvSpPr txBox="1">
            <a:spLocks noChangeArrowheads="1"/>
          </p:cNvSpPr>
          <p:nvPr/>
        </p:nvSpPr>
        <p:spPr bwMode="auto">
          <a:xfrm>
            <a:off x="2994025" y="3810000"/>
            <a:ext cx="27670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>
                <a:solidFill>
                  <a:srgbClr val="D60093"/>
                </a:solidFill>
                <a:latin typeface="Times New Roman" pitchFamily="18" charset="0"/>
              </a:rPr>
              <a:t>SYMBOLIC </a:t>
            </a:r>
          </a:p>
          <a:p>
            <a:pPr algn="ctr" eaLnBrk="1" hangingPunct="1"/>
            <a:r>
              <a:rPr lang="en-US" sz="1400">
                <a:solidFill>
                  <a:srgbClr val="D60093"/>
                </a:solidFill>
                <a:latin typeface="Times New Roman" pitchFamily="18" charset="0"/>
              </a:rPr>
              <a:t>PRESENTATION</a:t>
            </a:r>
          </a:p>
          <a:p>
            <a:pPr algn="ctr" eaLnBrk="1" hangingPunct="1"/>
            <a:r>
              <a:rPr lang="en-US" sz="1400">
                <a:solidFill>
                  <a:srgbClr val="D60093"/>
                </a:solidFill>
                <a:latin typeface="Times New Roman" pitchFamily="18" charset="0"/>
              </a:rPr>
              <a:t>OF BOTH METHODS</a:t>
            </a:r>
          </a:p>
          <a:p>
            <a:pPr algn="ctr" eaLnBrk="1" hangingPunct="1"/>
            <a:r>
              <a:rPr lang="en-US" sz="1400">
                <a:solidFill>
                  <a:srgbClr val="D60093"/>
                </a:solidFill>
                <a:latin typeface="Times New Roman" pitchFamily="18" charset="0"/>
              </a:rPr>
              <a:t>WITH AN OBJECT</a:t>
            </a:r>
          </a:p>
          <a:p>
            <a:pPr algn="ctr" eaLnBrk="1" hangingPunct="1"/>
            <a:r>
              <a:rPr lang="en-US" sz="1400">
                <a:solidFill>
                  <a:srgbClr val="D60093"/>
                </a:solidFill>
                <a:latin typeface="Times New Roman" pitchFamily="18" charset="0"/>
              </a:rPr>
              <a:t> STANDING ON HP ( GROUND)</a:t>
            </a:r>
          </a:p>
          <a:p>
            <a:pPr algn="ctr" eaLnBrk="1" hangingPunct="1"/>
            <a:r>
              <a:rPr lang="en-US" sz="1400">
                <a:solidFill>
                  <a:srgbClr val="D60093"/>
                </a:solidFill>
                <a:latin typeface="Times New Roman" pitchFamily="18" charset="0"/>
              </a:rPr>
              <a:t> ON IT’S BASE.</a:t>
            </a:r>
          </a:p>
        </p:txBody>
      </p:sp>
      <p:sp>
        <p:nvSpPr>
          <p:cNvPr id="570415" name="Oval 47"/>
          <p:cNvSpPr>
            <a:spLocks noChangeArrowheads="1"/>
          </p:cNvSpPr>
          <p:nvPr/>
        </p:nvSpPr>
        <p:spPr bwMode="auto">
          <a:xfrm>
            <a:off x="381000" y="304800"/>
            <a:ext cx="5334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>
                <a:latin typeface="Arial" charset="0"/>
              </a:rPr>
              <a:t>3</a:t>
            </a:r>
          </a:p>
        </p:txBody>
      </p:sp>
      <p:sp>
        <p:nvSpPr>
          <p:cNvPr id="570416" name="Text Box 48"/>
          <p:cNvSpPr txBox="1">
            <a:spLocks noChangeArrowheads="1"/>
          </p:cNvSpPr>
          <p:nvPr/>
        </p:nvSpPr>
        <p:spPr bwMode="auto">
          <a:xfrm>
            <a:off x="2578100" y="5138738"/>
            <a:ext cx="3663950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latin typeface="Arial" charset="0"/>
              </a:rPr>
              <a:t>NOTE:-</a:t>
            </a:r>
          </a:p>
          <a:p>
            <a:pPr algn="ctr" eaLnBrk="1" hangingPunct="1"/>
            <a:r>
              <a:rPr lang="en-US">
                <a:latin typeface="Arial" charset="0"/>
              </a:rPr>
              <a:t>HP term is used in 1</a:t>
            </a:r>
            <a:r>
              <a:rPr lang="en-US" baseline="30000">
                <a:latin typeface="Arial" charset="0"/>
              </a:rPr>
              <a:t>st</a:t>
            </a:r>
            <a:r>
              <a:rPr lang="en-US">
                <a:latin typeface="Arial" charset="0"/>
              </a:rPr>
              <a:t> Angle method</a:t>
            </a:r>
          </a:p>
          <a:p>
            <a:pPr algn="ctr" eaLnBrk="1" hangingPunct="1"/>
            <a:r>
              <a:rPr lang="en-US">
                <a:latin typeface="Arial" charset="0"/>
              </a:rPr>
              <a:t>&amp;</a:t>
            </a:r>
          </a:p>
          <a:p>
            <a:pPr algn="ctr" eaLnBrk="1" hangingPunct="1"/>
            <a:r>
              <a:rPr lang="en-US">
                <a:latin typeface="Arial" charset="0"/>
              </a:rPr>
              <a:t>For the same</a:t>
            </a:r>
          </a:p>
          <a:p>
            <a:pPr algn="ctr" eaLnBrk="1" hangingPunct="1"/>
            <a:r>
              <a:rPr lang="en-US">
                <a:latin typeface="Arial" charset="0"/>
              </a:rPr>
              <a:t>Ground term is used </a:t>
            </a:r>
          </a:p>
          <a:p>
            <a:pPr algn="ctr" eaLnBrk="1" hangingPunct="1"/>
            <a:r>
              <a:rPr lang="en-US">
                <a:latin typeface="Arial" charset="0"/>
              </a:rPr>
              <a:t>in 3</a:t>
            </a:r>
            <a:r>
              <a:rPr lang="en-US" baseline="30000">
                <a:latin typeface="Arial" charset="0"/>
              </a:rPr>
              <a:t>rd</a:t>
            </a:r>
            <a:r>
              <a:rPr lang="en-US">
                <a:latin typeface="Arial" charset="0"/>
              </a:rPr>
              <a:t> Angle method of projections</a:t>
            </a:r>
          </a:p>
        </p:txBody>
      </p: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62830" name="AutoShape 57">
              <a:hlinkClick r:id="rId2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1" name="AutoShape 58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2" name="AutoShape 59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3" name="AutoShape 60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4" name="AutoShape 61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5" name="AutoShape 62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0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0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0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0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570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70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70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570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70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70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570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570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0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0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0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0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0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0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0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0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0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0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" fill="hold"/>
                                        <p:tgtEl>
                                          <p:spTgt spid="570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" fill="hold"/>
                                        <p:tgtEl>
                                          <p:spTgt spid="570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0" grpId="0" animBg="1" autoUpdateAnimBg="0"/>
      <p:bldP spid="570371" grpId="0" animBg="1" autoUpdateAnimBg="0"/>
      <p:bldP spid="570377" grpId="0" autoUpdateAnimBg="0"/>
      <p:bldP spid="570378" grpId="0" autoUpdateAnimBg="0"/>
      <p:bldP spid="570379" grpId="0" autoUpdateAnimBg="0"/>
      <p:bldP spid="570414" grpId="0" autoUpdateAnimBg="0"/>
      <p:bldP spid="570415" grpId="0" animBg="1" autoUpdateAnimBg="0"/>
      <p:bldP spid="57041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2"/>
          <p:cNvSpPr>
            <a:spLocks noChangeArrowheads="1"/>
          </p:cNvSpPr>
          <p:nvPr/>
        </p:nvSpPr>
        <p:spPr bwMode="auto">
          <a:xfrm>
            <a:off x="0" y="0"/>
            <a:ext cx="2971800" cy="91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Rectangle 3"/>
          <p:cNvSpPr>
            <a:spLocks noChangeArrowheads="1"/>
          </p:cNvSpPr>
          <p:nvPr/>
        </p:nvSpPr>
        <p:spPr bwMode="auto">
          <a:xfrm>
            <a:off x="0" y="2286000"/>
            <a:ext cx="2971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Rectangle 4"/>
          <p:cNvSpPr>
            <a:spLocks noChangeArrowheads="1"/>
          </p:cNvSpPr>
          <p:nvPr/>
        </p:nvSpPr>
        <p:spPr bwMode="auto">
          <a:xfrm>
            <a:off x="0" y="914400"/>
            <a:ext cx="2971800" cy="1371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71397" name="Object 5"/>
          <p:cNvGraphicFramePr>
            <a:graphicFrameLocks noChangeAspect="1"/>
          </p:cNvGraphicFramePr>
          <p:nvPr/>
        </p:nvGraphicFramePr>
        <p:xfrm>
          <a:off x="3595688" y="4424363"/>
          <a:ext cx="4762500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Image" r:id="rId3" imgW="6133333" imgH="3428571" progId="Photoshop.Image.6">
                  <p:embed/>
                </p:oleObj>
              </mc:Choice>
              <mc:Fallback>
                <p:oleObj name="Image" r:id="rId3" imgW="6133333" imgH="3428571" progId="Photoshop.Image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88" y="4424363"/>
                        <a:ext cx="4762500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1398" name="Object 6"/>
          <p:cNvGraphicFramePr>
            <a:graphicFrameLocks noChangeAspect="1"/>
          </p:cNvGraphicFramePr>
          <p:nvPr/>
        </p:nvGraphicFramePr>
        <p:xfrm>
          <a:off x="5429250" y="1928813"/>
          <a:ext cx="1171575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Image" r:id="rId5" imgW="1549206" imgH="2996825" progId="Photoshop.Image.6">
                  <p:embed/>
                </p:oleObj>
              </mc:Choice>
              <mc:Fallback>
                <p:oleObj name="Image" r:id="rId5" imgW="1549206" imgH="2996825" progId="Photoshop.Image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1928813"/>
                        <a:ext cx="1171575" cy="226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1399" name="Object 7"/>
          <p:cNvGraphicFramePr>
            <a:graphicFrameLocks noChangeAspect="1"/>
          </p:cNvGraphicFramePr>
          <p:nvPr/>
        </p:nvGraphicFramePr>
        <p:xfrm>
          <a:off x="6662738" y="157163"/>
          <a:ext cx="2405062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Image" r:id="rId7" imgW="3085714" imgH="5180952" progId="Photoshop.Image.6">
                  <p:embed/>
                </p:oleObj>
              </mc:Choice>
              <mc:Fallback>
                <p:oleObj name="Image" r:id="rId7" imgW="3085714" imgH="5180952" progId="Photoshop.Image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2738" y="157163"/>
                        <a:ext cx="2405062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1400" name="Object 8"/>
          <p:cNvGraphicFramePr>
            <a:graphicFrameLocks noChangeAspect="1"/>
          </p:cNvGraphicFramePr>
          <p:nvPr/>
        </p:nvGraphicFramePr>
        <p:xfrm>
          <a:off x="3138488" y="214313"/>
          <a:ext cx="2257425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Image" r:id="rId9" imgW="2920635" imgH="5028571" progId="Photoshop.Image.6">
                  <p:embed/>
                </p:oleObj>
              </mc:Choice>
              <mc:Fallback>
                <p:oleObj name="Image" r:id="rId9" imgW="2920635" imgH="5028571" progId="Photoshop.Image.6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488" y="214313"/>
                        <a:ext cx="2257425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983038" y="1160463"/>
            <a:ext cx="2362200" cy="2997200"/>
            <a:chOff x="1453" y="731"/>
            <a:chExt cx="1488" cy="1888"/>
          </a:xfrm>
        </p:grpSpPr>
        <p:sp>
          <p:nvSpPr>
            <p:cNvPr id="8256" name="Line 10"/>
            <p:cNvSpPr>
              <a:spLocks noChangeShapeType="1"/>
            </p:cNvSpPr>
            <p:nvPr/>
          </p:nvSpPr>
          <p:spPr bwMode="auto">
            <a:xfrm flipH="1" flipV="1">
              <a:off x="1933" y="731"/>
              <a:ext cx="1008" cy="55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7" name="Line 11"/>
            <p:cNvSpPr>
              <a:spLocks noChangeShapeType="1"/>
            </p:cNvSpPr>
            <p:nvPr/>
          </p:nvSpPr>
          <p:spPr bwMode="auto">
            <a:xfrm flipH="1" flipV="1">
              <a:off x="1456" y="1992"/>
              <a:ext cx="1149" cy="62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8" name="Line 12"/>
            <p:cNvSpPr>
              <a:spLocks noChangeShapeType="1"/>
            </p:cNvSpPr>
            <p:nvPr/>
          </p:nvSpPr>
          <p:spPr bwMode="auto">
            <a:xfrm flipH="1" flipV="1">
              <a:off x="1453" y="980"/>
              <a:ext cx="909" cy="49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9" name="Line 13"/>
            <p:cNvSpPr>
              <a:spLocks noChangeShapeType="1"/>
            </p:cNvSpPr>
            <p:nvPr/>
          </p:nvSpPr>
          <p:spPr bwMode="auto">
            <a:xfrm flipH="1" flipV="1">
              <a:off x="1912" y="1719"/>
              <a:ext cx="432" cy="23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930900" y="1166813"/>
            <a:ext cx="2014538" cy="2625725"/>
            <a:chOff x="2680" y="735"/>
            <a:chExt cx="1269" cy="1654"/>
          </a:xfrm>
        </p:grpSpPr>
        <p:sp>
          <p:nvSpPr>
            <p:cNvPr id="8252" name="Line 15"/>
            <p:cNvSpPr>
              <a:spLocks noChangeShapeType="1"/>
            </p:cNvSpPr>
            <p:nvPr/>
          </p:nvSpPr>
          <p:spPr bwMode="auto">
            <a:xfrm flipV="1">
              <a:off x="2680" y="735"/>
              <a:ext cx="1008" cy="55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3" name="Line 16"/>
            <p:cNvSpPr>
              <a:spLocks noChangeShapeType="1"/>
            </p:cNvSpPr>
            <p:nvPr/>
          </p:nvSpPr>
          <p:spPr bwMode="auto">
            <a:xfrm flipV="1">
              <a:off x="3037" y="1752"/>
              <a:ext cx="624" cy="34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4" name="Line 17"/>
            <p:cNvSpPr>
              <a:spLocks noChangeShapeType="1"/>
            </p:cNvSpPr>
            <p:nvPr/>
          </p:nvSpPr>
          <p:spPr bwMode="auto">
            <a:xfrm flipV="1">
              <a:off x="2941" y="927"/>
              <a:ext cx="1008" cy="55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5" name="Line 18"/>
            <p:cNvSpPr>
              <a:spLocks noChangeShapeType="1"/>
            </p:cNvSpPr>
            <p:nvPr/>
          </p:nvSpPr>
          <p:spPr bwMode="auto">
            <a:xfrm flipV="1">
              <a:off x="3085" y="1944"/>
              <a:ext cx="816" cy="44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449888" y="3376613"/>
            <a:ext cx="1143000" cy="2286000"/>
            <a:chOff x="2377" y="2127"/>
            <a:chExt cx="720" cy="1440"/>
          </a:xfrm>
        </p:grpSpPr>
        <p:sp>
          <p:nvSpPr>
            <p:cNvPr id="8248" name="Line 20"/>
            <p:cNvSpPr>
              <a:spLocks noChangeShapeType="1"/>
            </p:cNvSpPr>
            <p:nvPr/>
          </p:nvSpPr>
          <p:spPr bwMode="auto">
            <a:xfrm>
              <a:off x="2377" y="2271"/>
              <a:ext cx="0" cy="120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9" name="Line 21"/>
            <p:cNvSpPr>
              <a:spLocks noChangeShapeType="1"/>
            </p:cNvSpPr>
            <p:nvPr/>
          </p:nvSpPr>
          <p:spPr bwMode="auto">
            <a:xfrm>
              <a:off x="2638" y="2367"/>
              <a:ext cx="0" cy="120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0" name="Line 22"/>
            <p:cNvSpPr>
              <a:spLocks noChangeShapeType="1"/>
            </p:cNvSpPr>
            <p:nvPr/>
          </p:nvSpPr>
          <p:spPr bwMode="auto">
            <a:xfrm>
              <a:off x="3097" y="2127"/>
              <a:ext cx="0" cy="120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1" name="Line 23"/>
            <p:cNvSpPr>
              <a:spLocks noChangeShapeType="1"/>
            </p:cNvSpPr>
            <p:nvPr/>
          </p:nvSpPr>
          <p:spPr bwMode="auto">
            <a:xfrm flipV="1">
              <a:off x="2797" y="2559"/>
              <a:ext cx="0" cy="57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1416" name="WordArt 24"/>
          <p:cNvSpPr>
            <a:spLocks noChangeArrowheads="1" noChangeShapeType="1" noTextEdit="1"/>
          </p:cNvSpPr>
          <p:nvPr/>
        </p:nvSpPr>
        <p:spPr bwMode="auto">
          <a:xfrm>
            <a:off x="7577138" y="1757363"/>
            <a:ext cx="349250" cy="500062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S.V.</a:t>
            </a:r>
          </a:p>
        </p:txBody>
      </p:sp>
      <p:sp>
        <p:nvSpPr>
          <p:cNvPr id="571417" name="WordArt 25"/>
          <p:cNvSpPr>
            <a:spLocks noChangeArrowheads="1" noChangeShapeType="1" noTextEdit="1"/>
          </p:cNvSpPr>
          <p:nvPr/>
        </p:nvSpPr>
        <p:spPr bwMode="auto">
          <a:xfrm>
            <a:off x="4224338" y="1833563"/>
            <a:ext cx="323850" cy="45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F.V.</a:t>
            </a:r>
          </a:p>
        </p:txBody>
      </p:sp>
      <p:graphicFrame>
        <p:nvGraphicFramePr>
          <p:cNvPr id="571418" name="Object 26"/>
          <p:cNvGraphicFramePr>
            <a:graphicFrameLocks noChangeAspect="1"/>
          </p:cNvGraphicFramePr>
          <p:nvPr/>
        </p:nvGraphicFramePr>
        <p:xfrm>
          <a:off x="5638800" y="5067300"/>
          <a:ext cx="6588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CorelDRAW" r:id="rId11" imgW="429480" imgH="311040" progId="CorelDRAW.Graphic.11">
                  <p:embed/>
                </p:oleObj>
              </mc:Choice>
              <mc:Fallback>
                <p:oleObj name="CorelDRAW" r:id="rId11" imgW="429480" imgH="311040" progId="CorelDRAW.Graphic.11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067300"/>
                        <a:ext cx="6588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1419" name="WordArt 27"/>
          <p:cNvSpPr>
            <a:spLocks noChangeArrowheads="1" noChangeShapeType="1" noTextEdit="1"/>
          </p:cNvSpPr>
          <p:nvPr/>
        </p:nvSpPr>
        <p:spPr bwMode="auto">
          <a:xfrm>
            <a:off x="3233738" y="1309688"/>
            <a:ext cx="666750" cy="676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6653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V.P.</a:t>
            </a:r>
          </a:p>
        </p:txBody>
      </p:sp>
      <p:sp>
        <p:nvSpPr>
          <p:cNvPr id="571420" name="WordArt 28"/>
          <p:cNvSpPr>
            <a:spLocks noChangeArrowheads="1" noChangeShapeType="1" noTextEdit="1"/>
          </p:cNvSpPr>
          <p:nvPr/>
        </p:nvSpPr>
        <p:spPr bwMode="auto">
          <a:xfrm>
            <a:off x="8491538" y="1300163"/>
            <a:ext cx="457200" cy="728662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P.P.</a:t>
            </a: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5656263" y="309563"/>
            <a:ext cx="1046162" cy="815975"/>
            <a:chOff x="1656" y="61"/>
            <a:chExt cx="659" cy="514"/>
          </a:xfrm>
        </p:grpSpPr>
        <p:sp>
          <p:nvSpPr>
            <p:cNvPr id="8246" name="AutoShape 30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7" name="Text Box 31"/>
            <p:cNvSpPr txBox="1">
              <a:spLocks noChangeArrowheads="1"/>
            </p:cNvSpPr>
            <p:nvPr/>
          </p:nvSpPr>
          <p:spPr bwMode="auto">
            <a:xfrm>
              <a:off x="1656" y="61"/>
              <a:ext cx="6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3565525" y="4119563"/>
            <a:ext cx="1192213" cy="404812"/>
            <a:chOff x="432" y="2384"/>
            <a:chExt cx="751" cy="255"/>
          </a:xfrm>
        </p:grpSpPr>
        <p:sp>
          <p:nvSpPr>
            <p:cNvPr id="8244" name="AutoShape 33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5" name="Text Box 34"/>
            <p:cNvSpPr txBox="1">
              <a:spLocks noChangeArrowheads="1"/>
            </p:cNvSpPr>
            <p:nvPr/>
          </p:nvSpPr>
          <p:spPr bwMode="auto">
            <a:xfrm rot="-2169755">
              <a:off x="432" y="2384"/>
              <a:ext cx="6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S.V.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7408863" y="4175125"/>
            <a:ext cx="1235075" cy="401638"/>
            <a:chOff x="3535" y="2462"/>
            <a:chExt cx="778" cy="253"/>
          </a:xfrm>
        </p:grpSpPr>
        <p:sp>
          <p:nvSpPr>
            <p:cNvPr id="8242" name="AutoShape 36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3" name="Text Box 37"/>
            <p:cNvSpPr txBox="1">
              <a:spLocks noChangeArrowheads="1"/>
            </p:cNvSpPr>
            <p:nvPr/>
          </p:nvSpPr>
          <p:spPr bwMode="auto">
            <a:xfrm rot="2136515">
              <a:off x="3661" y="2462"/>
              <a:ext cx="6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graphicFrame>
        <p:nvGraphicFramePr>
          <p:cNvPr id="571430" name="Object 38"/>
          <p:cNvGraphicFramePr>
            <a:graphicFrameLocks noChangeAspect="1"/>
          </p:cNvGraphicFramePr>
          <p:nvPr/>
        </p:nvGraphicFramePr>
        <p:xfrm>
          <a:off x="5534025" y="6257925"/>
          <a:ext cx="9747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CorelDRAW" r:id="rId13" imgW="1012680" imgH="520200" progId="CorelDRAW.Graphic.11">
                  <p:embed/>
                </p:oleObj>
              </mc:Choice>
              <mc:Fallback>
                <p:oleObj name="CorelDRAW" r:id="rId13" imgW="1012680" imgH="520200" progId="CorelDRAW.Graphic.11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6257925"/>
                        <a:ext cx="9747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1431" name="WordArt 39"/>
          <p:cNvSpPr>
            <a:spLocks noChangeArrowheads="1" noChangeShapeType="1" noTextEdit="1"/>
          </p:cNvSpPr>
          <p:nvPr/>
        </p:nvSpPr>
        <p:spPr bwMode="auto">
          <a:xfrm rot="-1011846">
            <a:off x="5978525" y="2514600"/>
            <a:ext cx="457200" cy="2190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6653"/>
              </a:avLst>
            </a:prstTxWarp>
          </a:bodyPr>
          <a:lstStyle/>
          <a:p>
            <a:pPr algn="ctr"/>
            <a:r>
              <a:rPr lang="en-US" sz="2400" kern="10" spc="120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OBJECT</a:t>
            </a:r>
          </a:p>
        </p:txBody>
      </p:sp>
      <p:sp>
        <p:nvSpPr>
          <p:cNvPr id="8214" name="Text Box 40"/>
          <p:cNvSpPr txBox="1">
            <a:spLocks noChangeArrowheads="1"/>
          </p:cNvSpPr>
          <p:nvPr/>
        </p:nvSpPr>
        <p:spPr bwMode="auto">
          <a:xfrm>
            <a:off x="381000" y="0"/>
            <a:ext cx="2298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u="sng">
                <a:solidFill>
                  <a:schemeClr val="accent2"/>
                </a:solidFill>
                <a:latin typeface="Arial" charset="0"/>
              </a:rPr>
              <a:t>FIRST ANGLE </a:t>
            </a:r>
          </a:p>
          <a:p>
            <a:pPr eaLnBrk="1" hangingPunct="1"/>
            <a:r>
              <a:rPr lang="en-US" sz="2400" u="sng">
                <a:solidFill>
                  <a:schemeClr val="accent2"/>
                </a:solidFill>
                <a:latin typeface="Arial" charset="0"/>
              </a:rPr>
              <a:t>PROJECTION</a:t>
            </a:r>
            <a:endParaRPr lang="en-US" sz="2500" u="sng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215" name="Text Box 41"/>
          <p:cNvSpPr txBox="1">
            <a:spLocks noChangeArrowheads="1"/>
          </p:cNvSpPr>
          <p:nvPr/>
        </p:nvSpPr>
        <p:spPr bwMode="auto">
          <a:xfrm>
            <a:off x="-14288" y="985838"/>
            <a:ext cx="3098801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/>
              <a:t>IN THIS METHOD, </a:t>
            </a:r>
          </a:p>
          <a:p>
            <a:pPr algn="ctr" eaLnBrk="1" hangingPunct="1"/>
            <a:r>
              <a:rPr lang="en-US" sz="1400"/>
              <a:t>THE OBJECT IS ASSUMED TO BE </a:t>
            </a:r>
          </a:p>
          <a:p>
            <a:pPr algn="ctr" eaLnBrk="1" hangingPunct="1"/>
            <a:r>
              <a:rPr lang="en-US" sz="1400"/>
              <a:t>SITUATED IN FIRST QUADRANT </a:t>
            </a:r>
          </a:p>
          <a:p>
            <a:pPr algn="ctr" eaLnBrk="1" hangingPunct="1"/>
            <a:r>
              <a:rPr lang="en-US" sz="1400"/>
              <a:t>MEANS </a:t>
            </a:r>
          </a:p>
          <a:p>
            <a:pPr algn="ctr" eaLnBrk="1" hangingPunct="1"/>
            <a:r>
              <a:rPr lang="en-US" sz="1400"/>
              <a:t>ABOVE HP &amp; INFRONT OF VP. </a:t>
            </a:r>
          </a:p>
        </p:txBody>
      </p:sp>
      <p:sp>
        <p:nvSpPr>
          <p:cNvPr id="8216" name="Text Box 42"/>
          <p:cNvSpPr txBox="1">
            <a:spLocks noChangeArrowheads="1"/>
          </p:cNvSpPr>
          <p:nvPr/>
        </p:nvSpPr>
        <p:spPr bwMode="auto">
          <a:xfrm>
            <a:off x="228600" y="2362200"/>
            <a:ext cx="26812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700">
                <a:latin typeface="Arial" charset="0"/>
              </a:rPr>
              <a:t>OBJECT IS INBETWEEN</a:t>
            </a:r>
          </a:p>
          <a:p>
            <a:pPr algn="ctr" eaLnBrk="1" hangingPunct="1"/>
            <a:r>
              <a:rPr lang="en-US" sz="1700">
                <a:latin typeface="Arial" charset="0"/>
              </a:rPr>
              <a:t>OBSERVER &amp; PLANE.</a:t>
            </a:r>
          </a:p>
        </p:txBody>
      </p:sp>
      <p:sp>
        <p:nvSpPr>
          <p:cNvPr id="8217" name="Text Box 43"/>
          <p:cNvSpPr txBox="1">
            <a:spLocks noChangeArrowheads="1"/>
          </p:cNvSpPr>
          <p:nvPr/>
        </p:nvSpPr>
        <p:spPr bwMode="auto">
          <a:xfrm>
            <a:off x="31750" y="5654675"/>
            <a:ext cx="2278063" cy="11652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>
                <a:solidFill>
                  <a:srgbClr val="D60093"/>
                </a:solidFill>
              </a:rPr>
              <a:t>ACTUAL PATTERN OF</a:t>
            </a:r>
          </a:p>
          <a:p>
            <a:pPr algn="ctr" eaLnBrk="1" hangingPunct="1"/>
            <a:r>
              <a:rPr lang="en-US" sz="1400">
                <a:solidFill>
                  <a:srgbClr val="D60093"/>
                </a:solidFill>
              </a:rPr>
              <a:t> PLANES &amp; VIEWS </a:t>
            </a:r>
          </a:p>
          <a:p>
            <a:pPr algn="ctr" eaLnBrk="1" hangingPunct="1"/>
            <a:r>
              <a:rPr lang="en-US" sz="1400">
                <a:solidFill>
                  <a:srgbClr val="D60093"/>
                </a:solidFill>
              </a:rPr>
              <a:t>IN </a:t>
            </a:r>
          </a:p>
          <a:p>
            <a:pPr algn="ctr" eaLnBrk="1" hangingPunct="1"/>
            <a:r>
              <a:rPr lang="en-US" sz="1400">
                <a:solidFill>
                  <a:srgbClr val="D60093"/>
                </a:solidFill>
              </a:rPr>
              <a:t>FIRST ANGLE METHOD </a:t>
            </a:r>
          </a:p>
          <a:p>
            <a:pPr algn="ctr" eaLnBrk="1" hangingPunct="1"/>
            <a:r>
              <a:rPr lang="en-US" sz="1400">
                <a:solidFill>
                  <a:srgbClr val="D60093"/>
                </a:solidFill>
              </a:rPr>
              <a:t>OF PROJECTIONS</a:t>
            </a:r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76200" y="3352800"/>
            <a:ext cx="2743200" cy="2038350"/>
            <a:chOff x="246" y="2220"/>
            <a:chExt cx="1728" cy="1284"/>
          </a:xfrm>
        </p:grpSpPr>
        <p:grpSp>
          <p:nvGrpSpPr>
            <p:cNvPr id="9" name="Group 45"/>
            <p:cNvGrpSpPr>
              <a:grpSpLocks/>
            </p:cNvGrpSpPr>
            <p:nvPr/>
          </p:nvGrpSpPr>
          <p:grpSpPr bwMode="auto">
            <a:xfrm>
              <a:off x="432" y="2256"/>
              <a:ext cx="1344" cy="1232"/>
              <a:chOff x="4368" y="864"/>
              <a:chExt cx="1152" cy="1056"/>
            </a:xfrm>
          </p:grpSpPr>
          <p:sp>
            <p:nvSpPr>
              <p:cNvPr id="8239" name="Rectangle 46"/>
              <p:cNvSpPr>
                <a:spLocks noChangeArrowheads="1"/>
              </p:cNvSpPr>
              <p:nvPr/>
            </p:nvSpPr>
            <p:spPr bwMode="auto">
              <a:xfrm>
                <a:off x="4896" y="864"/>
                <a:ext cx="624" cy="528"/>
              </a:xfrm>
              <a:prstGeom prst="rect">
                <a:avLst/>
              </a:prstGeom>
              <a:solidFill>
                <a:srgbClr val="CC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0" name="Rectangle 47"/>
              <p:cNvSpPr>
                <a:spLocks noChangeArrowheads="1"/>
              </p:cNvSpPr>
              <p:nvPr/>
            </p:nvSpPr>
            <p:spPr bwMode="auto">
              <a:xfrm>
                <a:off x="4368" y="864"/>
                <a:ext cx="624" cy="52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1" name="Rectangle 48"/>
              <p:cNvSpPr>
                <a:spLocks noChangeArrowheads="1"/>
              </p:cNvSpPr>
              <p:nvPr/>
            </p:nvSpPr>
            <p:spPr bwMode="auto">
              <a:xfrm>
                <a:off x="4368" y="1392"/>
                <a:ext cx="624" cy="528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27" name="Rectangle 49"/>
            <p:cNvSpPr>
              <a:spLocks noChangeArrowheads="1"/>
            </p:cNvSpPr>
            <p:nvPr/>
          </p:nvSpPr>
          <p:spPr bwMode="auto">
            <a:xfrm>
              <a:off x="672" y="2496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8" name="Text Box 50"/>
            <p:cNvSpPr txBox="1">
              <a:spLocks noChangeArrowheads="1"/>
            </p:cNvSpPr>
            <p:nvPr/>
          </p:nvSpPr>
          <p:spPr bwMode="auto">
            <a:xfrm>
              <a:off x="246" y="2757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8229" name="Text Box 51"/>
            <p:cNvSpPr txBox="1">
              <a:spLocks noChangeArrowheads="1"/>
            </p:cNvSpPr>
            <p:nvPr/>
          </p:nvSpPr>
          <p:spPr bwMode="auto">
            <a:xfrm>
              <a:off x="1754" y="2754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0">
                  <a:latin typeface="Times New Roman" pitchFamily="18" charset="0"/>
                </a:rPr>
                <a:t>Y</a:t>
              </a:r>
            </a:p>
          </p:txBody>
        </p: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405" y="2220"/>
              <a:ext cx="1407" cy="1284"/>
              <a:chOff x="4101" y="2316"/>
              <a:chExt cx="1407" cy="1284"/>
            </a:xfrm>
          </p:grpSpPr>
          <p:sp>
            <p:nvSpPr>
              <p:cNvPr id="8236" name="Text Box 53"/>
              <p:cNvSpPr txBox="1">
                <a:spLocks noChangeArrowheads="1"/>
              </p:cNvSpPr>
              <p:nvPr/>
            </p:nvSpPr>
            <p:spPr bwMode="auto">
              <a:xfrm>
                <a:off x="4101" y="2334"/>
                <a:ext cx="27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b="0">
                    <a:latin typeface="Times New Roman" pitchFamily="18" charset="0"/>
                  </a:rPr>
                  <a:t>VP</a:t>
                </a:r>
              </a:p>
            </p:txBody>
          </p:sp>
          <p:sp>
            <p:nvSpPr>
              <p:cNvPr id="8237" name="Text Box 54"/>
              <p:cNvSpPr txBox="1">
                <a:spLocks noChangeArrowheads="1"/>
              </p:cNvSpPr>
              <p:nvPr/>
            </p:nvSpPr>
            <p:spPr bwMode="auto">
              <a:xfrm>
                <a:off x="4110" y="3388"/>
                <a:ext cx="27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b="0">
                    <a:latin typeface="Times New Roman" pitchFamily="18" charset="0"/>
                  </a:rPr>
                  <a:t>HP</a:t>
                </a:r>
              </a:p>
            </p:txBody>
          </p:sp>
          <p:sp>
            <p:nvSpPr>
              <p:cNvPr id="8238" name="Text Box 55"/>
              <p:cNvSpPr txBox="1">
                <a:spLocks noChangeArrowheads="1"/>
              </p:cNvSpPr>
              <p:nvPr/>
            </p:nvSpPr>
            <p:spPr bwMode="auto">
              <a:xfrm>
                <a:off x="5250" y="2316"/>
                <a:ext cx="25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b="0">
                    <a:latin typeface="Times New Roman" pitchFamily="18" charset="0"/>
                  </a:rPr>
                  <a:t>PP</a:t>
                </a:r>
              </a:p>
            </p:txBody>
          </p:sp>
        </p:grpSp>
        <p:sp>
          <p:nvSpPr>
            <p:cNvPr id="8231" name="Text Box 56"/>
            <p:cNvSpPr txBox="1">
              <a:spLocks noChangeArrowheads="1"/>
            </p:cNvSpPr>
            <p:nvPr/>
          </p:nvSpPr>
          <p:spPr bwMode="auto">
            <a:xfrm>
              <a:off x="681" y="2505"/>
              <a:ext cx="2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0">
                  <a:latin typeface="Times New Roman" pitchFamily="18" charset="0"/>
                </a:rPr>
                <a:t>FV</a:t>
              </a:r>
            </a:p>
          </p:txBody>
        </p:sp>
        <p:sp>
          <p:nvSpPr>
            <p:cNvPr id="8232" name="Rectangle 57"/>
            <p:cNvSpPr>
              <a:spLocks noChangeArrowheads="1"/>
            </p:cNvSpPr>
            <p:nvPr/>
          </p:nvSpPr>
          <p:spPr bwMode="auto">
            <a:xfrm>
              <a:off x="1296" y="2496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3" name="Rectangle 58"/>
            <p:cNvSpPr>
              <a:spLocks noChangeArrowheads="1"/>
            </p:cNvSpPr>
            <p:nvPr/>
          </p:nvSpPr>
          <p:spPr bwMode="auto">
            <a:xfrm>
              <a:off x="672" y="3006"/>
              <a:ext cx="28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4" name="Text Box 59"/>
            <p:cNvSpPr txBox="1">
              <a:spLocks noChangeArrowheads="1"/>
            </p:cNvSpPr>
            <p:nvPr/>
          </p:nvSpPr>
          <p:spPr bwMode="auto">
            <a:xfrm>
              <a:off x="1275" y="2505"/>
              <a:ext cx="3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0">
                  <a:latin typeface="Times New Roman" pitchFamily="18" charset="0"/>
                </a:rPr>
                <a:t>LSV</a:t>
              </a:r>
            </a:p>
          </p:txBody>
        </p:sp>
        <p:sp>
          <p:nvSpPr>
            <p:cNvPr id="8235" name="Text Box 60"/>
            <p:cNvSpPr txBox="1">
              <a:spLocks noChangeArrowheads="1"/>
            </p:cNvSpPr>
            <p:nvPr/>
          </p:nvSpPr>
          <p:spPr bwMode="auto">
            <a:xfrm>
              <a:off x="675" y="3033"/>
              <a:ext cx="2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0">
                  <a:latin typeface="Times New Roman" pitchFamily="18" charset="0"/>
                </a:rPr>
                <a:t>TV</a:t>
              </a:r>
            </a:p>
          </p:txBody>
        </p:sp>
      </p:grpSp>
      <p:grpSp>
        <p:nvGrpSpPr>
          <p:cNvPr id="11" name="Group 68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8220" name="AutoShape 69">
              <a:hlinkClick r:id="rId15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1" name="AutoShape 70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2" name="AutoShape 71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3" name="AutoShape 72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4" name="AutoShape 73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5" name="AutoShape 74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1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1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57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1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1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1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1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1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1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71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71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71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71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71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71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71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71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416" grpId="0" animBg="1"/>
      <p:bldP spid="571417" grpId="0" animBg="1"/>
      <p:bldP spid="571419" grpId="0" animBg="1"/>
      <p:bldP spid="571420" grpId="0" animBg="1"/>
      <p:bldP spid="5714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0"/>
            <a:ext cx="327660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573713" y="304800"/>
            <a:ext cx="1046162" cy="720725"/>
            <a:chOff x="1656" y="61"/>
            <a:chExt cx="746" cy="514"/>
          </a:xfrm>
        </p:grpSpPr>
        <p:sp>
          <p:nvSpPr>
            <p:cNvPr id="9286" name="AutoShape 4"/>
            <p:cNvSpPr>
              <a:spLocks noChangeArrowheads="1"/>
            </p:cNvSpPr>
            <p:nvPr/>
          </p:nvSpPr>
          <p:spPr bwMode="auto">
            <a:xfrm rot="-5432475">
              <a:off x="1704" y="311"/>
              <a:ext cx="336" cy="192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7" name="Text Box 5"/>
            <p:cNvSpPr txBox="1">
              <a:spLocks noChangeArrowheads="1"/>
            </p:cNvSpPr>
            <p:nvPr/>
          </p:nvSpPr>
          <p:spPr bwMode="auto">
            <a:xfrm>
              <a:off x="1656" y="61"/>
              <a:ext cx="74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T.V.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079750" y="5521325"/>
            <a:ext cx="1054100" cy="396875"/>
            <a:chOff x="431" y="2357"/>
            <a:chExt cx="752" cy="282"/>
          </a:xfrm>
        </p:grpSpPr>
        <p:sp>
          <p:nvSpPr>
            <p:cNvPr id="9284" name="AutoShape 7"/>
            <p:cNvSpPr>
              <a:spLocks noChangeArrowheads="1"/>
            </p:cNvSpPr>
            <p:nvPr/>
          </p:nvSpPr>
          <p:spPr bwMode="auto">
            <a:xfrm rot="8594783">
              <a:off x="591" y="2447"/>
              <a:ext cx="592" cy="192"/>
            </a:xfrm>
            <a:prstGeom prst="leftArrow">
              <a:avLst>
                <a:gd name="adj1" fmla="val 50000"/>
                <a:gd name="adj2" fmla="val 770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5" name="Text Box 8"/>
            <p:cNvSpPr txBox="1">
              <a:spLocks noChangeArrowheads="1"/>
            </p:cNvSpPr>
            <p:nvPr/>
          </p:nvSpPr>
          <p:spPr bwMode="auto">
            <a:xfrm rot="-2169755">
              <a:off x="431" y="2357"/>
              <a:ext cx="730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S.V.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864475" y="5524500"/>
            <a:ext cx="1187450" cy="336550"/>
            <a:chOff x="3535" y="2485"/>
            <a:chExt cx="846" cy="240"/>
          </a:xfrm>
        </p:grpSpPr>
        <p:sp>
          <p:nvSpPr>
            <p:cNvPr id="9282" name="AutoShape 10"/>
            <p:cNvSpPr>
              <a:spLocks noChangeArrowheads="1"/>
            </p:cNvSpPr>
            <p:nvPr/>
          </p:nvSpPr>
          <p:spPr bwMode="auto">
            <a:xfrm rot="2041927">
              <a:off x="3535" y="2523"/>
              <a:ext cx="624" cy="192"/>
            </a:xfrm>
            <a:prstGeom prst="leftArrow">
              <a:avLst>
                <a:gd name="adj1" fmla="val 50000"/>
                <a:gd name="adj2" fmla="val 81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3" name="Text Box 11"/>
            <p:cNvSpPr txBox="1">
              <a:spLocks noChangeArrowheads="1"/>
            </p:cNvSpPr>
            <p:nvPr/>
          </p:nvSpPr>
          <p:spPr bwMode="auto">
            <a:xfrm rot="2136515">
              <a:off x="3644" y="2485"/>
              <a:ext cx="73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FOR F.V.</a:t>
              </a:r>
            </a:p>
          </p:txBody>
        </p:sp>
      </p:grpSp>
      <p:sp>
        <p:nvSpPr>
          <p:cNvPr id="572428" name="AutoShape 12"/>
          <p:cNvSpPr>
            <a:spLocks noChangeArrowheads="1"/>
          </p:cNvSpPr>
          <p:nvPr/>
        </p:nvSpPr>
        <p:spPr bwMode="auto">
          <a:xfrm>
            <a:off x="2819400" y="2671763"/>
            <a:ext cx="6324600" cy="3629025"/>
          </a:xfrm>
          <a:prstGeom prst="diamond">
            <a:avLst/>
          </a:prstGeom>
          <a:gradFill rotWithShape="0">
            <a:gsLst>
              <a:gs pos="0">
                <a:srgbClr val="232300"/>
              </a:gs>
              <a:gs pos="50000">
                <a:srgbClr val="CCCC00"/>
              </a:gs>
              <a:gs pos="100000">
                <a:srgbClr val="232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518025" y="2441575"/>
            <a:ext cx="2789238" cy="2884488"/>
            <a:chOff x="1888" y="1632"/>
            <a:chExt cx="1672" cy="1730"/>
          </a:xfrm>
        </p:grpSpPr>
        <p:graphicFrame>
          <p:nvGraphicFramePr>
            <p:cNvPr id="9221" name="Object 14"/>
            <p:cNvGraphicFramePr>
              <a:graphicFrameLocks noChangeAspect="1"/>
            </p:cNvGraphicFramePr>
            <p:nvPr/>
          </p:nvGraphicFramePr>
          <p:xfrm>
            <a:off x="2304" y="1632"/>
            <a:ext cx="738" cy="1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4" name="Image" r:id="rId3" imgW="1549206" imgH="2996825" progId="Photoshop.Image.6">
                    <p:embed/>
                  </p:oleObj>
                </mc:Choice>
                <mc:Fallback>
                  <p:oleObj name="Image" r:id="rId3" imgW="1549206" imgH="2996825" progId="Photoshop.Image.6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1632"/>
                          <a:ext cx="738" cy="14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888" y="2779"/>
              <a:ext cx="1672" cy="583"/>
              <a:chOff x="1888" y="2779"/>
              <a:chExt cx="1672" cy="583"/>
            </a:xfrm>
          </p:grpSpPr>
          <p:sp>
            <p:nvSpPr>
              <p:cNvPr id="9280" name="AutoShape 16"/>
              <p:cNvSpPr>
                <a:spLocks noChangeArrowheads="1"/>
              </p:cNvSpPr>
              <p:nvPr/>
            </p:nvSpPr>
            <p:spPr bwMode="auto">
              <a:xfrm>
                <a:off x="2544" y="2779"/>
                <a:ext cx="1016" cy="583"/>
              </a:xfrm>
              <a:prstGeom prst="diamond">
                <a:avLst/>
              </a:prstGeom>
              <a:solidFill>
                <a:srgbClr val="CC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AutoShape 17"/>
              <p:cNvSpPr>
                <a:spLocks noChangeArrowheads="1"/>
              </p:cNvSpPr>
              <p:nvPr/>
            </p:nvSpPr>
            <p:spPr bwMode="auto">
              <a:xfrm>
                <a:off x="1888" y="2862"/>
                <a:ext cx="712" cy="409"/>
              </a:xfrm>
              <a:prstGeom prst="diamond">
                <a:avLst/>
              </a:prstGeom>
              <a:solidFill>
                <a:srgbClr val="CC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6542088" y="3262313"/>
            <a:ext cx="768350" cy="2082800"/>
            <a:chOff x="3839" y="2263"/>
            <a:chExt cx="461" cy="1249"/>
          </a:xfrm>
        </p:grpSpPr>
        <p:sp>
          <p:nvSpPr>
            <p:cNvPr id="9277" name="Freeform 19"/>
            <p:cNvSpPr>
              <a:spLocks/>
            </p:cNvSpPr>
            <p:nvPr/>
          </p:nvSpPr>
          <p:spPr bwMode="auto">
            <a:xfrm>
              <a:off x="3840" y="2264"/>
              <a:ext cx="460" cy="1248"/>
            </a:xfrm>
            <a:custGeom>
              <a:avLst/>
              <a:gdLst>
                <a:gd name="T0" fmla="*/ 0 w 610"/>
                <a:gd name="T1" fmla="*/ 304 h 1655"/>
                <a:gd name="T2" fmla="*/ 0 w 610"/>
                <a:gd name="T3" fmla="*/ 63 h 1655"/>
                <a:gd name="T4" fmla="*/ 110 w 610"/>
                <a:gd name="T5" fmla="*/ 0 h 1655"/>
                <a:gd name="T6" fmla="*/ 112 w 610"/>
                <a:gd name="T7" fmla="*/ 235 h 1655"/>
                <a:gd name="T8" fmla="*/ 0 w 610"/>
                <a:gd name="T9" fmla="*/ 304 h 16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0"/>
                <a:gd name="T16" fmla="*/ 0 h 1655"/>
                <a:gd name="T17" fmla="*/ 610 w 610"/>
                <a:gd name="T18" fmla="*/ 1655 h 16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0" h="1655">
                  <a:moveTo>
                    <a:pt x="0" y="1655"/>
                  </a:moveTo>
                  <a:lnTo>
                    <a:pt x="0" y="349"/>
                  </a:lnTo>
                  <a:lnTo>
                    <a:pt x="595" y="0"/>
                  </a:lnTo>
                  <a:lnTo>
                    <a:pt x="610" y="1281"/>
                  </a:lnTo>
                  <a:lnTo>
                    <a:pt x="0" y="165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8" name="Freeform 20"/>
            <p:cNvSpPr>
              <a:spLocks/>
            </p:cNvSpPr>
            <p:nvPr/>
          </p:nvSpPr>
          <p:spPr bwMode="auto">
            <a:xfrm>
              <a:off x="3839" y="2263"/>
              <a:ext cx="452" cy="1225"/>
            </a:xfrm>
            <a:custGeom>
              <a:avLst/>
              <a:gdLst>
                <a:gd name="T0" fmla="*/ 0 w 610"/>
                <a:gd name="T1" fmla="*/ 272 h 1655"/>
                <a:gd name="T2" fmla="*/ 0 w 610"/>
                <a:gd name="T3" fmla="*/ 57 h 1655"/>
                <a:gd name="T4" fmla="*/ 99 w 610"/>
                <a:gd name="T5" fmla="*/ 0 h 1655"/>
                <a:gd name="T6" fmla="*/ 101 w 610"/>
                <a:gd name="T7" fmla="*/ 211 h 1655"/>
                <a:gd name="T8" fmla="*/ 0 w 610"/>
                <a:gd name="T9" fmla="*/ 272 h 16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0"/>
                <a:gd name="T16" fmla="*/ 0 h 1655"/>
                <a:gd name="T17" fmla="*/ 610 w 610"/>
                <a:gd name="T18" fmla="*/ 1655 h 16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0" h="1655">
                  <a:moveTo>
                    <a:pt x="0" y="1655"/>
                  </a:moveTo>
                  <a:lnTo>
                    <a:pt x="0" y="349"/>
                  </a:lnTo>
                  <a:lnTo>
                    <a:pt x="595" y="0"/>
                  </a:lnTo>
                  <a:lnTo>
                    <a:pt x="610" y="1281"/>
                  </a:lnTo>
                  <a:lnTo>
                    <a:pt x="0" y="165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4591050" y="3241675"/>
            <a:ext cx="452438" cy="1962150"/>
            <a:chOff x="3368" y="2352"/>
            <a:chExt cx="345" cy="1497"/>
          </a:xfrm>
        </p:grpSpPr>
        <p:sp>
          <p:nvSpPr>
            <p:cNvPr id="9275" name="Freeform 22"/>
            <p:cNvSpPr>
              <a:spLocks/>
            </p:cNvSpPr>
            <p:nvPr/>
          </p:nvSpPr>
          <p:spPr bwMode="auto">
            <a:xfrm>
              <a:off x="3368" y="2352"/>
              <a:ext cx="343" cy="1497"/>
            </a:xfrm>
            <a:custGeom>
              <a:avLst/>
              <a:gdLst>
                <a:gd name="T0" fmla="*/ 0 w 343"/>
                <a:gd name="T1" fmla="*/ 1296 h 1497"/>
                <a:gd name="T2" fmla="*/ 343 w 343"/>
                <a:gd name="T3" fmla="*/ 1497 h 1497"/>
                <a:gd name="T4" fmla="*/ 340 w 343"/>
                <a:gd name="T5" fmla="*/ 196 h 1497"/>
                <a:gd name="T6" fmla="*/ 5 w 343"/>
                <a:gd name="T7" fmla="*/ 0 h 1497"/>
                <a:gd name="T8" fmla="*/ 0 w 343"/>
                <a:gd name="T9" fmla="*/ 1296 h 14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3"/>
                <a:gd name="T16" fmla="*/ 0 h 1497"/>
                <a:gd name="T17" fmla="*/ 343 w 343"/>
                <a:gd name="T18" fmla="*/ 1497 h 14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3" h="1497">
                  <a:moveTo>
                    <a:pt x="0" y="1296"/>
                  </a:moveTo>
                  <a:lnTo>
                    <a:pt x="343" y="1497"/>
                  </a:lnTo>
                  <a:lnTo>
                    <a:pt x="340" y="196"/>
                  </a:lnTo>
                  <a:lnTo>
                    <a:pt x="5" y="0"/>
                  </a:lnTo>
                  <a:lnTo>
                    <a:pt x="0" y="1296"/>
                  </a:lnTo>
                  <a:close/>
                </a:path>
              </a:pathLst>
            </a:custGeom>
            <a:solidFill>
              <a:srgbClr val="C4C0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6" name="Freeform 23"/>
            <p:cNvSpPr>
              <a:spLocks/>
            </p:cNvSpPr>
            <p:nvPr/>
          </p:nvSpPr>
          <p:spPr bwMode="auto">
            <a:xfrm>
              <a:off x="3370" y="2352"/>
              <a:ext cx="343" cy="1497"/>
            </a:xfrm>
            <a:custGeom>
              <a:avLst/>
              <a:gdLst>
                <a:gd name="T0" fmla="*/ 0 w 343"/>
                <a:gd name="T1" fmla="*/ 1296 h 1497"/>
                <a:gd name="T2" fmla="*/ 343 w 343"/>
                <a:gd name="T3" fmla="*/ 1497 h 1497"/>
                <a:gd name="T4" fmla="*/ 340 w 343"/>
                <a:gd name="T5" fmla="*/ 196 h 1497"/>
                <a:gd name="T6" fmla="*/ 5 w 343"/>
                <a:gd name="T7" fmla="*/ 0 h 1497"/>
                <a:gd name="T8" fmla="*/ 0 w 343"/>
                <a:gd name="T9" fmla="*/ 1296 h 14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3"/>
                <a:gd name="T16" fmla="*/ 0 h 1497"/>
                <a:gd name="T17" fmla="*/ 343 w 343"/>
                <a:gd name="T18" fmla="*/ 1497 h 14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3" h="1497">
                  <a:moveTo>
                    <a:pt x="0" y="1296"/>
                  </a:moveTo>
                  <a:lnTo>
                    <a:pt x="343" y="1497"/>
                  </a:lnTo>
                  <a:lnTo>
                    <a:pt x="340" y="196"/>
                  </a:lnTo>
                  <a:lnTo>
                    <a:pt x="5" y="0"/>
                  </a:lnTo>
                  <a:lnTo>
                    <a:pt x="0" y="1296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5200650" y="1881188"/>
            <a:ext cx="1200150" cy="674687"/>
            <a:chOff x="2160" y="1584"/>
            <a:chExt cx="941" cy="529"/>
          </a:xfrm>
        </p:grpSpPr>
        <p:sp>
          <p:nvSpPr>
            <p:cNvPr id="9273" name="Freeform 25"/>
            <p:cNvSpPr>
              <a:spLocks/>
            </p:cNvSpPr>
            <p:nvPr/>
          </p:nvSpPr>
          <p:spPr bwMode="auto">
            <a:xfrm>
              <a:off x="2160" y="1584"/>
              <a:ext cx="941" cy="529"/>
            </a:xfrm>
            <a:custGeom>
              <a:avLst/>
              <a:gdLst>
                <a:gd name="T0" fmla="*/ 0 w 941"/>
                <a:gd name="T1" fmla="*/ 339 h 529"/>
                <a:gd name="T2" fmla="*/ 334 w 941"/>
                <a:gd name="T3" fmla="*/ 529 h 529"/>
                <a:gd name="T4" fmla="*/ 941 w 941"/>
                <a:gd name="T5" fmla="*/ 195 h 529"/>
                <a:gd name="T6" fmla="*/ 586 w 941"/>
                <a:gd name="T7" fmla="*/ 0 h 529"/>
                <a:gd name="T8" fmla="*/ 0 w 941"/>
                <a:gd name="T9" fmla="*/ 339 h 5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1"/>
                <a:gd name="T16" fmla="*/ 0 h 529"/>
                <a:gd name="T17" fmla="*/ 941 w 941"/>
                <a:gd name="T18" fmla="*/ 529 h 5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1" h="529">
                  <a:moveTo>
                    <a:pt x="0" y="339"/>
                  </a:moveTo>
                  <a:lnTo>
                    <a:pt x="334" y="529"/>
                  </a:lnTo>
                  <a:lnTo>
                    <a:pt x="941" y="195"/>
                  </a:lnTo>
                  <a:lnTo>
                    <a:pt x="586" y="0"/>
                  </a:lnTo>
                  <a:lnTo>
                    <a:pt x="0" y="339"/>
                  </a:lnTo>
                  <a:close/>
                </a:path>
              </a:pathLst>
            </a:custGeom>
            <a:solidFill>
              <a:srgbClr val="7CC5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Freeform 26"/>
            <p:cNvSpPr>
              <a:spLocks/>
            </p:cNvSpPr>
            <p:nvPr/>
          </p:nvSpPr>
          <p:spPr bwMode="auto">
            <a:xfrm>
              <a:off x="2160" y="1584"/>
              <a:ext cx="941" cy="529"/>
            </a:xfrm>
            <a:custGeom>
              <a:avLst/>
              <a:gdLst>
                <a:gd name="T0" fmla="*/ 0 w 941"/>
                <a:gd name="T1" fmla="*/ 339 h 529"/>
                <a:gd name="T2" fmla="*/ 334 w 941"/>
                <a:gd name="T3" fmla="*/ 529 h 529"/>
                <a:gd name="T4" fmla="*/ 941 w 941"/>
                <a:gd name="T5" fmla="*/ 195 h 529"/>
                <a:gd name="T6" fmla="*/ 586 w 941"/>
                <a:gd name="T7" fmla="*/ 0 h 529"/>
                <a:gd name="T8" fmla="*/ 0 w 941"/>
                <a:gd name="T9" fmla="*/ 339 h 5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1"/>
                <a:gd name="T16" fmla="*/ 0 h 529"/>
                <a:gd name="T17" fmla="*/ 941 w 941"/>
                <a:gd name="T18" fmla="*/ 529 h 5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1" h="529">
                  <a:moveTo>
                    <a:pt x="0" y="339"/>
                  </a:moveTo>
                  <a:lnTo>
                    <a:pt x="334" y="529"/>
                  </a:lnTo>
                  <a:lnTo>
                    <a:pt x="941" y="195"/>
                  </a:lnTo>
                  <a:lnTo>
                    <a:pt x="586" y="0"/>
                  </a:lnTo>
                  <a:lnTo>
                    <a:pt x="0" y="339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2443" name="AutoShape 27"/>
          <p:cNvSpPr>
            <a:spLocks noChangeArrowheads="1"/>
          </p:cNvSpPr>
          <p:nvPr/>
        </p:nvSpPr>
        <p:spPr bwMode="auto">
          <a:xfrm>
            <a:off x="3849688" y="1138238"/>
            <a:ext cx="4083050" cy="2344737"/>
          </a:xfrm>
          <a:prstGeom prst="diamond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5211763" y="2120900"/>
            <a:ext cx="1200150" cy="1030288"/>
            <a:chOff x="2304" y="1440"/>
            <a:chExt cx="720" cy="618"/>
          </a:xfrm>
        </p:grpSpPr>
        <p:sp>
          <p:nvSpPr>
            <p:cNvPr id="9270" name="Line 29"/>
            <p:cNvSpPr>
              <a:spLocks noChangeShapeType="1"/>
            </p:cNvSpPr>
            <p:nvPr/>
          </p:nvSpPr>
          <p:spPr bwMode="auto">
            <a:xfrm flipV="1">
              <a:off x="2304" y="153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1" name="Line 30"/>
            <p:cNvSpPr>
              <a:spLocks noChangeShapeType="1"/>
            </p:cNvSpPr>
            <p:nvPr/>
          </p:nvSpPr>
          <p:spPr bwMode="auto">
            <a:xfrm flipV="1">
              <a:off x="2574" y="1680"/>
              <a:ext cx="0" cy="3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2" name="Line 31"/>
            <p:cNvSpPr>
              <a:spLocks noChangeShapeType="1"/>
            </p:cNvSpPr>
            <p:nvPr/>
          </p:nvSpPr>
          <p:spPr bwMode="auto">
            <a:xfrm flipV="1">
              <a:off x="3024" y="144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4610100" y="2890838"/>
            <a:ext cx="1062038" cy="2290762"/>
            <a:chOff x="1944" y="1902"/>
            <a:chExt cx="636" cy="1373"/>
          </a:xfrm>
        </p:grpSpPr>
        <p:sp>
          <p:nvSpPr>
            <p:cNvPr id="9267" name="Line 33"/>
            <p:cNvSpPr>
              <a:spLocks noChangeShapeType="1"/>
            </p:cNvSpPr>
            <p:nvPr/>
          </p:nvSpPr>
          <p:spPr bwMode="auto">
            <a:xfrm flipH="1">
              <a:off x="2208" y="2058"/>
              <a:ext cx="372" cy="2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8" name="Line 34"/>
            <p:cNvSpPr>
              <a:spLocks noChangeShapeType="1"/>
            </p:cNvSpPr>
            <p:nvPr/>
          </p:nvSpPr>
          <p:spPr bwMode="auto">
            <a:xfrm flipH="1">
              <a:off x="1944" y="1902"/>
              <a:ext cx="372" cy="2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9" name="Line 35"/>
            <p:cNvSpPr>
              <a:spLocks noChangeShapeType="1"/>
            </p:cNvSpPr>
            <p:nvPr/>
          </p:nvSpPr>
          <p:spPr bwMode="auto">
            <a:xfrm flipH="1">
              <a:off x="2190" y="3036"/>
              <a:ext cx="372" cy="23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5370513" y="2720975"/>
            <a:ext cx="1941512" cy="2613025"/>
            <a:chOff x="2400" y="1800"/>
            <a:chExt cx="1164" cy="1566"/>
          </a:xfrm>
        </p:grpSpPr>
        <p:sp>
          <p:nvSpPr>
            <p:cNvPr id="9264" name="Line 37"/>
            <p:cNvSpPr>
              <a:spLocks noChangeShapeType="1"/>
            </p:cNvSpPr>
            <p:nvPr/>
          </p:nvSpPr>
          <p:spPr bwMode="auto">
            <a:xfrm>
              <a:off x="2544" y="2050"/>
              <a:ext cx="564" cy="33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5" name="Line 38"/>
            <p:cNvSpPr>
              <a:spLocks noChangeShapeType="1"/>
            </p:cNvSpPr>
            <p:nvPr/>
          </p:nvSpPr>
          <p:spPr bwMode="auto">
            <a:xfrm>
              <a:off x="3024" y="1800"/>
              <a:ext cx="540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6" name="Line 39"/>
            <p:cNvSpPr>
              <a:spLocks noChangeShapeType="1"/>
            </p:cNvSpPr>
            <p:nvPr/>
          </p:nvSpPr>
          <p:spPr bwMode="auto">
            <a:xfrm>
              <a:off x="2400" y="2934"/>
              <a:ext cx="720" cy="43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572456" name="Object 40"/>
          <p:cNvGraphicFramePr>
            <a:graphicFrameLocks noChangeAspect="1"/>
          </p:cNvGraphicFramePr>
          <p:nvPr/>
        </p:nvGraphicFramePr>
        <p:xfrm>
          <a:off x="7983538" y="4302125"/>
          <a:ext cx="9604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CorelDRAW" r:id="rId5" imgW="1371600" imgH="975960" progId="CorelDRAW.Graphic.11">
                  <p:embed/>
                </p:oleObj>
              </mc:Choice>
              <mc:Fallback>
                <p:oleObj name="CorelDRAW" r:id="rId5" imgW="1371600" imgH="975960" progId="CorelDRAW.Graphic.11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3538" y="4302125"/>
                        <a:ext cx="96043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2457" name="WordArt 41"/>
          <p:cNvSpPr>
            <a:spLocks noChangeArrowheads="1" noChangeShapeType="1" noTextEdit="1"/>
          </p:cNvSpPr>
          <p:nvPr/>
        </p:nvSpPr>
        <p:spPr bwMode="auto">
          <a:xfrm>
            <a:off x="3929063" y="2520950"/>
            <a:ext cx="482600" cy="766763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P.P.</a:t>
            </a:r>
          </a:p>
        </p:txBody>
      </p:sp>
      <p:sp>
        <p:nvSpPr>
          <p:cNvPr id="572458" name="WordArt 42"/>
          <p:cNvSpPr>
            <a:spLocks noChangeArrowheads="1" noChangeShapeType="1" noTextEdit="1"/>
          </p:cNvSpPr>
          <p:nvPr/>
        </p:nvSpPr>
        <p:spPr bwMode="auto">
          <a:xfrm rot="-210558">
            <a:off x="7321550" y="2562225"/>
            <a:ext cx="623888" cy="6302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6653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V.P.</a:t>
            </a:r>
          </a:p>
        </p:txBody>
      </p:sp>
      <p:sp>
        <p:nvSpPr>
          <p:cNvPr id="572459" name="WordArt 43"/>
          <p:cNvSpPr>
            <a:spLocks noChangeArrowheads="1" noChangeShapeType="1" noTextEdit="1"/>
          </p:cNvSpPr>
          <p:nvPr/>
        </p:nvSpPr>
        <p:spPr bwMode="auto">
          <a:xfrm rot="-210558">
            <a:off x="6794500" y="3992563"/>
            <a:ext cx="388938" cy="3952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6653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F.V.</a:t>
            </a:r>
          </a:p>
        </p:txBody>
      </p:sp>
      <p:sp>
        <p:nvSpPr>
          <p:cNvPr id="572460" name="WordArt 44"/>
          <p:cNvSpPr>
            <a:spLocks noChangeArrowheads="1" noChangeShapeType="1" noTextEdit="1"/>
          </p:cNvSpPr>
          <p:nvPr/>
        </p:nvSpPr>
        <p:spPr bwMode="auto">
          <a:xfrm>
            <a:off x="4660900" y="3952875"/>
            <a:ext cx="336550" cy="473075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1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S.V.</a:t>
            </a:r>
          </a:p>
        </p:txBody>
      </p:sp>
      <p:graphicFrame>
        <p:nvGraphicFramePr>
          <p:cNvPr id="572461" name="Object 45"/>
          <p:cNvGraphicFramePr>
            <a:graphicFrameLocks noChangeAspect="1"/>
          </p:cNvGraphicFramePr>
          <p:nvPr/>
        </p:nvGraphicFramePr>
        <p:xfrm>
          <a:off x="5511800" y="1995488"/>
          <a:ext cx="5603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CorelDRAW" r:id="rId7" imgW="429480" imgH="311040" progId="CorelDRAW.Graphic.11">
                  <p:embed/>
                </p:oleObj>
              </mc:Choice>
              <mc:Fallback>
                <p:oleObj name="CorelDRAW" r:id="rId7" imgW="429480" imgH="311040" progId="CorelDRAW.Graphic.11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1995488"/>
                        <a:ext cx="5603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2462" name="Object 46"/>
          <p:cNvGraphicFramePr>
            <a:graphicFrameLocks noChangeAspect="1"/>
          </p:cNvGraphicFramePr>
          <p:nvPr/>
        </p:nvGraphicFramePr>
        <p:xfrm>
          <a:off x="5491163" y="1209675"/>
          <a:ext cx="8001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CorelDRAW" r:id="rId9" imgW="834120" imgH="554400" progId="CorelDRAW.Graphic.11">
                  <p:embed/>
                </p:oleObj>
              </mc:Choice>
              <mc:Fallback>
                <p:oleObj name="CorelDRAW" r:id="rId9" imgW="834120" imgH="554400" progId="CorelDRAW.Graphic.11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1163" y="1209675"/>
                        <a:ext cx="8001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2463" name="AutoShape 47"/>
          <p:cNvSpPr>
            <a:spLocks noChangeArrowheads="1"/>
          </p:cNvSpPr>
          <p:nvPr/>
        </p:nvSpPr>
        <p:spPr bwMode="auto">
          <a:xfrm rot="18001284" flipH="1">
            <a:off x="4901407" y="2990056"/>
            <a:ext cx="4083050" cy="2344737"/>
          </a:xfrm>
          <a:prstGeom prst="diamond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2464" name="AutoShape 48"/>
          <p:cNvSpPr>
            <a:spLocks noChangeArrowheads="1"/>
          </p:cNvSpPr>
          <p:nvPr/>
        </p:nvSpPr>
        <p:spPr bwMode="auto">
          <a:xfrm rot="3598716">
            <a:off x="2820194" y="2990056"/>
            <a:ext cx="4083050" cy="2344738"/>
          </a:xfrm>
          <a:prstGeom prst="diamond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2465" name="WordArt 49"/>
          <p:cNvSpPr>
            <a:spLocks noChangeArrowheads="1" noChangeShapeType="1" noTextEdit="1"/>
          </p:cNvSpPr>
          <p:nvPr/>
        </p:nvSpPr>
        <p:spPr bwMode="auto">
          <a:xfrm rot="-1011846">
            <a:off x="5888038" y="2916238"/>
            <a:ext cx="481012" cy="2301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6653"/>
              </a:avLst>
            </a:prstTxWarp>
          </a:bodyPr>
          <a:lstStyle/>
          <a:p>
            <a:pPr algn="ctr"/>
            <a:r>
              <a:rPr lang="en-US" sz="2400" kern="10" spc="120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OBJECT</a:t>
            </a:r>
          </a:p>
        </p:txBody>
      </p:sp>
      <p:sp>
        <p:nvSpPr>
          <p:cNvPr id="9242" name="Text Box 50"/>
          <p:cNvSpPr txBox="1">
            <a:spLocks noChangeArrowheads="1"/>
          </p:cNvSpPr>
          <p:nvPr/>
        </p:nvSpPr>
        <p:spPr bwMode="auto">
          <a:xfrm>
            <a:off x="198438" y="990600"/>
            <a:ext cx="3098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/>
              <a:t>IN THIS METHOD, </a:t>
            </a:r>
          </a:p>
          <a:p>
            <a:pPr algn="ctr" eaLnBrk="1" hangingPunct="1"/>
            <a:r>
              <a:rPr lang="en-US" sz="1400"/>
              <a:t>THE OBJECT IS ASSUMED TO BE </a:t>
            </a:r>
          </a:p>
          <a:p>
            <a:pPr algn="ctr" eaLnBrk="1" hangingPunct="1"/>
            <a:r>
              <a:rPr lang="en-US" sz="1400"/>
              <a:t>SITUATED IN THIRD QUADRANT</a:t>
            </a:r>
          </a:p>
          <a:p>
            <a:pPr algn="ctr" eaLnBrk="1" hangingPunct="1"/>
            <a:r>
              <a:rPr lang="en-US" sz="1400"/>
              <a:t>( BELOW HP &amp; BEHIND OF VP. )</a:t>
            </a:r>
          </a:p>
        </p:txBody>
      </p:sp>
      <p:sp>
        <p:nvSpPr>
          <p:cNvPr id="9243" name="Text Box 51"/>
          <p:cNvSpPr txBox="1">
            <a:spLocks noChangeArrowheads="1"/>
          </p:cNvSpPr>
          <p:nvPr/>
        </p:nvSpPr>
        <p:spPr bwMode="auto">
          <a:xfrm>
            <a:off x="0" y="2057400"/>
            <a:ext cx="3346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/>
              <a:t>PLANES BEING TRANSPERENT </a:t>
            </a:r>
          </a:p>
          <a:p>
            <a:pPr algn="ctr" eaLnBrk="1" hangingPunct="1"/>
            <a:r>
              <a:rPr lang="en-US"/>
              <a:t>AND INBETWEEN</a:t>
            </a:r>
          </a:p>
          <a:p>
            <a:pPr algn="ctr" eaLnBrk="1" hangingPunct="1"/>
            <a:r>
              <a:rPr lang="en-US"/>
              <a:t>OBSERVER &amp; OBJECT.</a:t>
            </a:r>
          </a:p>
        </p:txBody>
      </p:sp>
      <p:sp>
        <p:nvSpPr>
          <p:cNvPr id="9244" name="Text Box 52"/>
          <p:cNvSpPr txBox="1">
            <a:spLocks noChangeArrowheads="1"/>
          </p:cNvSpPr>
          <p:nvPr/>
        </p:nvSpPr>
        <p:spPr bwMode="auto">
          <a:xfrm>
            <a:off x="0" y="4953000"/>
            <a:ext cx="2776538" cy="9525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>
                <a:solidFill>
                  <a:srgbClr val="D60093"/>
                </a:solidFill>
              </a:rPr>
              <a:t>ACTUAL PATTERN OF</a:t>
            </a:r>
          </a:p>
          <a:p>
            <a:pPr algn="ctr" eaLnBrk="1" hangingPunct="1"/>
            <a:r>
              <a:rPr lang="en-US" sz="1400">
                <a:solidFill>
                  <a:srgbClr val="D60093"/>
                </a:solidFill>
              </a:rPr>
              <a:t> PLANES &amp; VIEWS </a:t>
            </a:r>
          </a:p>
          <a:p>
            <a:pPr algn="ctr" eaLnBrk="1" hangingPunct="1"/>
            <a:r>
              <a:rPr lang="en-US" sz="1400">
                <a:solidFill>
                  <a:srgbClr val="D60093"/>
                </a:solidFill>
              </a:rPr>
              <a:t>OF </a:t>
            </a:r>
          </a:p>
          <a:p>
            <a:pPr algn="ctr" eaLnBrk="1" hangingPunct="1"/>
            <a:r>
              <a:rPr lang="en-US" sz="1400">
                <a:solidFill>
                  <a:srgbClr val="D60093"/>
                </a:solidFill>
              </a:rPr>
              <a:t>THIRD ANGLE PROJECTIONS</a:t>
            </a:r>
          </a:p>
        </p:txBody>
      </p:sp>
      <p:sp>
        <p:nvSpPr>
          <p:cNvPr id="9245" name="Rectangle 53"/>
          <p:cNvSpPr>
            <a:spLocks noChangeArrowheads="1"/>
          </p:cNvSpPr>
          <p:nvPr/>
        </p:nvSpPr>
        <p:spPr bwMode="auto">
          <a:xfrm flipH="1" flipV="1">
            <a:off x="471488" y="3944938"/>
            <a:ext cx="969962" cy="81915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Rectangle 54"/>
          <p:cNvSpPr>
            <a:spLocks noChangeArrowheads="1"/>
          </p:cNvSpPr>
          <p:nvPr/>
        </p:nvSpPr>
        <p:spPr bwMode="auto">
          <a:xfrm flipH="1" flipV="1">
            <a:off x="1292225" y="3944938"/>
            <a:ext cx="968375" cy="8191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Rectangle 55"/>
          <p:cNvSpPr>
            <a:spLocks noChangeArrowheads="1"/>
          </p:cNvSpPr>
          <p:nvPr/>
        </p:nvSpPr>
        <p:spPr bwMode="auto">
          <a:xfrm flipH="1" flipV="1">
            <a:off x="1292225" y="3124200"/>
            <a:ext cx="968375" cy="82073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Rectangle 56"/>
          <p:cNvSpPr>
            <a:spLocks noChangeArrowheads="1"/>
          </p:cNvSpPr>
          <p:nvPr/>
        </p:nvSpPr>
        <p:spPr bwMode="auto">
          <a:xfrm>
            <a:off x="1598613" y="4186238"/>
            <a:ext cx="382587" cy="319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9" name="Text Box 57"/>
          <p:cNvSpPr txBox="1">
            <a:spLocks noChangeArrowheads="1"/>
          </p:cNvSpPr>
          <p:nvPr/>
        </p:nvSpPr>
        <p:spPr bwMode="auto">
          <a:xfrm>
            <a:off x="200025" y="372745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latin typeface="Times New Roman" pitchFamily="18" charset="0"/>
              </a:rPr>
              <a:t>X</a:t>
            </a:r>
          </a:p>
        </p:txBody>
      </p:sp>
      <p:sp>
        <p:nvSpPr>
          <p:cNvPr id="9250" name="Text Box 58"/>
          <p:cNvSpPr txBox="1">
            <a:spLocks noChangeArrowheads="1"/>
          </p:cNvSpPr>
          <p:nvPr/>
        </p:nvSpPr>
        <p:spPr bwMode="auto">
          <a:xfrm>
            <a:off x="2236788" y="37703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latin typeface="Times New Roman" pitchFamily="18" charset="0"/>
              </a:rPr>
              <a:t>Y</a:t>
            </a:r>
          </a:p>
        </p:txBody>
      </p:sp>
      <p:sp>
        <p:nvSpPr>
          <p:cNvPr id="9251" name="Rectangle 59"/>
          <p:cNvSpPr>
            <a:spLocks noChangeArrowheads="1"/>
          </p:cNvSpPr>
          <p:nvPr/>
        </p:nvSpPr>
        <p:spPr bwMode="auto">
          <a:xfrm>
            <a:off x="609600" y="4186238"/>
            <a:ext cx="527050" cy="320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2" name="Rectangle 60"/>
          <p:cNvSpPr>
            <a:spLocks noChangeArrowheads="1"/>
          </p:cNvSpPr>
          <p:nvPr/>
        </p:nvSpPr>
        <p:spPr bwMode="auto">
          <a:xfrm>
            <a:off x="1584325" y="3400425"/>
            <a:ext cx="384175" cy="319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3" name="Text Box 61"/>
          <p:cNvSpPr txBox="1">
            <a:spLocks noChangeArrowheads="1"/>
          </p:cNvSpPr>
          <p:nvPr/>
        </p:nvSpPr>
        <p:spPr bwMode="auto">
          <a:xfrm>
            <a:off x="1560513" y="3389313"/>
            <a:ext cx="454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TV</a:t>
            </a:r>
          </a:p>
        </p:txBody>
      </p:sp>
      <p:sp>
        <p:nvSpPr>
          <p:cNvPr id="9254" name="Text Box 62"/>
          <p:cNvSpPr txBox="1">
            <a:spLocks noChangeArrowheads="1"/>
          </p:cNvSpPr>
          <p:nvPr/>
        </p:nvSpPr>
        <p:spPr bwMode="auto">
          <a:xfrm>
            <a:off x="495300" y="92075"/>
            <a:ext cx="2351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u="sng">
                <a:solidFill>
                  <a:schemeClr val="accent2"/>
                </a:solidFill>
                <a:latin typeface="Arial" charset="0"/>
              </a:rPr>
              <a:t>THIRD ANGLE </a:t>
            </a:r>
          </a:p>
          <a:p>
            <a:pPr eaLnBrk="1" hangingPunct="1"/>
            <a:r>
              <a:rPr lang="en-US" sz="2400" u="sng">
                <a:solidFill>
                  <a:schemeClr val="accent2"/>
                </a:solidFill>
                <a:latin typeface="Arial" charset="0"/>
              </a:rPr>
              <a:t>PROJECTION</a:t>
            </a:r>
            <a:endParaRPr lang="en-US" sz="2500" u="sng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255" name="Text Box 63"/>
          <p:cNvSpPr txBox="1">
            <a:spLocks noChangeArrowheads="1"/>
          </p:cNvSpPr>
          <p:nvPr/>
        </p:nvSpPr>
        <p:spPr bwMode="auto">
          <a:xfrm>
            <a:off x="609600" y="4181475"/>
            <a:ext cx="566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LSV</a:t>
            </a:r>
          </a:p>
        </p:txBody>
      </p:sp>
      <p:sp>
        <p:nvSpPr>
          <p:cNvPr id="9256" name="Text Box 64"/>
          <p:cNvSpPr txBox="1">
            <a:spLocks noChangeArrowheads="1"/>
          </p:cNvSpPr>
          <p:nvPr/>
        </p:nvSpPr>
        <p:spPr bwMode="auto">
          <a:xfrm>
            <a:off x="1584325" y="4171950"/>
            <a:ext cx="442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FV</a:t>
            </a:r>
          </a:p>
        </p:txBody>
      </p:sp>
      <p:grpSp>
        <p:nvGrpSpPr>
          <p:cNvPr id="13" name="Group 72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9258" name="AutoShape 73">
              <a:hlinkClick r:id="rId11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9" name="AutoShape 74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AutoShape 75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AutoShape 76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AutoShape 77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3" name="AutoShape 78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2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2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57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57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2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2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2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2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2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2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2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2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2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2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72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72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72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72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72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72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72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72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28" grpId="0" animBg="1"/>
      <p:bldP spid="572443" grpId="0" animBg="1"/>
      <p:bldP spid="572457" grpId="0" animBg="1"/>
      <p:bldP spid="572458" grpId="0" animBg="1"/>
      <p:bldP spid="572459" grpId="0" animBg="1"/>
      <p:bldP spid="572460" grpId="0" animBg="1"/>
      <p:bldP spid="572463" grpId="0" animBg="1"/>
      <p:bldP spid="572464" grpId="0" animBg="1"/>
      <p:bldP spid="57246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</TotalTime>
  <Words>2089</Words>
  <Application>Microsoft Office PowerPoint</Application>
  <PresentationFormat>On-screen Show (4:3)</PresentationFormat>
  <Paragraphs>762</Paragraphs>
  <Slides>39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Trek</vt:lpstr>
      <vt:lpstr>CorelDRAW</vt:lpstr>
      <vt:lpstr>Image</vt:lpstr>
      <vt:lpstr>Orthographic Projection</vt:lpstr>
      <vt:lpstr>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staff</cp:lastModifiedBy>
  <cp:revision>5</cp:revision>
  <dcterms:created xsi:type="dcterms:W3CDTF">2006-08-16T00:00:00Z</dcterms:created>
  <dcterms:modified xsi:type="dcterms:W3CDTF">2013-12-20T08:03:43Z</dcterms:modified>
</cp:coreProperties>
</file>